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389" r:id="rId3"/>
    <p:sldId id="390" r:id="rId4"/>
    <p:sldId id="391" r:id="rId5"/>
    <p:sldId id="392" r:id="rId6"/>
    <p:sldId id="393" r:id="rId7"/>
    <p:sldId id="359" r:id="rId8"/>
    <p:sldId id="360" r:id="rId9"/>
    <p:sldId id="361" r:id="rId10"/>
    <p:sldId id="362" r:id="rId11"/>
    <p:sldId id="364" r:id="rId12"/>
    <p:sldId id="365" r:id="rId13"/>
    <p:sldId id="366" r:id="rId14"/>
    <p:sldId id="367" r:id="rId15"/>
    <p:sldId id="377" r:id="rId16"/>
    <p:sldId id="372" r:id="rId17"/>
    <p:sldId id="373" r:id="rId18"/>
    <p:sldId id="374" r:id="rId19"/>
    <p:sldId id="394" r:id="rId20"/>
    <p:sldId id="376" r:id="rId21"/>
    <p:sldId id="378" r:id="rId22"/>
    <p:sldId id="379" r:id="rId23"/>
    <p:sldId id="380" r:id="rId24"/>
    <p:sldId id="381" r:id="rId25"/>
    <p:sldId id="369" r:id="rId26"/>
    <p:sldId id="382" r:id="rId27"/>
    <p:sldId id="370" r:id="rId28"/>
    <p:sldId id="371" r:id="rId29"/>
    <p:sldId id="257" r:id="rId30"/>
    <p:sldId id="358" r:id="rId3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F3399"/>
    <a:srgbClr val="FF66CC"/>
    <a:srgbClr val="CAE8AA"/>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57" d="100"/>
          <a:sy n="57" d="100"/>
        </p:scale>
        <p:origin x="36" y="3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D4E5DE-CCDA-4475-9FBA-E698F7083571}" type="datetimeFigureOut">
              <a:rPr lang="tr-TR" smtClean="0"/>
              <a:t>07.05.2020</a:t>
            </a:fld>
            <a:endParaRPr lang="tr-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7E8101-BF7C-433A-9C51-EF255B59577C}" type="slidenum">
              <a:rPr lang="tr-TR" smtClean="0"/>
              <a:t>‹#›</a:t>
            </a:fld>
            <a:endParaRPr lang="tr-TR"/>
          </a:p>
        </p:txBody>
      </p:sp>
    </p:spTree>
    <p:extLst>
      <p:ext uri="{BB962C8B-B14F-4D97-AF65-F5344CB8AC3E}">
        <p14:creationId xmlns:p14="http://schemas.microsoft.com/office/powerpoint/2010/main" val="3300955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tr-T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tr-TR"/>
          </a:p>
        </p:txBody>
      </p:sp>
      <p:sp>
        <p:nvSpPr>
          <p:cNvPr id="4" name="Date Placeholder 3"/>
          <p:cNvSpPr>
            <a:spLocks noGrp="1"/>
          </p:cNvSpPr>
          <p:nvPr>
            <p:ph type="dt" sz="half" idx="10"/>
          </p:nvPr>
        </p:nvSpPr>
        <p:spPr/>
        <p:txBody>
          <a:bodyPr/>
          <a:lstStyle/>
          <a:p>
            <a:fld id="{15E7C031-94B6-4488-A463-DACFDE03CEE0}" type="datetimeFigureOut">
              <a:rPr lang="tr-TR" smtClean="0"/>
              <a:t>07.05.2020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2152570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15E7C031-94B6-4488-A463-DACFDE03CEE0}" type="datetimeFigureOut">
              <a:rPr lang="tr-TR" smtClean="0"/>
              <a:t>07.05.2020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1679996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tr-T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15E7C031-94B6-4488-A463-DACFDE03CEE0}" type="datetimeFigureOut">
              <a:rPr lang="tr-TR" smtClean="0"/>
              <a:t>07.05.2020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3341327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15E7C031-94B6-4488-A463-DACFDE03CEE0}" type="datetimeFigureOut">
              <a:rPr lang="tr-TR" smtClean="0"/>
              <a:t>07.05.2020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1611931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tr-T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E7C031-94B6-4488-A463-DACFDE03CEE0}" type="datetimeFigureOut">
              <a:rPr lang="tr-TR" smtClean="0"/>
              <a:t>07.05.2020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3313488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p:txBody>
          <a:bodyPr/>
          <a:lstStyle/>
          <a:p>
            <a:fld id="{15E7C031-94B6-4488-A463-DACFDE03CEE0}" type="datetimeFigureOut">
              <a:rPr lang="tr-TR" smtClean="0"/>
              <a:t>07.05.2020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920278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tr-T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7" name="Date Placeholder 6"/>
          <p:cNvSpPr>
            <a:spLocks noGrp="1"/>
          </p:cNvSpPr>
          <p:nvPr>
            <p:ph type="dt" sz="half" idx="10"/>
          </p:nvPr>
        </p:nvSpPr>
        <p:spPr/>
        <p:txBody>
          <a:bodyPr/>
          <a:lstStyle/>
          <a:p>
            <a:fld id="{15E7C031-94B6-4488-A463-DACFDE03CEE0}" type="datetimeFigureOut">
              <a:rPr lang="tr-TR" smtClean="0"/>
              <a:t>07.05.2020</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2627216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Date Placeholder 2"/>
          <p:cNvSpPr>
            <a:spLocks noGrp="1"/>
          </p:cNvSpPr>
          <p:nvPr>
            <p:ph type="dt" sz="half" idx="10"/>
          </p:nvPr>
        </p:nvSpPr>
        <p:spPr/>
        <p:txBody>
          <a:bodyPr/>
          <a:lstStyle/>
          <a:p>
            <a:fld id="{15E7C031-94B6-4488-A463-DACFDE03CEE0}" type="datetimeFigureOut">
              <a:rPr lang="tr-TR" smtClean="0"/>
              <a:t>07.05.2020</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863605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E7C031-94B6-4488-A463-DACFDE03CEE0}" type="datetimeFigureOut">
              <a:rPr lang="tr-TR" smtClean="0"/>
              <a:t>07.05.2020</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1275679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tr-T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E7C031-94B6-4488-A463-DACFDE03CEE0}" type="datetimeFigureOut">
              <a:rPr lang="tr-TR" smtClean="0"/>
              <a:t>07.05.2020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3646656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tr-T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E7C031-94B6-4488-A463-DACFDE03CEE0}" type="datetimeFigureOut">
              <a:rPr lang="tr-TR" smtClean="0"/>
              <a:t>07.05.2020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2690283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tr-T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E7C031-94B6-4488-A463-DACFDE03CEE0}" type="datetimeFigureOut">
              <a:rPr lang="tr-TR" smtClean="0"/>
              <a:t>07.05.2020</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33A3D-500E-4720-88E2-AE9C32BD3598}" type="slidenum">
              <a:rPr lang="tr-TR" smtClean="0"/>
              <a:t>‹#›</a:t>
            </a:fld>
            <a:endParaRPr lang="tr-TR"/>
          </a:p>
        </p:txBody>
      </p:sp>
    </p:spTree>
    <p:extLst>
      <p:ext uri="{BB962C8B-B14F-4D97-AF65-F5344CB8AC3E}">
        <p14:creationId xmlns:p14="http://schemas.microsoft.com/office/powerpoint/2010/main" val="4161088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21184" y="112734"/>
            <a:ext cx="9684845" cy="6413666"/>
            <a:chOff x="921184" y="112734"/>
            <a:chExt cx="9684845" cy="6413666"/>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184" y="112734"/>
              <a:ext cx="9684845" cy="5536503"/>
            </a:xfrm>
            <a:prstGeom prst="rect">
              <a:avLst/>
            </a:prstGeom>
          </p:spPr>
        </p:pic>
        <p:sp>
          <p:nvSpPr>
            <p:cNvPr id="5" name="Rectangle 4"/>
            <p:cNvSpPr/>
            <p:nvPr/>
          </p:nvSpPr>
          <p:spPr>
            <a:xfrm>
              <a:off x="2069774" y="4772074"/>
              <a:ext cx="7387663" cy="1754326"/>
            </a:xfrm>
            <a:prstGeom prst="rect">
              <a:avLst/>
            </a:prstGeom>
          </p:spPr>
          <p:txBody>
            <a:bodyPr wrap="none">
              <a:spAutoFit/>
            </a:bodyPr>
            <a:lstStyle/>
            <a:p>
              <a:pPr algn="ctr"/>
              <a:r>
                <a:rPr lang="tr-TR" sz="5400" b="1" dirty="0" smtClean="0">
                  <a:solidFill>
                    <a:srgbClr val="FF0000"/>
                  </a:solidFill>
                </a:rPr>
                <a:t>JEM 425</a:t>
              </a:r>
            </a:p>
            <a:p>
              <a:pPr algn="ctr"/>
              <a:r>
                <a:rPr lang="tr-TR" sz="5400" b="1" dirty="0" smtClean="0">
                  <a:solidFill>
                    <a:srgbClr val="FF0000"/>
                  </a:solidFill>
                </a:rPr>
                <a:t>İŞ SAĞLIĞI VE GÜVENLİĞİ</a:t>
              </a:r>
              <a:endParaRPr lang="tr-TR" sz="5400" dirty="0"/>
            </a:p>
          </p:txBody>
        </p:sp>
      </p:grpSp>
    </p:spTree>
    <p:extLst>
      <p:ext uri="{BB962C8B-B14F-4D97-AF65-F5344CB8AC3E}">
        <p14:creationId xmlns:p14="http://schemas.microsoft.com/office/powerpoint/2010/main" val="586691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77030" y="146493"/>
            <a:ext cx="10459233" cy="6674143"/>
          </a:xfrm>
          <a:prstGeom prst="rect">
            <a:avLst/>
          </a:prstGeom>
        </p:spPr>
      </p:pic>
    </p:spTree>
    <p:extLst>
      <p:ext uri="{BB962C8B-B14F-4D97-AF65-F5344CB8AC3E}">
        <p14:creationId xmlns:p14="http://schemas.microsoft.com/office/powerpoint/2010/main" val="2806568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4483" y="864296"/>
            <a:ext cx="11106930" cy="4826891"/>
          </a:xfrm>
          <a:prstGeom prst="rect">
            <a:avLst/>
          </a:prstGeom>
        </p:spPr>
      </p:pic>
    </p:spTree>
    <p:extLst>
      <p:ext uri="{BB962C8B-B14F-4D97-AF65-F5344CB8AC3E}">
        <p14:creationId xmlns:p14="http://schemas.microsoft.com/office/powerpoint/2010/main" val="3854614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3358" y="93700"/>
            <a:ext cx="8080239" cy="5643221"/>
          </a:xfrm>
          <a:prstGeom prst="rect">
            <a:avLst/>
          </a:prstGeom>
        </p:spPr>
      </p:pic>
      <p:sp>
        <p:nvSpPr>
          <p:cNvPr id="2" name="Rectangle 1"/>
          <p:cNvSpPr/>
          <p:nvPr/>
        </p:nvSpPr>
        <p:spPr>
          <a:xfrm>
            <a:off x="5766148" y="5034130"/>
            <a:ext cx="6321468" cy="1338828"/>
          </a:xfrm>
          <a:prstGeom prst="rect">
            <a:avLst/>
          </a:prstGeom>
        </p:spPr>
        <p:txBody>
          <a:bodyPr wrap="square">
            <a:spAutoFit/>
          </a:bodyPr>
          <a:lstStyle/>
          <a:p>
            <a:pPr>
              <a:lnSpc>
                <a:spcPct val="150000"/>
              </a:lnSpc>
            </a:pPr>
            <a:r>
              <a:rPr lang="tr-TR" b="1" dirty="0">
                <a:solidFill>
                  <a:srgbClr val="000000"/>
                </a:solidFill>
                <a:latin typeface="Arial" panose="020B0604020202020204" pitchFamily="34" charset="0"/>
              </a:rPr>
              <a:t>İşyerinde var olan ya da dışarıdan gelebilecek, çalışanı veya işyerini etkileyebilecek </a:t>
            </a:r>
            <a:r>
              <a:rPr lang="tr-TR" b="1" u="sng" dirty="0">
                <a:solidFill>
                  <a:srgbClr val="000000"/>
                </a:solidFill>
                <a:latin typeface="Arial" panose="020B0604020202020204" pitchFamily="34" charset="0"/>
              </a:rPr>
              <a:t>zarar veya hasar verme </a:t>
            </a:r>
            <a:r>
              <a:rPr lang="tr-TR" b="1" u="sng" dirty="0" smtClean="0">
                <a:solidFill>
                  <a:srgbClr val="000000"/>
                </a:solidFill>
                <a:latin typeface="Arial" panose="020B0604020202020204" pitchFamily="34" charset="0"/>
              </a:rPr>
              <a:t>potansiyeli</a:t>
            </a:r>
            <a:r>
              <a:rPr lang="tr-TR" b="1" dirty="0">
                <a:solidFill>
                  <a:srgbClr val="000000"/>
                </a:solidFill>
                <a:latin typeface="Arial" panose="020B0604020202020204" pitchFamily="34" charset="0"/>
              </a:rPr>
              <a:t> </a:t>
            </a:r>
            <a:r>
              <a:rPr lang="tr-TR" b="1" dirty="0">
                <a:solidFill>
                  <a:srgbClr val="FF0000"/>
                </a:solidFill>
                <a:latin typeface="Arial" panose="020B0604020202020204" pitchFamily="34" charset="0"/>
              </a:rPr>
              <a:t> </a:t>
            </a:r>
            <a:endParaRPr lang="tr-TR" b="1" dirty="0">
              <a:solidFill>
                <a:srgbClr val="FF0000"/>
              </a:solidFill>
            </a:endParaRPr>
          </a:p>
        </p:txBody>
      </p:sp>
    </p:spTree>
    <p:extLst>
      <p:ext uri="{BB962C8B-B14F-4D97-AF65-F5344CB8AC3E}">
        <p14:creationId xmlns:p14="http://schemas.microsoft.com/office/powerpoint/2010/main" val="1431787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1219" y="388306"/>
            <a:ext cx="9158909" cy="6237961"/>
          </a:xfrm>
        </p:spPr>
      </p:pic>
    </p:spTree>
    <p:extLst>
      <p:ext uri="{BB962C8B-B14F-4D97-AF65-F5344CB8AC3E}">
        <p14:creationId xmlns:p14="http://schemas.microsoft.com/office/powerpoint/2010/main" val="742771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b="1" dirty="0" smtClean="0">
                <a:solidFill>
                  <a:srgbClr val="0070C0"/>
                </a:solidFill>
                <a:latin typeface="+mn-lt"/>
              </a:rPr>
              <a:t>ÖNLEME:</a:t>
            </a:r>
            <a:endParaRPr lang="tr-TR" b="1" dirty="0">
              <a:solidFill>
                <a:srgbClr val="0070C0"/>
              </a:solidFill>
              <a:latin typeface="+mn-lt"/>
            </a:endParaRPr>
          </a:p>
        </p:txBody>
      </p:sp>
      <p:sp>
        <p:nvSpPr>
          <p:cNvPr id="3" name="Content Placeholder 2"/>
          <p:cNvSpPr>
            <a:spLocks noGrp="1"/>
          </p:cNvSpPr>
          <p:nvPr>
            <p:ph idx="1"/>
          </p:nvPr>
        </p:nvSpPr>
        <p:spPr>
          <a:xfrm>
            <a:off x="838200" y="1825625"/>
            <a:ext cx="10515600" cy="2783953"/>
          </a:xfrm>
        </p:spPr>
        <p:txBody>
          <a:bodyPr/>
          <a:lstStyle/>
          <a:p>
            <a:pPr marL="0" indent="0" algn="ctr">
              <a:lnSpc>
                <a:spcPct val="150000"/>
              </a:lnSpc>
              <a:buNone/>
            </a:pPr>
            <a:r>
              <a:rPr lang="tr-TR" dirty="0"/>
              <a:t>İşyerinde yürütülen işlerin bütün safhalarında iş sağlığı ve güvenliği ile ilgili riskleri ortadan kaldırmak veya azaltmak için planlanan ve alınan tedbirlerin tümünü ifade </a:t>
            </a:r>
            <a:r>
              <a:rPr lang="tr-TR" dirty="0" smtClean="0"/>
              <a:t>eder.</a:t>
            </a:r>
            <a:endParaRPr lang="tr-TR" dirty="0"/>
          </a:p>
        </p:txBody>
      </p:sp>
    </p:spTree>
    <p:extLst>
      <p:ext uri="{BB962C8B-B14F-4D97-AF65-F5344CB8AC3E}">
        <p14:creationId xmlns:p14="http://schemas.microsoft.com/office/powerpoint/2010/main" val="784598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Ä°lgili 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1028" y="64632"/>
            <a:ext cx="7544635" cy="6793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910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6299" y="0"/>
            <a:ext cx="10515600" cy="601249"/>
          </a:xfrm>
        </p:spPr>
        <p:txBody>
          <a:bodyPr>
            <a:normAutofit fontScale="90000"/>
          </a:bodyPr>
          <a:lstStyle/>
          <a:p>
            <a:r>
              <a:rPr lang="tr-TR" dirty="0"/>
              <a:t/>
            </a:r>
            <a:br>
              <a:rPr lang="tr-TR" dirty="0"/>
            </a:br>
            <a:r>
              <a:rPr lang="tr-TR" dirty="0"/>
              <a:t>Günümüzden örnekler 1/3 </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0781" y="1189972"/>
            <a:ext cx="8740423" cy="5668027"/>
          </a:xfrm>
        </p:spPr>
      </p:pic>
    </p:spTree>
    <p:extLst>
      <p:ext uri="{BB962C8B-B14F-4D97-AF65-F5344CB8AC3E}">
        <p14:creationId xmlns:p14="http://schemas.microsoft.com/office/powerpoint/2010/main" val="4077190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03589" y="99142"/>
            <a:ext cx="5006998" cy="6621072"/>
          </a:xfrm>
          <a:prstGeom prst="rect">
            <a:avLst/>
          </a:prstGeom>
        </p:spPr>
      </p:pic>
      <p:sp>
        <p:nvSpPr>
          <p:cNvPr id="5" name="Title 1"/>
          <p:cNvSpPr txBox="1">
            <a:spLocks/>
          </p:cNvSpPr>
          <p:nvPr/>
        </p:nvSpPr>
        <p:spPr>
          <a:xfrm>
            <a:off x="280411" y="426657"/>
            <a:ext cx="5719556" cy="6012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4000" dirty="0" smtClean="0">
                <a:solidFill>
                  <a:srgbClr val="FF0000"/>
                </a:solidFill>
              </a:rPr>
              <a:t/>
            </a:r>
            <a:br>
              <a:rPr lang="tr-TR" sz="4000" dirty="0" smtClean="0">
                <a:solidFill>
                  <a:srgbClr val="FF0000"/>
                </a:solidFill>
              </a:rPr>
            </a:br>
            <a:r>
              <a:rPr lang="tr-TR" sz="4000" dirty="0" smtClean="0">
                <a:solidFill>
                  <a:srgbClr val="FF0000"/>
                </a:solidFill>
              </a:rPr>
              <a:t>Günümüzden örnekler 2/3 </a:t>
            </a:r>
            <a:endParaRPr lang="tr-TR" sz="4000" dirty="0">
              <a:solidFill>
                <a:srgbClr val="FF0000"/>
              </a:solidFill>
            </a:endParaRPr>
          </a:p>
        </p:txBody>
      </p:sp>
    </p:spTree>
    <p:extLst>
      <p:ext uri="{BB962C8B-B14F-4D97-AF65-F5344CB8AC3E}">
        <p14:creationId xmlns:p14="http://schemas.microsoft.com/office/powerpoint/2010/main" val="3412682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80411" y="426657"/>
            <a:ext cx="5719556" cy="6012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4000" dirty="0" smtClean="0">
                <a:solidFill>
                  <a:srgbClr val="FF0000"/>
                </a:solidFill>
              </a:rPr>
              <a:t/>
            </a:r>
            <a:br>
              <a:rPr lang="tr-TR" sz="4000" dirty="0" smtClean="0">
                <a:solidFill>
                  <a:srgbClr val="FF0000"/>
                </a:solidFill>
              </a:rPr>
            </a:br>
            <a:r>
              <a:rPr lang="tr-TR" sz="4000" dirty="0" smtClean="0">
                <a:solidFill>
                  <a:srgbClr val="FF0000"/>
                </a:solidFill>
              </a:rPr>
              <a:t>Günümüzden örnekler 3/3 </a:t>
            </a:r>
            <a:endParaRPr lang="tr-TR" sz="4000" dirty="0">
              <a:solidFill>
                <a:srgbClr val="FF0000"/>
              </a:solidFill>
            </a:endParaRPr>
          </a:p>
        </p:txBody>
      </p:sp>
      <p:pic>
        <p:nvPicPr>
          <p:cNvPr id="5" name="Picture 4"/>
          <p:cNvPicPr>
            <a:picLocks noChangeAspect="1"/>
          </p:cNvPicPr>
          <p:nvPr/>
        </p:nvPicPr>
        <p:blipFill>
          <a:blip r:embed="rId2"/>
          <a:stretch>
            <a:fillRect/>
          </a:stretch>
        </p:blipFill>
        <p:spPr>
          <a:xfrm>
            <a:off x="103994" y="1678339"/>
            <a:ext cx="5921644" cy="4721608"/>
          </a:xfrm>
          <a:prstGeom prst="rect">
            <a:avLst/>
          </a:prstGeom>
        </p:spPr>
      </p:pic>
      <p:pic>
        <p:nvPicPr>
          <p:cNvPr id="6" name="Picture 5"/>
          <p:cNvPicPr>
            <a:picLocks noChangeAspect="1"/>
          </p:cNvPicPr>
          <p:nvPr/>
        </p:nvPicPr>
        <p:blipFill>
          <a:blip r:embed="rId3"/>
          <a:stretch>
            <a:fillRect/>
          </a:stretch>
        </p:blipFill>
        <p:spPr>
          <a:xfrm>
            <a:off x="6253528" y="282688"/>
            <a:ext cx="5847750" cy="6117259"/>
          </a:xfrm>
          <a:prstGeom prst="rect">
            <a:avLst/>
          </a:prstGeom>
        </p:spPr>
      </p:pic>
    </p:spTree>
    <p:extLst>
      <p:ext uri="{BB962C8B-B14F-4D97-AF65-F5344CB8AC3E}">
        <p14:creationId xmlns:p14="http://schemas.microsoft.com/office/powerpoint/2010/main" val="1568884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82868" y="294581"/>
            <a:ext cx="8442527" cy="6260751"/>
          </a:xfrm>
          <a:prstGeom prst="rect">
            <a:avLst/>
          </a:prstGeom>
        </p:spPr>
      </p:pic>
    </p:spTree>
    <p:extLst>
      <p:ext uri="{BB962C8B-B14F-4D97-AF65-F5344CB8AC3E}">
        <p14:creationId xmlns:p14="http://schemas.microsoft.com/office/powerpoint/2010/main" val="2525442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88151" y="304652"/>
            <a:ext cx="6328285" cy="3186553"/>
          </a:xfrm>
          <a:prstGeom prst="rect">
            <a:avLst/>
          </a:prstGeom>
        </p:spPr>
      </p:pic>
      <p:pic>
        <p:nvPicPr>
          <p:cNvPr id="5" name="Picture 4"/>
          <p:cNvPicPr>
            <a:picLocks noChangeAspect="1"/>
          </p:cNvPicPr>
          <p:nvPr/>
        </p:nvPicPr>
        <p:blipFill>
          <a:blip r:embed="rId3"/>
          <a:stretch>
            <a:fillRect/>
          </a:stretch>
        </p:blipFill>
        <p:spPr>
          <a:xfrm>
            <a:off x="7452545" y="304652"/>
            <a:ext cx="3653258" cy="6249623"/>
          </a:xfrm>
          <a:prstGeom prst="rect">
            <a:avLst/>
          </a:prstGeom>
        </p:spPr>
      </p:pic>
    </p:spTree>
    <p:extLst>
      <p:ext uri="{BB962C8B-B14F-4D97-AF65-F5344CB8AC3E}">
        <p14:creationId xmlns:p14="http://schemas.microsoft.com/office/powerpoint/2010/main" val="14377366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15213" y="138112"/>
            <a:ext cx="9760354" cy="2460709"/>
          </a:xfrm>
          <a:prstGeom prst="rect">
            <a:avLst/>
          </a:prstGeom>
        </p:spPr>
      </p:pic>
      <p:pic>
        <p:nvPicPr>
          <p:cNvPr id="5" name="Picture 4"/>
          <p:cNvPicPr>
            <a:picLocks noChangeAspect="1"/>
          </p:cNvPicPr>
          <p:nvPr/>
        </p:nvPicPr>
        <p:blipFill>
          <a:blip r:embed="rId3"/>
          <a:stretch>
            <a:fillRect/>
          </a:stretch>
        </p:blipFill>
        <p:spPr>
          <a:xfrm>
            <a:off x="2099008" y="2727660"/>
            <a:ext cx="9076559" cy="2137294"/>
          </a:xfrm>
          <a:prstGeom prst="rect">
            <a:avLst/>
          </a:prstGeom>
        </p:spPr>
      </p:pic>
    </p:spTree>
    <p:extLst>
      <p:ext uri="{BB962C8B-B14F-4D97-AF65-F5344CB8AC3E}">
        <p14:creationId xmlns:p14="http://schemas.microsoft.com/office/powerpoint/2010/main" val="3242399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86409" y="593557"/>
            <a:ext cx="10730755" cy="5053264"/>
          </a:xfrm>
          <a:prstGeom prst="rect">
            <a:avLst/>
          </a:prstGeom>
        </p:spPr>
      </p:pic>
    </p:spTree>
    <p:extLst>
      <p:ext uri="{BB962C8B-B14F-4D97-AF65-F5344CB8AC3E}">
        <p14:creationId xmlns:p14="http://schemas.microsoft.com/office/powerpoint/2010/main" val="805822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79793" y="1636294"/>
            <a:ext cx="10566170" cy="4860757"/>
          </a:xfrm>
          <a:prstGeom prst="rect">
            <a:avLst/>
          </a:prstGeom>
        </p:spPr>
      </p:pic>
      <p:sp>
        <p:nvSpPr>
          <p:cNvPr id="5" name="Rectangle 4"/>
          <p:cNvSpPr/>
          <p:nvPr/>
        </p:nvSpPr>
        <p:spPr>
          <a:xfrm>
            <a:off x="779793" y="517176"/>
            <a:ext cx="2153603" cy="954107"/>
          </a:xfrm>
          <a:prstGeom prst="rect">
            <a:avLst/>
          </a:prstGeom>
        </p:spPr>
        <p:txBody>
          <a:bodyPr wrap="none">
            <a:spAutoFit/>
          </a:bodyPr>
          <a:lstStyle/>
          <a:p>
            <a:r>
              <a:rPr lang="tr-TR" sz="2800" dirty="0" smtClean="0">
                <a:solidFill>
                  <a:srgbClr val="FF0000"/>
                </a:solidFill>
              </a:rPr>
              <a:t>Tehlikenin</a:t>
            </a:r>
          </a:p>
          <a:p>
            <a:r>
              <a:rPr lang="tr-TR" sz="2800" dirty="0" smtClean="0">
                <a:solidFill>
                  <a:srgbClr val="FF0000"/>
                </a:solidFill>
              </a:rPr>
              <a:t>tanımlanması</a:t>
            </a:r>
            <a:endParaRPr lang="tr-TR" sz="2800" dirty="0">
              <a:solidFill>
                <a:srgbClr val="FF0000"/>
              </a:solidFill>
            </a:endParaRPr>
          </a:p>
        </p:txBody>
      </p:sp>
      <p:sp>
        <p:nvSpPr>
          <p:cNvPr id="6" name="Rectangle 5"/>
          <p:cNvSpPr/>
          <p:nvPr/>
        </p:nvSpPr>
        <p:spPr>
          <a:xfrm>
            <a:off x="3210172" y="517175"/>
            <a:ext cx="1976823" cy="954107"/>
          </a:xfrm>
          <a:prstGeom prst="rect">
            <a:avLst/>
          </a:prstGeom>
        </p:spPr>
        <p:txBody>
          <a:bodyPr wrap="none">
            <a:spAutoFit/>
          </a:bodyPr>
          <a:lstStyle/>
          <a:p>
            <a:r>
              <a:rPr lang="tr-TR" sz="2800" dirty="0" smtClean="0">
                <a:solidFill>
                  <a:srgbClr val="FF0000"/>
                </a:solidFill>
              </a:rPr>
              <a:t>Risklerin</a:t>
            </a:r>
          </a:p>
          <a:p>
            <a:r>
              <a:rPr lang="tr-TR" sz="2800" dirty="0" smtClean="0">
                <a:solidFill>
                  <a:srgbClr val="FF0000"/>
                </a:solidFill>
              </a:rPr>
              <a:t>belirlenmesi</a:t>
            </a:r>
            <a:endParaRPr lang="tr-TR" sz="2800" dirty="0">
              <a:solidFill>
                <a:srgbClr val="FF0000"/>
              </a:solidFill>
            </a:endParaRPr>
          </a:p>
        </p:txBody>
      </p:sp>
      <p:sp>
        <p:nvSpPr>
          <p:cNvPr id="7" name="Rectangle 6"/>
          <p:cNvSpPr/>
          <p:nvPr/>
        </p:nvSpPr>
        <p:spPr>
          <a:xfrm>
            <a:off x="5841077" y="517174"/>
            <a:ext cx="1913152" cy="954107"/>
          </a:xfrm>
          <a:prstGeom prst="rect">
            <a:avLst/>
          </a:prstGeom>
        </p:spPr>
        <p:txBody>
          <a:bodyPr wrap="none">
            <a:spAutoFit/>
          </a:bodyPr>
          <a:lstStyle/>
          <a:p>
            <a:r>
              <a:rPr lang="tr-TR" sz="2800" dirty="0" smtClean="0">
                <a:solidFill>
                  <a:srgbClr val="FF0000"/>
                </a:solidFill>
              </a:rPr>
              <a:t>Risk Kontrol</a:t>
            </a:r>
          </a:p>
          <a:p>
            <a:r>
              <a:rPr lang="tr-TR" sz="2800" dirty="0" smtClean="0">
                <a:solidFill>
                  <a:srgbClr val="FF0000"/>
                </a:solidFill>
              </a:rPr>
              <a:t>Adımları</a:t>
            </a:r>
            <a:endParaRPr lang="tr-TR" sz="2800" dirty="0">
              <a:solidFill>
                <a:srgbClr val="FF0000"/>
              </a:solidFill>
            </a:endParaRPr>
          </a:p>
        </p:txBody>
      </p:sp>
      <p:sp>
        <p:nvSpPr>
          <p:cNvPr id="8" name="Rectangle 7"/>
          <p:cNvSpPr/>
          <p:nvPr/>
        </p:nvSpPr>
        <p:spPr>
          <a:xfrm>
            <a:off x="8408311" y="517173"/>
            <a:ext cx="2654573" cy="954107"/>
          </a:xfrm>
          <a:prstGeom prst="rect">
            <a:avLst/>
          </a:prstGeom>
        </p:spPr>
        <p:txBody>
          <a:bodyPr wrap="none">
            <a:spAutoFit/>
          </a:bodyPr>
          <a:lstStyle/>
          <a:p>
            <a:r>
              <a:rPr lang="tr-TR" sz="2800" dirty="0" smtClean="0">
                <a:solidFill>
                  <a:srgbClr val="FF0000"/>
                </a:solidFill>
              </a:rPr>
              <a:t>Denetim, İzleme,</a:t>
            </a:r>
          </a:p>
          <a:p>
            <a:r>
              <a:rPr lang="tr-TR" sz="2800" dirty="0" smtClean="0">
                <a:solidFill>
                  <a:srgbClr val="FF0000"/>
                </a:solidFill>
              </a:rPr>
              <a:t>Gözden geçirme</a:t>
            </a:r>
            <a:endParaRPr lang="tr-TR" sz="2800" dirty="0">
              <a:solidFill>
                <a:srgbClr val="FF0000"/>
              </a:solidFill>
            </a:endParaRPr>
          </a:p>
        </p:txBody>
      </p:sp>
    </p:spTree>
    <p:extLst>
      <p:ext uri="{BB962C8B-B14F-4D97-AF65-F5344CB8AC3E}">
        <p14:creationId xmlns:p14="http://schemas.microsoft.com/office/powerpoint/2010/main" val="2055202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0366" y="737937"/>
            <a:ext cx="11646566" cy="3449052"/>
          </a:xfrm>
          <a:prstGeom prst="rect">
            <a:avLst/>
          </a:prstGeom>
        </p:spPr>
      </p:pic>
    </p:spTree>
    <p:extLst>
      <p:ext uri="{BB962C8B-B14F-4D97-AF65-F5344CB8AC3E}">
        <p14:creationId xmlns:p14="http://schemas.microsoft.com/office/powerpoint/2010/main" val="749167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ehlike risk Ã¶rnekler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9365" y="222500"/>
            <a:ext cx="8282572" cy="6215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329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1246" y="0"/>
            <a:ext cx="3717493" cy="584775"/>
          </a:xfrm>
          <a:prstGeom prst="rect">
            <a:avLst/>
          </a:prstGeom>
        </p:spPr>
        <p:txBody>
          <a:bodyPr wrap="none">
            <a:spAutoFit/>
          </a:bodyPr>
          <a:lstStyle/>
          <a:p>
            <a:r>
              <a:rPr lang="tr-TR" sz="3200" b="1" i="1" dirty="0" smtClean="0">
                <a:solidFill>
                  <a:srgbClr val="FF0000"/>
                </a:solidFill>
                <a:effectLst>
                  <a:outerShdw blurRad="38100" dist="38100" dir="2700000" algn="tl">
                    <a:srgbClr val="000000">
                      <a:alpha val="43137"/>
                    </a:srgbClr>
                  </a:outerShdw>
                </a:effectLst>
                <a:latin typeface="Cambria" panose="02040503050406030204" pitchFamily="18" charset="0"/>
              </a:rPr>
              <a:t>TANIMLAR - Devam</a:t>
            </a:r>
            <a:endParaRPr lang="tr-TR" sz="3200" b="1" i="1" dirty="0">
              <a:solidFill>
                <a:srgbClr val="FF0000"/>
              </a:solidFill>
              <a:effectLst>
                <a:outerShdw blurRad="38100" dist="38100" dir="2700000" algn="tl">
                  <a:srgbClr val="000000">
                    <a:alpha val="43137"/>
                  </a:srgbClr>
                </a:outerShdw>
              </a:effectLst>
              <a:latin typeface="Cambria" panose="02040503050406030204" pitchFamily="18" charset="0"/>
            </a:endParaRPr>
          </a:p>
        </p:txBody>
      </p:sp>
      <p:pic>
        <p:nvPicPr>
          <p:cNvPr id="2" name="Picture 1"/>
          <p:cNvPicPr>
            <a:picLocks noChangeAspect="1"/>
          </p:cNvPicPr>
          <p:nvPr/>
        </p:nvPicPr>
        <p:blipFill>
          <a:blip r:embed="rId2"/>
          <a:stretch>
            <a:fillRect/>
          </a:stretch>
        </p:blipFill>
        <p:spPr>
          <a:xfrm>
            <a:off x="1512719" y="584775"/>
            <a:ext cx="8722143" cy="6061150"/>
          </a:xfrm>
          <a:prstGeom prst="rect">
            <a:avLst/>
          </a:prstGeom>
        </p:spPr>
      </p:pic>
    </p:spTree>
    <p:extLst>
      <p:ext uri="{BB962C8B-B14F-4D97-AF65-F5344CB8AC3E}">
        <p14:creationId xmlns:p14="http://schemas.microsoft.com/office/powerpoint/2010/main" val="34129635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52702" y="48126"/>
            <a:ext cx="9377362" cy="6762161"/>
          </a:xfrm>
          <a:prstGeom prst="rect">
            <a:avLst/>
          </a:prstGeom>
        </p:spPr>
      </p:pic>
    </p:spTree>
    <p:extLst>
      <p:ext uri="{BB962C8B-B14F-4D97-AF65-F5344CB8AC3E}">
        <p14:creationId xmlns:p14="http://schemas.microsoft.com/office/powerpoint/2010/main" val="30001593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72039" y="128337"/>
            <a:ext cx="10052635" cy="6629374"/>
          </a:xfrm>
          <a:prstGeom prst="rect">
            <a:avLst/>
          </a:prstGeom>
        </p:spPr>
      </p:pic>
    </p:spTree>
    <p:extLst>
      <p:ext uri="{BB962C8B-B14F-4D97-AF65-F5344CB8AC3E}">
        <p14:creationId xmlns:p14="http://schemas.microsoft.com/office/powerpoint/2010/main" val="2412586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7762" y="98483"/>
            <a:ext cx="9261367" cy="6694212"/>
          </a:xfrm>
          <a:prstGeom prst="rect">
            <a:avLst/>
          </a:prstGeom>
        </p:spPr>
      </p:pic>
      <p:sp>
        <p:nvSpPr>
          <p:cNvPr id="3" name="Title 1"/>
          <p:cNvSpPr>
            <a:spLocks noGrp="1"/>
          </p:cNvSpPr>
          <p:nvPr>
            <p:ph type="title"/>
          </p:nvPr>
        </p:nvSpPr>
        <p:spPr>
          <a:xfrm>
            <a:off x="262003" y="2080252"/>
            <a:ext cx="3445701" cy="2730674"/>
          </a:xfrm>
          <a:solidFill>
            <a:srgbClr val="FFC000"/>
          </a:solidFill>
        </p:spPr>
        <p:txBody>
          <a:bodyPr>
            <a:noAutofit/>
          </a:bodyPr>
          <a:lstStyle/>
          <a:p>
            <a:pPr>
              <a:lnSpc>
                <a:spcPct val="150000"/>
              </a:lnSpc>
            </a:pPr>
            <a:r>
              <a:rPr lang="tr-TR" sz="2800" b="1" dirty="0" smtClean="0">
                <a:solidFill>
                  <a:srgbClr val="FF0000"/>
                </a:solidFill>
                <a:latin typeface="+mn-lt"/>
              </a:rPr>
              <a:t>WHO’ya göre sağlık</a:t>
            </a:r>
            <a:r>
              <a:rPr lang="tr-TR" sz="2800" b="1" dirty="0" smtClean="0">
                <a:solidFill>
                  <a:srgbClr val="0070C0"/>
                </a:solidFill>
                <a:latin typeface="+mn-lt"/>
              </a:rPr>
              <a:t>:</a:t>
            </a:r>
            <a:br>
              <a:rPr lang="tr-TR" sz="2800" b="1" dirty="0" smtClean="0">
                <a:solidFill>
                  <a:srgbClr val="0070C0"/>
                </a:solidFill>
                <a:latin typeface="+mn-lt"/>
              </a:rPr>
            </a:br>
            <a:r>
              <a:rPr lang="tr-TR" sz="2800" b="1" dirty="0" smtClean="0">
                <a:solidFill>
                  <a:srgbClr val="0070C0"/>
                </a:solidFill>
                <a:latin typeface="+mn-lt"/>
              </a:rPr>
              <a:t>Ruhen + bedenen + sosyal açıdan iyi olma durumudur!!</a:t>
            </a:r>
            <a:endParaRPr lang="tr-TR" sz="2800" b="1" dirty="0">
              <a:solidFill>
                <a:srgbClr val="0070C0"/>
              </a:solidFill>
              <a:latin typeface="+mn-lt"/>
            </a:endParaRPr>
          </a:p>
        </p:txBody>
      </p:sp>
      <p:sp>
        <p:nvSpPr>
          <p:cNvPr id="4" name="5-Point Star 3"/>
          <p:cNvSpPr/>
          <p:nvPr/>
        </p:nvSpPr>
        <p:spPr>
          <a:xfrm>
            <a:off x="764088" y="1903956"/>
            <a:ext cx="383674" cy="35072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5-Point Star 4"/>
          <p:cNvSpPr/>
          <p:nvPr/>
        </p:nvSpPr>
        <p:spPr>
          <a:xfrm>
            <a:off x="1093890" y="2066794"/>
            <a:ext cx="383674" cy="35072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5-Point Star 5"/>
          <p:cNvSpPr/>
          <p:nvPr/>
        </p:nvSpPr>
        <p:spPr>
          <a:xfrm>
            <a:off x="1458010" y="1903956"/>
            <a:ext cx="383674" cy="35072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244" name="Picture 4" descr="https://player.slideplayer.biz.tr/7/1925659/data/images/img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9975" y="1774519"/>
            <a:ext cx="3084930" cy="3273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3209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9474" y="0"/>
            <a:ext cx="11312047" cy="6225436"/>
          </a:xfrm>
        </p:spPr>
        <p:txBody>
          <a:bodyPr>
            <a:normAutofit lnSpcReduction="10000"/>
          </a:bodyPr>
          <a:lstStyle/>
          <a:p>
            <a:endParaRPr lang="tr-TR" dirty="0"/>
          </a:p>
          <a:p>
            <a:endParaRPr lang="tr-TR" dirty="0"/>
          </a:p>
          <a:p>
            <a:pPr marL="0" indent="0" algn="ctr">
              <a:buNone/>
            </a:pPr>
            <a:r>
              <a:rPr lang="tr-TR" b="1" i="1" dirty="0" smtClean="0">
                <a:solidFill>
                  <a:srgbClr val="FF0000"/>
                </a:solidFill>
              </a:rPr>
              <a:t>İş </a:t>
            </a:r>
            <a:r>
              <a:rPr lang="tr-TR" b="1" i="1" dirty="0">
                <a:solidFill>
                  <a:srgbClr val="FF0000"/>
                </a:solidFill>
              </a:rPr>
              <a:t>Sağlığı ve Güvenliği Kavramı </a:t>
            </a:r>
            <a:endParaRPr lang="tr-TR" b="1" i="1" dirty="0" smtClean="0">
              <a:solidFill>
                <a:srgbClr val="FF0000"/>
              </a:solidFill>
            </a:endParaRPr>
          </a:p>
          <a:p>
            <a:pPr marL="0" indent="0" algn="ctr">
              <a:buNone/>
            </a:pPr>
            <a:endParaRPr lang="tr-TR" dirty="0"/>
          </a:p>
          <a:p>
            <a:pPr marL="0" indent="0" algn="ctr">
              <a:buNone/>
            </a:pPr>
            <a:endParaRPr lang="tr-TR" dirty="0"/>
          </a:p>
          <a:p>
            <a:r>
              <a:rPr lang="tr-TR" dirty="0"/>
              <a:t>Çalışanın </a:t>
            </a:r>
            <a:r>
              <a:rPr lang="tr-TR" b="1" u="sng" dirty="0"/>
              <a:t>beden ve ruh sağlığının korunması</a:t>
            </a:r>
            <a:r>
              <a:rPr lang="tr-TR" dirty="0"/>
              <a:t> ve geliştirilmesine yönelik yapılan çalışmaların bütünüdür. </a:t>
            </a:r>
            <a:endParaRPr lang="tr-TR" dirty="0" smtClean="0"/>
          </a:p>
          <a:p>
            <a:pPr marL="0" indent="0">
              <a:buNone/>
            </a:pPr>
            <a:endParaRPr lang="tr-TR" dirty="0"/>
          </a:p>
          <a:p>
            <a:pPr marL="0" indent="0">
              <a:buNone/>
            </a:pPr>
            <a:endParaRPr lang="tr-TR" dirty="0"/>
          </a:p>
          <a:p>
            <a:pPr>
              <a:lnSpc>
                <a:spcPct val="150000"/>
              </a:lnSpc>
            </a:pPr>
            <a:r>
              <a:rPr lang="tr-TR" dirty="0"/>
              <a:t>Bu çalışmalar; işyerlerinde işin yürütülmesi sırasında, çeşitli nedenlerden kaynaklanan sağlığa zarar verebilecek koşullardan korunmak amacıyla yapılan </a:t>
            </a:r>
            <a:r>
              <a:rPr lang="tr-TR" u="sng" dirty="0"/>
              <a:t>sistemli </a:t>
            </a:r>
            <a:r>
              <a:rPr lang="tr-TR" dirty="0"/>
              <a:t>ve </a:t>
            </a:r>
            <a:r>
              <a:rPr lang="tr-TR" u="sng" dirty="0"/>
              <a:t>bilimsel</a:t>
            </a:r>
            <a:r>
              <a:rPr lang="tr-TR" dirty="0"/>
              <a:t> çalışmalardır. </a:t>
            </a:r>
          </a:p>
        </p:txBody>
      </p:sp>
    </p:spTree>
    <p:extLst>
      <p:ext uri="{BB962C8B-B14F-4D97-AF65-F5344CB8AC3E}">
        <p14:creationId xmlns:p14="http://schemas.microsoft.com/office/powerpoint/2010/main" val="1666169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5990" y="229206"/>
            <a:ext cx="7056206" cy="6046173"/>
          </a:xfrm>
          <a:prstGeom prst="rect">
            <a:avLst/>
          </a:prstGeom>
        </p:spPr>
      </p:pic>
      <p:pic>
        <p:nvPicPr>
          <p:cNvPr id="7" name="Picture 6"/>
          <p:cNvPicPr>
            <a:picLocks noChangeAspect="1"/>
          </p:cNvPicPr>
          <p:nvPr/>
        </p:nvPicPr>
        <p:blipFill>
          <a:blip r:embed="rId3"/>
          <a:stretch>
            <a:fillRect/>
          </a:stretch>
        </p:blipFill>
        <p:spPr>
          <a:xfrm>
            <a:off x="7521198" y="101134"/>
            <a:ext cx="3800737" cy="6756866"/>
          </a:xfrm>
          <a:prstGeom prst="rect">
            <a:avLst/>
          </a:prstGeom>
        </p:spPr>
      </p:pic>
    </p:spTree>
    <p:extLst>
      <p:ext uri="{BB962C8B-B14F-4D97-AF65-F5344CB8AC3E}">
        <p14:creationId xmlns:p14="http://schemas.microsoft.com/office/powerpoint/2010/main" val="24553500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00262" y="490537"/>
            <a:ext cx="7991475" cy="5876925"/>
          </a:xfrm>
          <a:prstGeom prst="rect">
            <a:avLst/>
          </a:prstGeom>
        </p:spPr>
      </p:pic>
    </p:spTree>
    <p:extLst>
      <p:ext uri="{BB962C8B-B14F-4D97-AF65-F5344CB8AC3E}">
        <p14:creationId xmlns:p14="http://schemas.microsoft.com/office/powerpoint/2010/main" val="716679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81287" y="976312"/>
            <a:ext cx="6829425" cy="4905375"/>
          </a:xfrm>
          <a:prstGeom prst="rect">
            <a:avLst/>
          </a:prstGeom>
        </p:spPr>
      </p:pic>
    </p:spTree>
    <p:extLst>
      <p:ext uri="{BB962C8B-B14F-4D97-AF65-F5344CB8AC3E}">
        <p14:creationId xmlns:p14="http://schemas.microsoft.com/office/powerpoint/2010/main" val="1435264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61222" y="591934"/>
            <a:ext cx="7615076" cy="4761461"/>
          </a:xfrm>
          <a:prstGeom prst="rect">
            <a:avLst/>
          </a:prstGeom>
        </p:spPr>
      </p:pic>
    </p:spTree>
    <p:extLst>
      <p:ext uri="{BB962C8B-B14F-4D97-AF65-F5344CB8AC3E}">
        <p14:creationId xmlns:p14="http://schemas.microsoft.com/office/powerpoint/2010/main" val="1260632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61767" y="378401"/>
            <a:ext cx="5917709" cy="6339431"/>
          </a:xfrm>
          <a:prstGeom prst="rect">
            <a:avLst/>
          </a:prstGeom>
        </p:spPr>
      </p:pic>
    </p:spTree>
    <p:extLst>
      <p:ext uri="{BB962C8B-B14F-4D97-AF65-F5344CB8AC3E}">
        <p14:creationId xmlns:p14="http://schemas.microsoft.com/office/powerpoint/2010/main" val="2423854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37487" y="98493"/>
            <a:ext cx="9514966" cy="6577879"/>
          </a:xfrm>
          <a:prstGeom prst="rect">
            <a:avLst/>
          </a:prstGeom>
        </p:spPr>
      </p:pic>
      <p:sp>
        <p:nvSpPr>
          <p:cNvPr id="5" name="Rectangle 4"/>
          <p:cNvSpPr/>
          <p:nvPr/>
        </p:nvSpPr>
        <p:spPr>
          <a:xfrm>
            <a:off x="2163988" y="2215003"/>
            <a:ext cx="8538581" cy="1446550"/>
          </a:xfrm>
          <a:prstGeom prst="rect">
            <a:avLst/>
          </a:prstGeom>
        </p:spPr>
        <p:txBody>
          <a:bodyPr wrap="square">
            <a:spAutoFit/>
          </a:bodyPr>
          <a:lstStyle/>
          <a:p>
            <a:r>
              <a:rPr lang="tr-TR" sz="8800" b="1" i="0" u="none" strike="noStrike" baseline="0" dirty="0" smtClean="0">
                <a:solidFill>
                  <a:srgbClr val="FF0000"/>
                </a:solidFill>
                <a:latin typeface="Arial Black" panose="020B0A04020102020204" pitchFamily="34" charset="0"/>
              </a:rPr>
              <a:t>TANIMLAR</a:t>
            </a:r>
            <a:endParaRPr lang="tr-TR" sz="8800" dirty="0">
              <a:latin typeface="Arial Black" panose="020B0A04020102020204" pitchFamily="34" charset="0"/>
            </a:endParaRPr>
          </a:p>
        </p:txBody>
      </p:sp>
    </p:spTree>
    <p:extLst>
      <p:ext uri="{BB962C8B-B14F-4D97-AF65-F5344CB8AC3E}">
        <p14:creationId xmlns:p14="http://schemas.microsoft.com/office/powerpoint/2010/main" val="825411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6846" y="209766"/>
            <a:ext cx="11913295" cy="6103351"/>
          </a:xfrm>
        </p:spPr>
        <p:txBody>
          <a:bodyPr>
            <a:normAutofit fontScale="55000" lnSpcReduction="20000"/>
          </a:bodyPr>
          <a:lstStyle/>
          <a:p>
            <a:endParaRPr lang="tr-TR" dirty="0"/>
          </a:p>
          <a:p>
            <a:pPr marL="0" indent="0">
              <a:buNone/>
            </a:pPr>
            <a:r>
              <a:rPr lang="tr-TR" sz="3500" i="1" dirty="0">
                <a:solidFill>
                  <a:srgbClr val="FF0000"/>
                </a:solidFill>
              </a:rPr>
              <a:t>6331 </a:t>
            </a:r>
            <a:r>
              <a:rPr lang="tr-TR" sz="3500" i="1" dirty="0" smtClean="0">
                <a:solidFill>
                  <a:srgbClr val="FF0000"/>
                </a:solidFill>
              </a:rPr>
              <a:t>sayılı İSG Kanuna göre</a:t>
            </a:r>
            <a:r>
              <a:rPr lang="tr-TR" sz="3500" i="1" dirty="0">
                <a:solidFill>
                  <a:srgbClr val="FF0000"/>
                </a:solidFill>
              </a:rPr>
              <a:t>; </a:t>
            </a:r>
            <a:endParaRPr lang="tr-TR" sz="3500" i="1" dirty="0" smtClean="0">
              <a:solidFill>
                <a:srgbClr val="FF0000"/>
              </a:solidFill>
            </a:endParaRPr>
          </a:p>
          <a:p>
            <a:pPr marL="0" indent="0">
              <a:buNone/>
            </a:pPr>
            <a:endParaRPr lang="tr-TR" sz="3500" dirty="0">
              <a:solidFill>
                <a:srgbClr val="FF0000"/>
              </a:solidFill>
            </a:endParaRPr>
          </a:p>
          <a:p>
            <a:pPr>
              <a:lnSpc>
                <a:spcPct val="170000"/>
              </a:lnSpc>
            </a:pPr>
            <a:r>
              <a:rPr lang="tr-TR" sz="4400" b="1" dirty="0" smtClean="0">
                <a:solidFill>
                  <a:srgbClr val="00B050"/>
                </a:solidFill>
              </a:rPr>
              <a:t>İşveren: </a:t>
            </a:r>
            <a:r>
              <a:rPr lang="tr-TR" sz="4400" dirty="0" smtClean="0"/>
              <a:t>Çalışan istihdam eden </a:t>
            </a:r>
            <a:r>
              <a:rPr lang="tr-TR" sz="4400" u="sng" dirty="0" smtClean="0">
                <a:solidFill>
                  <a:srgbClr val="0070C0"/>
                </a:solidFill>
              </a:rPr>
              <a:t>gerçek veya tüzel kişi </a:t>
            </a:r>
            <a:r>
              <a:rPr lang="tr-TR" sz="4400" dirty="0" smtClean="0"/>
              <a:t>yahut tüzel kişiliği olmayan kurum ve kuruluşları,</a:t>
            </a:r>
          </a:p>
          <a:p>
            <a:pPr marL="0" indent="0">
              <a:lnSpc>
                <a:spcPct val="170000"/>
              </a:lnSpc>
              <a:buNone/>
            </a:pPr>
            <a:endParaRPr lang="tr-TR" sz="4400" dirty="0"/>
          </a:p>
          <a:p>
            <a:pPr>
              <a:lnSpc>
                <a:spcPct val="170000"/>
              </a:lnSpc>
            </a:pPr>
            <a:r>
              <a:rPr lang="tr-TR" sz="4400" b="1" dirty="0" smtClean="0">
                <a:solidFill>
                  <a:srgbClr val="00B050"/>
                </a:solidFill>
              </a:rPr>
              <a:t>İş yeri: </a:t>
            </a:r>
            <a:r>
              <a:rPr lang="tr-TR" sz="4400" dirty="0" smtClean="0"/>
              <a:t>Mal veya hizmet üretmek amacıyla maddi olan ve olmayan unsurlar ile çalışanın birlikte örgütlendiği, işverenin işyerinde ürettiği mal veya hizmet ile nitelik yönünden bağlılığı bulunan ve aynı yönetim altında örgütlenen iş yerine bağlı yerler ile dinlenme, çocuk emzirme, yemek, uyku, yıkanma, muayene ve bakım, beden ve mesleki eğitim yerleri ve avlu gibi diğer eklentiler ve araçları da içeren organizasyonu,</a:t>
            </a:r>
          </a:p>
          <a:p>
            <a:endParaRPr lang="tr-TR" dirty="0"/>
          </a:p>
        </p:txBody>
      </p:sp>
    </p:spTree>
    <p:extLst>
      <p:ext uri="{BB962C8B-B14F-4D97-AF65-F5344CB8AC3E}">
        <p14:creationId xmlns:p14="http://schemas.microsoft.com/office/powerpoint/2010/main" val="2162824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0624" y="1565752"/>
            <a:ext cx="11774466" cy="2918565"/>
          </a:xfrm>
        </p:spPr>
        <p:txBody>
          <a:bodyPr>
            <a:normAutofit fontScale="92500"/>
          </a:bodyPr>
          <a:lstStyle/>
          <a:p>
            <a:pPr>
              <a:lnSpc>
                <a:spcPct val="170000"/>
              </a:lnSpc>
            </a:pPr>
            <a:endParaRPr lang="tr-TR" dirty="0" smtClean="0"/>
          </a:p>
          <a:p>
            <a:pPr>
              <a:lnSpc>
                <a:spcPct val="170000"/>
              </a:lnSpc>
            </a:pPr>
            <a:r>
              <a:rPr lang="tr-TR" b="1" dirty="0" smtClean="0">
                <a:solidFill>
                  <a:srgbClr val="00B050"/>
                </a:solidFill>
              </a:rPr>
              <a:t>İş güvenliği uzmanı: </a:t>
            </a:r>
            <a:r>
              <a:rPr lang="tr-TR" dirty="0" smtClean="0"/>
              <a:t>İş sağlığı ve güvenliği alanında görev yapmak üzere Bakanlıkça yetkilendirilmiş, iş güvenliği uzmanlığı belgesine sahip mühendis, mimar veya teknik elemanı,</a:t>
            </a:r>
          </a:p>
          <a:p>
            <a:pPr marL="0" indent="0">
              <a:buNone/>
            </a:pPr>
            <a:endParaRPr lang="tr-TR" dirty="0"/>
          </a:p>
        </p:txBody>
      </p:sp>
    </p:spTree>
    <p:extLst>
      <p:ext uri="{BB962C8B-B14F-4D97-AF65-F5344CB8AC3E}">
        <p14:creationId xmlns:p14="http://schemas.microsoft.com/office/powerpoint/2010/main" val="12345602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616</TotalTime>
  <Words>232</Words>
  <Application>Microsoft Office PowerPoint</Application>
  <PresentationFormat>Widescreen</PresentationFormat>
  <Paragraphs>36</Paragraphs>
  <Slides>30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Arial Black</vt:lpstr>
      <vt:lpstr>Calibri</vt:lpstr>
      <vt:lpstr>Calibri Light</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ÖNLEME:</vt:lpstr>
      <vt:lpstr>PowerPoint Presentation</vt:lpstr>
      <vt:lpstr> Günümüzden örnekler 1/3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WHO’ya göre sağlık: Ruhen + bedenen + sosyal açıdan iyi olma durumudur!!</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Elif</dc:creator>
  <cp:lastModifiedBy>Review</cp:lastModifiedBy>
  <cp:revision>86</cp:revision>
  <dcterms:created xsi:type="dcterms:W3CDTF">2018-10-02T08:05:55Z</dcterms:created>
  <dcterms:modified xsi:type="dcterms:W3CDTF">2020-05-07T08:39:44Z</dcterms:modified>
</cp:coreProperties>
</file>