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68" r:id="rId3"/>
    <p:sldId id="257" r:id="rId4"/>
    <p:sldId id="258" r:id="rId5"/>
    <p:sldId id="259" r:id="rId6"/>
    <p:sldId id="262" r:id="rId7"/>
    <p:sldId id="263" r:id="rId8"/>
    <p:sldId id="264" r:id="rId9"/>
    <p:sldId id="261"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B14387E-42A6-42CE-9959-D3C04CFBAF3C}" type="datetimeFigureOut">
              <a:rPr lang="tr-TR" smtClean="0"/>
              <a:t>27.07.2018</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D9056B07-5D1E-49D8-8C7E-50271FC1AF49}"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0588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B14387E-42A6-42CE-9959-D3C04CFBAF3C}" type="datetimeFigureOut">
              <a:rPr lang="tr-TR" smtClean="0"/>
              <a:t>27.07.2018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9056B07-5D1E-49D8-8C7E-50271FC1AF49}" type="slidenum">
              <a:rPr lang="tr-TR" smtClean="0"/>
              <a:t>‹#›</a:t>
            </a:fld>
            <a:endParaRPr lang="tr-TR"/>
          </a:p>
        </p:txBody>
      </p:sp>
    </p:spTree>
    <p:extLst>
      <p:ext uri="{BB962C8B-B14F-4D97-AF65-F5344CB8AC3E}">
        <p14:creationId xmlns:p14="http://schemas.microsoft.com/office/powerpoint/2010/main" val="196848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B14387E-42A6-42CE-9959-D3C04CFBAF3C}" type="datetimeFigureOut">
              <a:rPr lang="tr-TR" smtClean="0"/>
              <a:t>27.07.2018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1103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B14387E-42A6-42CE-9959-D3C04CFBAF3C}" type="datetimeFigureOut">
              <a:rPr lang="tr-TR" smtClean="0"/>
              <a:t>27.07.2018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828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B14387E-42A6-42CE-9959-D3C04CFBAF3C}" type="datetimeFigureOut">
              <a:rPr lang="tr-TR" smtClean="0"/>
              <a:t>27.07.2018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spTree>
    <p:extLst>
      <p:ext uri="{BB962C8B-B14F-4D97-AF65-F5344CB8AC3E}">
        <p14:creationId xmlns:p14="http://schemas.microsoft.com/office/powerpoint/2010/main" val="169510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B14387E-42A6-42CE-9959-D3C04CFBAF3C}" type="datetimeFigureOut">
              <a:rPr lang="tr-TR" smtClean="0"/>
              <a:t>27.07.2018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4768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B14387E-42A6-42CE-9959-D3C04CFBAF3C}" type="datetimeFigureOut">
              <a:rPr lang="tr-TR" smtClean="0"/>
              <a:t>27.07.2018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9016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B14387E-42A6-42CE-9959-D3C04CFBAF3C}" type="datetimeFigureOut">
              <a:rPr lang="tr-TR" smtClean="0"/>
              <a:t>27.07.2018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3632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B14387E-42A6-42CE-9959-D3C04CFBAF3C}" type="datetimeFigureOut">
              <a:rPr lang="tr-TR" smtClean="0"/>
              <a:t>27.07.2018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1622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B14387E-42A6-42CE-9959-D3C04CFBAF3C}" type="datetimeFigureOut">
              <a:rPr lang="tr-TR" smtClean="0"/>
              <a:t>27.07.2018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spTree>
    <p:extLst>
      <p:ext uri="{BB962C8B-B14F-4D97-AF65-F5344CB8AC3E}">
        <p14:creationId xmlns:p14="http://schemas.microsoft.com/office/powerpoint/2010/main" val="1295321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B14387E-42A6-42CE-9959-D3C04CFBAF3C}" type="datetimeFigureOut">
              <a:rPr lang="tr-TR" smtClean="0"/>
              <a:t>27.07.2018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1026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B14387E-42A6-42CE-9959-D3C04CFBAF3C}" type="datetimeFigureOut">
              <a:rPr lang="tr-TR" smtClean="0"/>
              <a:t>27.07.2018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9056B07-5D1E-49D8-8C7E-50271FC1AF49}" type="slidenum">
              <a:rPr lang="tr-TR" smtClean="0"/>
              <a:t>‹#›</a:t>
            </a:fld>
            <a:endParaRPr lang="tr-TR"/>
          </a:p>
        </p:txBody>
      </p:sp>
    </p:spTree>
    <p:extLst>
      <p:ext uri="{BB962C8B-B14F-4D97-AF65-F5344CB8AC3E}">
        <p14:creationId xmlns:p14="http://schemas.microsoft.com/office/powerpoint/2010/main" val="4126281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B14387E-42A6-42CE-9959-D3C04CFBAF3C}" type="datetimeFigureOut">
              <a:rPr lang="tr-TR" smtClean="0"/>
              <a:t>27.07.2018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9056B07-5D1E-49D8-8C7E-50271FC1AF49}"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0528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B14387E-42A6-42CE-9959-D3C04CFBAF3C}" type="datetimeFigureOut">
              <a:rPr lang="tr-TR" smtClean="0"/>
              <a:t>27.07.2018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9056B07-5D1E-49D8-8C7E-50271FC1AF49}"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8689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14387E-42A6-42CE-9959-D3C04CFBAF3C}" type="datetimeFigureOut">
              <a:rPr lang="tr-TR" smtClean="0"/>
              <a:t>27.07.2018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9056B07-5D1E-49D8-8C7E-50271FC1AF49}" type="slidenum">
              <a:rPr lang="tr-TR" smtClean="0"/>
              <a:t>‹#›</a:t>
            </a:fld>
            <a:endParaRPr lang="tr-TR"/>
          </a:p>
        </p:txBody>
      </p:sp>
    </p:spTree>
    <p:extLst>
      <p:ext uri="{BB962C8B-B14F-4D97-AF65-F5344CB8AC3E}">
        <p14:creationId xmlns:p14="http://schemas.microsoft.com/office/powerpoint/2010/main" val="392328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B14387E-42A6-42CE-9959-D3C04CFBAF3C}" type="datetimeFigureOut">
              <a:rPr lang="tr-TR" smtClean="0"/>
              <a:t>27.07.2018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9056B07-5D1E-49D8-8C7E-50271FC1AF49}"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5390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B14387E-42A6-42CE-9959-D3C04CFBAF3C}" type="datetimeFigureOut">
              <a:rPr lang="tr-TR" smtClean="0"/>
              <a:t>27.07.2018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9056B07-5D1E-49D8-8C7E-50271FC1AF49}" type="slidenum">
              <a:rPr lang="tr-TR" smtClean="0"/>
              <a:t>‹#›</a:t>
            </a:fld>
            <a:endParaRPr lang="tr-TR"/>
          </a:p>
        </p:txBody>
      </p:sp>
    </p:spTree>
    <p:extLst>
      <p:ext uri="{BB962C8B-B14F-4D97-AF65-F5344CB8AC3E}">
        <p14:creationId xmlns:p14="http://schemas.microsoft.com/office/powerpoint/2010/main" val="3690001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B14387E-42A6-42CE-9959-D3C04CFBAF3C}" type="datetimeFigureOut">
              <a:rPr lang="tr-TR" smtClean="0"/>
              <a:t>27.07.2018</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9056B07-5D1E-49D8-8C7E-50271FC1AF49}" type="slidenum">
              <a:rPr lang="tr-TR" smtClean="0"/>
              <a:t>‹#›</a:t>
            </a:fld>
            <a:endParaRPr lang="tr-TR"/>
          </a:p>
        </p:txBody>
      </p:sp>
    </p:spTree>
    <p:extLst>
      <p:ext uri="{BB962C8B-B14F-4D97-AF65-F5344CB8AC3E}">
        <p14:creationId xmlns:p14="http://schemas.microsoft.com/office/powerpoint/2010/main" val="242772067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692398" y="1111827"/>
            <a:ext cx="6815669" cy="2545770"/>
          </a:xfrm>
        </p:spPr>
        <p:txBody>
          <a:bodyPr/>
          <a:lstStyle/>
          <a:p>
            <a:r>
              <a:rPr lang="tr-TR" sz="4400" dirty="0" smtClean="0"/>
              <a:t>GELİŞME VE AZGELİŞME SOSYOLOJİSİ</a:t>
            </a:r>
            <a:endParaRPr lang="tr-TR" sz="4400" dirty="0"/>
          </a:p>
        </p:txBody>
      </p:sp>
      <p:sp>
        <p:nvSpPr>
          <p:cNvPr id="3" name="Alt Başlık 2"/>
          <p:cNvSpPr>
            <a:spLocks noGrp="1"/>
          </p:cNvSpPr>
          <p:nvPr>
            <p:ph type="subTitle" idx="1"/>
          </p:nvPr>
        </p:nvSpPr>
        <p:spPr/>
        <p:txBody>
          <a:bodyPr/>
          <a:lstStyle/>
          <a:p>
            <a:r>
              <a:rPr lang="tr-TR" dirty="0" smtClean="0"/>
              <a:t>HAYRİYE ERBAŞ</a:t>
            </a:r>
          </a:p>
          <a:p>
            <a:endParaRPr lang="tr-TR" dirty="0"/>
          </a:p>
        </p:txBody>
      </p:sp>
    </p:spTree>
    <p:extLst>
      <p:ext uri="{BB962C8B-B14F-4D97-AF65-F5344CB8AC3E}">
        <p14:creationId xmlns:p14="http://schemas.microsoft.com/office/powerpoint/2010/main" val="4280911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Kaynaklar</a:t>
            </a:r>
          </a:p>
        </p:txBody>
      </p:sp>
      <p:sp>
        <p:nvSpPr>
          <p:cNvPr id="3" name="İçerik Yer Tutucusu 2"/>
          <p:cNvSpPr>
            <a:spLocks noGrp="1"/>
          </p:cNvSpPr>
          <p:nvPr>
            <p:ph idx="1"/>
          </p:nvPr>
        </p:nvSpPr>
        <p:spPr/>
        <p:txBody>
          <a:bodyPr>
            <a:normAutofit fontScale="92500" lnSpcReduction="20000"/>
          </a:bodyPr>
          <a:lstStyle/>
          <a:p>
            <a:r>
              <a:rPr lang="tr-TR" dirty="0"/>
              <a:t>Amin, S. (1992), Emperyalizm ve Eşitsiz Gelişme</a:t>
            </a:r>
            <a:r>
              <a:rPr lang="tr-TR" dirty="0" smtClean="0"/>
              <a:t>, </a:t>
            </a:r>
            <a:r>
              <a:rPr lang="tr-TR" dirty="0"/>
              <a:t>İstanbul: Kaynak </a:t>
            </a:r>
            <a:r>
              <a:rPr lang="tr-TR" dirty="0" smtClean="0"/>
              <a:t>Yayınlar,. </a:t>
            </a:r>
            <a:r>
              <a:rPr lang="tr-TR" dirty="0" err="1"/>
              <a:t>çev</a:t>
            </a:r>
            <a:r>
              <a:rPr lang="tr-TR" dirty="0"/>
              <a:t>: Semih </a:t>
            </a:r>
            <a:r>
              <a:rPr lang="tr-TR" dirty="0" err="1" smtClean="0"/>
              <a:t>Lim</a:t>
            </a:r>
            <a:r>
              <a:rPr lang="tr-TR" dirty="0" smtClean="0"/>
              <a:t>.</a:t>
            </a:r>
            <a:endParaRPr lang="tr-TR" dirty="0"/>
          </a:p>
          <a:p>
            <a:r>
              <a:rPr lang="tr-TR" dirty="0"/>
              <a:t>Amin, S. (1999), Küreselleşme Çağında Kapitalizm</a:t>
            </a:r>
            <a:r>
              <a:rPr lang="tr-TR" dirty="0" smtClean="0"/>
              <a:t>,, </a:t>
            </a:r>
            <a:r>
              <a:rPr lang="tr-TR" dirty="0"/>
              <a:t>İstanbul: Sarmal </a:t>
            </a:r>
            <a:r>
              <a:rPr lang="tr-TR" dirty="0" smtClean="0"/>
              <a:t>Yayınevi</a:t>
            </a:r>
            <a:r>
              <a:rPr lang="tr-TR" dirty="0"/>
              <a:t>,</a:t>
            </a:r>
            <a:r>
              <a:rPr lang="tr-TR" dirty="0" smtClean="0"/>
              <a:t> </a:t>
            </a:r>
            <a:r>
              <a:rPr lang="tr-TR" dirty="0" err="1"/>
              <a:t>çev</a:t>
            </a:r>
            <a:r>
              <a:rPr lang="tr-TR" dirty="0"/>
              <a:t>: Vasıf </a:t>
            </a:r>
            <a:r>
              <a:rPr lang="tr-TR" dirty="0" err="1"/>
              <a:t>Erenus</a:t>
            </a:r>
            <a:endParaRPr lang="tr-TR" dirty="0"/>
          </a:p>
          <a:p>
            <a:r>
              <a:rPr lang="tr-TR" dirty="0" err="1"/>
              <a:t>Cirhinlioğlu</a:t>
            </a:r>
            <a:r>
              <a:rPr lang="tr-TR" dirty="0"/>
              <a:t>, Z. (1999), Azgelişmişliğin Toplumsal Boyutları, Ankara: İmge. </a:t>
            </a:r>
          </a:p>
          <a:p>
            <a:r>
              <a:rPr lang="tr-TR" dirty="0" smtClean="0"/>
              <a:t>Carter</a:t>
            </a:r>
            <a:r>
              <a:rPr lang="tr-TR" dirty="0"/>
              <a:t>, A.F. (1992), “Önsöz: Samir Amin Üzerine/</a:t>
            </a:r>
            <a:r>
              <a:rPr lang="tr-TR" dirty="0" err="1"/>
              <a:t>Amprik</a:t>
            </a:r>
            <a:r>
              <a:rPr lang="tr-TR" dirty="0"/>
              <a:t> Bir Not ve Değerlendirme”, iç: Samir Amin, Emperyalizm ve Eşitsiz Gelişme, </a:t>
            </a:r>
            <a:r>
              <a:rPr lang="tr-TR" dirty="0" err="1"/>
              <a:t>ss</a:t>
            </a:r>
            <a:r>
              <a:rPr lang="tr-TR" dirty="0"/>
              <a:t>. 7-46, İstanbul: Kaynak Yayınları.</a:t>
            </a:r>
          </a:p>
          <a:p>
            <a:r>
              <a:rPr lang="tr-TR" dirty="0"/>
              <a:t>http://kaynakca.hacettepe.edu.tr/kisi/105591/samir-amin</a:t>
            </a:r>
          </a:p>
          <a:p>
            <a:endParaRPr lang="tr-TR" dirty="0"/>
          </a:p>
        </p:txBody>
      </p:sp>
    </p:spTree>
    <p:extLst>
      <p:ext uri="{BB962C8B-B14F-4D97-AF65-F5344CB8AC3E}">
        <p14:creationId xmlns:p14="http://schemas.microsoft.com/office/powerpoint/2010/main" val="3885377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636295" y="3244334"/>
            <a:ext cx="9095873" cy="830361"/>
          </a:xfrm>
          <a:prstGeom prst="rect">
            <a:avLst/>
          </a:prstGeom>
        </p:spPr>
        <p:txBody>
          <a:bodyPr wrap="square">
            <a:spAutoFit/>
          </a:bodyPr>
          <a:lstStyle/>
          <a:p>
            <a:r>
              <a:rPr lang="tr-TR" sz="4800" dirty="0" smtClean="0"/>
              <a:t>Samir Amin: Merkez-Çevre İlişkisi</a:t>
            </a:r>
            <a:endParaRPr lang="tr-TR" sz="4800" dirty="0"/>
          </a:p>
        </p:txBody>
      </p:sp>
    </p:spTree>
    <p:extLst>
      <p:ext uri="{BB962C8B-B14F-4D97-AF65-F5344CB8AC3E}">
        <p14:creationId xmlns:p14="http://schemas.microsoft.com/office/powerpoint/2010/main" val="2226399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Samir Amin Kimdir?</a:t>
            </a:r>
            <a:endParaRPr lang="tr-TR" dirty="0"/>
          </a:p>
        </p:txBody>
      </p:sp>
      <p:sp>
        <p:nvSpPr>
          <p:cNvPr id="3" name="İçerik Yer Tutucusu 2"/>
          <p:cNvSpPr>
            <a:spLocks noGrp="1"/>
          </p:cNvSpPr>
          <p:nvPr>
            <p:ph idx="1"/>
          </p:nvPr>
        </p:nvSpPr>
        <p:spPr/>
        <p:txBody>
          <a:bodyPr>
            <a:normAutofit fontScale="92500"/>
          </a:bodyPr>
          <a:lstStyle/>
          <a:p>
            <a:r>
              <a:rPr lang="tr-TR" dirty="0"/>
              <a:t>Amin, 1931 yılında Kahire’de Mısırlı baba ve Fransız annenin oğlu olarak doğdu. Gençlik yıllarına kadar Mısır’ın Port-Said şehrinde yaşadı. Daha sonra on yıl boyunca (1947-1957 yılları arasında) Paris’te üniversite öğrenimi gördü –istatistik, ekonomi, siyaset bilimi. Marksist çizgiye sahip olan Amin, 1957-1960 yılları arasında Kahire Planlama Örgütünde, 1960-1963 yılları arasında Mali hükümeti planlama danışmanı olarak çalıştı. 1963-1970 arasında Dakar ve Paris 8. Üniversitesi’nde öğretim görevlisi olarak çalıştı. 1970-1980 arasında Dakar’da BM’ye bağlı Afrika Ekonomik Kalkınma ve Planlama Enstitüsü’nü yönetti. 1980’den sonra, Üçüncü Dünya Forumu’nun yöneticiliğini üstlendi.</a:t>
            </a:r>
          </a:p>
          <a:p>
            <a:endParaRPr lang="tr-TR" dirty="0" smtClean="0"/>
          </a:p>
        </p:txBody>
      </p:sp>
    </p:spTree>
    <p:extLst>
      <p:ext uri="{BB962C8B-B14F-4D97-AF65-F5344CB8AC3E}">
        <p14:creationId xmlns:p14="http://schemas.microsoft.com/office/powerpoint/2010/main" val="700010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Kapitalizmin Gelişimi Aşamaları</a:t>
            </a:r>
            <a:endParaRPr lang="tr-TR" dirty="0"/>
          </a:p>
        </p:txBody>
      </p:sp>
      <p:sp>
        <p:nvSpPr>
          <p:cNvPr id="3" name="İçerik Yer Tutucusu 2"/>
          <p:cNvSpPr>
            <a:spLocks noGrp="1"/>
          </p:cNvSpPr>
          <p:nvPr>
            <p:ph idx="1"/>
          </p:nvPr>
        </p:nvSpPr>
        <p:spPr/>
        <p:txBody>
          <a:bodyPr>
            <a:normAutofit fontScale="92500" lnSpcReduction="10000"/>
          </a:bodyPr>
          <a:lstStyle/>
          <a:p>
            <a:r>
              <a:rPr lang="tr-TR" dirty="0"/>
              <a:t>Samir Amin, Modernleşme Okulu’nun çizgisel gelişme düşüncesine karşı çıkmaktadır. Amin (1992: 78), kapitalizmin gelişiminin çizgisel olmadığı, yapısal bunalım aşamaları ve homojen genişleme aşamalarından oluştuğunu belirtmektedir. Kapitalizmi tarihsel süreci içerisinde dört farklı biçime ayırmıştır: </a:t>
            </a:r>
            <a:endParaRPr lang="tr-TR" dirty="0" smtClean="0"/>
          </a:p>
          <a:p>
            <a:r>
              <a:rPr lang="tr-TR" dirty="0" smtClean="0"/>
              <a:t>1) Merkantilist </a:t>
            </a:r>
            <a:r>
              <a:rPr lang="tr-TR" dirty="0"/>
              <a:t>biçim, </a:t>
            </a:r>
            <a:endParaRPr lang="tr-TR" dirty="0" smtClean="0"/>
          </a:p>
          <a:p>
            <a:r>
              <a:rPr lang="tr-TR" dirty="0" smtClean="0"/>
              <a:t>2</a:t>
            </a:r>
            <a:r>
              <a:rPr lang="tr-TR" dirty="0"/>
              <a:t>) Klasik dönem, </a:t>
            </a:r>
            <a:endParaRPr lang="tr-TR" dirty="0" smtClean="0"/>
          </a:p>
          <a:p>
            <a:r>
              <a:rPr lang="tr-TR" dirty="0" smtClean="0"/>
              <a:t>3</a:t>
            </a:r>
            <a:r>
              <a:rPr lang="tr-TR" dirty="0"/>
              <a:t>) Savaş sonrası dönem, </a:t>
            </a:r>
            <a:endParaRPr lang="tr-TR" dirty="0" smtClean="0"/>
          </a:p>
          <a:p>
            <a:r>
              <a:rPr lang="tr-TR" dirty="0" smtClean="0"/>
              <a:t>4</a:t>
            </a:r>
            <a:r>
              <a:rPr lang="tr-TR" dirty="0"/>
              <a:t>) En yakın dönem. </a:t>
            </a:r>
          </a:p>
          <a:p>
            <a:endParaRPr lang="tr-TR" dirty="0"/>
          </a:p>
        </p:txBody>
      </p:sp>
    </p:spTree>
    <p:extLst>
      <p:ext uri="{BB962C8B-B14F-4D97-AF65-F5344CB8AC3E}">
        <p14:creationId xmlns:p14="http://schemas.microsoft.com/office/powerpoint/2010/main" val="138215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Kuramının Temeli: Eşitsiz Gelişme-1</a:t>
            </a:r>
            <a:endParaRPr lang="tr-TR" dirty="0"/>
          </a:p>
        </p:txBody>
      </p:sp>
      <p:sp>
        <p:nvSpPr>
          <p:cNvPr id="3" name="İçerik Yer Tutucusu 2"/>
          <p:cNvSpPr>
            <a:spLocks noGrp="1"/>
          </p:cNvSpPr>
          <p:nvPr>
            <p:ph idx="1"/>
          </p:nvPr>
        </p:nvSpPr>
        <p:spPr>
          <a:xfrm>
            <a:off x="1295402" y="2444637"/>
            <a:ext cx="9601196" cy="3318936"/>
          </a:xfrm>
        </p:spPr>
        <p:txBody>
          <a:bodyPr/>
          <a:lstStyle/>
          <a:p>
            <a:endParaRPr lang="tr-TR" dirty="0" smtClean="0"/>
          </a:p>
          <a:p>
            <a:r>
              <a:rPr lang="tr-TR" dirty="0" smtClean="0"/>
              <a:t>Amin</a:t>
            </a:r>
            <a:r>
              <a:rPr lang="tr-TR" dirty="0"/>
              <a:t>, eşitsiz gelişmeyi kapitalizm öncesinde başlatmaktadır. Fakat kapitalizmin en büyük etkisi dünyayı tek ve bütün bir pazar haline getirmesidir. Bu durum da çevrenin, merkeze bağımlı hale gelerek kendi başına gelişmesini imkansız kılmaktadır.</a:t>
            </a:r>
          </a:p>
          <a:p>
            <a:endParaRPr lang="tr-TR" dirty="0"/>
          </a:p>
        </p:txBody>
      </p:sp>
    </p:spTree>
    <p:extLst>
      <p:ext uri="{BB962C8B-B14F-4D97-AF65-F5344CB8AC3E}">
        <p14:creationId xmlns:p14="http://schemas.microsoft.com/office/powerpoint/2010/main" val="1446966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Kuramının Temeli: Eşitsiz </a:t>
            </a:r>
            <a:r>
              <a:rPr lang="tr-TR" dirty="0" smtClean="0"/>
              <a:t>Gelişme-2</a:t>
            </a:r>
            <a:endParaRPr lang="tr-TR" dirty="0"/>
          </a:p>
        </p:txBody>
      </p:sp>
      <p:sp>
        <p:nvSpPr>
          <p:cNvPr id="3" name="İçerik Yer Tutucusu 2"/>
          <p:cNvSpPr>
            <a:spLocks noGrp="1"/>
          </p:cNvSpPr>
          <p:nvPr>
            <p:ph idx="1"/>
          </p:nvPr>
        </p:nvSpPr>
        <p:spPr/>
        <p:txBody>
          <a:bodyPr>
            <a:normAutofit fontScale="92500" lnSpcReduction="10000"/>
          </a:bodyPr>
          <a:lstStyle/>
          <a:p>
            <a:r>
              <a:rPr lang="tr-TR" dirty="0"/>
              <a:t>Merkez ve Çevre/periferi ayrımı ve bu formasyonlar arasındaki eşitsizlikler ve bağımlılık ilişkileri vurgusu</a:t>
            </a:r>
          </a:p>
          <a:p>
            <a:r>
              <a:rPr lang="tr-TR" dirty="0" smtClean="0"/>
              <a:t>Amin</a:t>
            </a:r>
            <a:r>
              <a:rPr lang="tr-TR" dirty="0"/>
              <a:t>, dünya ekonomik sistemini iki parçaya ayırarak incelemesine başlıyor. Birinci parçaya merkez sistemleri (self-</a:t>
            </a:r>
            <a:r>
              <a:rPr lang="tr-TR" dirty="0" err="1"/>
              <a:t>centered</a:t>
            </a:r>
            <a:r>
              <a:rPr lang="tr-TR" dirty="0"/>
              <a:t> </a:t>
            </a:r>
            <a:r>
              <a:rPr lang="tr-TR" dirty="0" err="1"/>
              <a:t>system</a:t>
            </a:r>
            <a:r>
              <a:rPr lang="tr-TR" dirty="0"/>
              <a:t>) ikincisine çevre sistemleri (</a:t>
            </a:r>
            <a:r>
              <a:rPr lang="tr-TR" dirty="0" err="1"/>
              <a:t>pheripherial</a:t>
            </a:r>
            <a:r>
              <a:rPr lang="tr-TR" dirty="0"/>
              <a:t> </a:t>
            </a:r>
            <a:r>
              <a:rPr lang="tr-TR" dirty="0" err="1"/>
              <a:t>systems</a:t>
            </a:r>
            <a:r>
              <a:rPr lang="tr-TR" dirty="0"/>
              <a:t>) adını </a:t>
            </a:r>
            <a:r>
              <a:rPr lang="tr-TR" dirty="0" smtClean="0"/>
              <a:t>veriyor.</a:t>
            </a:r>
          </a:p>
          <a:p>
            <a:r>
              <a:rPr lang="tr-TR" dirty="0" smtClean="0"/>
              <a:t> </a:t>
            </a:r>
            <a:r>
              <a:rPr lang="tr-TR" dirty="0"/>
              <a:t>Bu sistemde merkezde, üretim kitlesel tüketime yöneliktir. Emek ile sermaye arasındaki çelişkiyi en az düzeye indirecek toplumsal bir anlaşma kurulmuş durumdadır. Kendine yeterlidir. Çünkü dış etkilerden etkilenmemektedir. Kendi iç dinamiklerini kurmayı başarmıştır </a:t>
            </a:r>
          </a:p>
        </p:txBody>
      </p:sp>
    </p:spTree>
    <p:extLst>
      <p:ext uri="{BB962C8B-B14F-4D97-AF65-F5344CB8AC3E}">
        <p14:creationId xmlns:p14="http://schemas.microsoft.com/office/powerpoint/2010/main" val="5323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Merkezlerin kullandığı eşitsizlikleri derinleştiren “beş tekel” </a:t>
            </a:r>
            <a:r>
              <a:rPr lang="tr-TR" dirty="0"/>
              <a:t>(Amin, 1999: 16). </a:t>
            </a:r>
          </a:p>
        </p:txBody>
      </p:sp>
      <p:sp>
        <p:nvSpPr>
          <p:cNvPr id="3" name="İçerik Yer Tutucusu 2"/>
          <p:cNvSpPr>
            <a:spLocks noGrp="1"/>
          </p:cNvSpPr>
          <p:nvPr>
            <p:ph idx="1"/>
          </p:nvPr>
        </p:nvSpPr>
        <p:spPr/>
        <p:txBody>
          <a:bodyPr/>
          <a:lstStyle/>
          <a:p>
            <a:r>
              <a:rPr lang="tr-TR" dirty="0"/>
              <a:t>1. Teknolojik </a:t>
            </a:r>
            <a:r>
              <a:rPr lang="tr-TR" dirty="0" smtClean="0"/>
              <a:t>Tekel</a:t>
            </a:r>
          </a:p>
          <a:p>
            <a:r>
              <a:rPr lang="tr-TR" dirty="0"/>
              <a:t>2. Dünya Finans Pazarlarının Finansal </a:t>
            </a:r>
            <a:r>
              <a:rPr lang="tr-TR" dirty="0" smtClean="0"/>
              <a:t>Denetimi</a:t>
            </a:r>
          </a:p>
          <a:p>
            <a:r>
              <a:rPr lang="tr-TR" dirty="0"/>
              <a:t>3. Gezegenin Doğal Kaynaklarının Tekelci </a:t>
            </a:r>
            <a:r>
              <a:rPr lang="tr-TR" dirty="0" smtClean="0"/>
              <a:t>Kullanımı</a:t>
            </a:r>
          </a:p>
          <a:p>
            <a:r>
              <a:rPr lang="tr-TR" dirty="0"/>
              <a:t>4. Medya ve İletişim </a:t>
            </a:r>
            <a:r>
              <a:rPr lang="tr-TR" dirty="0" smtClean="0"/>
              <a:t>tekelleri</a:t>
            </a:r>
          </a:p>
          <a:p>
            <a:r>
              <a:rPr lang="tr-TR" dirty="0"/>
              <a:t>5. Kitlesel Yok Etme Silahları Üzerine Tekel</a:t>
            </a:r>
          </a:p>
        </p:txBody>
      </p:sp>
    </p:spTree>
    <p:extLst>
      <p:ext uri="{BB962C8B-B14F-4D97-AF65-F5344CB8AC3E}">
        <p14:creationId xmlns:p14="http://schemas.microsoft.com/office/powerpoint/2010/main" val="3391149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Gelişmenin Yolu-1</a:t>
            </a:r>
            <a:endParaRPr lang="tr-TR" dirty="0"/>
          </a:p>
        </p:txBody>
      </p:sp>
      <p:sp>
        <p:nvSpPr>
          <p:cNvPr id="3" name="İçerik Yer Tutucusu 2"/>
          <p:cNvSpPr>
            <a:spLocks noGrp="1"/>
          </p:cNvSpPr>
          <p:nvPr>
            <p:ph idx="1"/>
          </p:nvPr>
        </p:nvSpPr>
        <p:spPr/>
        <p:txBody>
          <a:bodyPr/>
          <a:lstStyle/>
          <a:p>
            <a:r>
              <a:rPr lang="tr-TR" dirty="0"/>
              <a:t>Çevreden başlayan hareketler ancak tüm dünya sistemini değiştirebilirse sorun çözülmüş olur. Ancak Amin de diğer Marksistler gibi, böyle büyük kapsamlı bir devrimin gerçekleşme olasılığını çok düşük görmektedir (</a:t>
            </a:r>
            <a:r>
              <a:rPr lang="tr-TR" dirty="0" err="1"/>
              <a:t>Cirhinlioğlu</a:t>
            </a:r>
            <a:r>
              <a:rPr lang="tr-TR" dirty="0"/>
              <a:t>, 1999: 150). Amin devrim olasılığını düşük görse de bir ideali vardır. Bu fikrini </a:t>
            </a:r>
            <a:r>
              <a:rPr lang="tr-TR" dirty="0" smtClean="0"/>
              <a:t>“</a:t>
            </a:r>
            <a:r>
              <a:rPr lang="tr-TR" dirty="0"/>
              <a:t>sorun dünyayı yorumlamak değil, değiştirmek” olduğu için, sosyalist ütopya denen şeyi hareket noktası olarak öneriyorum: Yabancılaşmamış bir toplum düşü” (Amin, 1992: 117) sözleriyle dile getirmektedir. </a:t>
            </a:r>
          </a:p>
        </p:txBody>
      </p:sp>
    </p:spTree>
    <p:extLst>
      <p:ext uri="{BB962C8B-B14F-4D97-AF65-F5344CB8AC3E}">
        <p14:creationId xmlns:p14="http://schemas.microsoft.com/office/powerpoint/2010/main" val="1504919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Gelişmenin Yolu-2</a:t>
            </a:r>
            <a:endParaRPr lang="tr-TR" dirty="0"/>
          </a:p>
        </p:txBody>
      </p:sp>
      <p:sp>
        <p:nvSpPr>
          <p:cNvPr id="3" name="İçerik Yer Tutucusu 2"/>
          <p:cNvSpPr>
            <a:spLocks noGrp="1"/>
          </p:cNvSpPr>
          <p:nvPr>
            <p:ph idx="1"/>
          </p:nvPr>
        </p:nvSpPr>
        <p:spPr/>
        <p:txBody>
          <a:bodyPr/>
          <a:lstStyle/>
          <a:p>
            <a:r>
              <a:rPr lang="tr-TR" dirty="0"/>
              <a:t>Amin’in temel sorunsalı olan ‘öz merkezli’ gelişme yolu </a:t>
            </a:r>
            <a:r>
              <a:rPr lang="tr-TR" i="1" dirty="0" err="1"/>
              <a:t>versus</a:t>
            </a:r>
            <a:r>
              <a:rPr lang="tr-TR" i="1" dirty="0"/>
              <a:t> </a:t>
            </a:r>
            <a:r>
              <a:rPr lang="tr-TR" dirty="0"/>
              <a:t>‘dışadönük’ gelişme yolu </a:t>
            </a:r>
            <a:r>
              <a:rPr lang="tr-TR" dirty="0" smtClean="0"/>
              <a:t>varsayımına dayanmaktadır. </a:t>
            </a:r>
          </a:p>
          <a:p>
            <a:r>
              <a:rPr lang="tr-TR" dirty="0" smtClean="0"/>
              <a:t>Bu anlamda merkezlerin tekellerini kırma konusunda çekinceleri olsa </a:t>
            </a:r>
            <a:r>
              <a:rPr lang="tr-TR" smtClean="0"/>
              <a:t>da Amin azgelişmiş </a:t>
            </a:r>
            <a:r>
              <a:rPr lang="tr-TR" dirty="0" smtClean="0"/>
              <a:t>ülkelerde </a:t>
            </a:r>
            <a:r>
              <a:rPr lang="tr-TR" smtClean="0"/>
              <a:t>gelişmenin yolunu </a:t>
            </a:r>
            <a:r>
              <a:rPr lang="tr-TR" dirty="0" smtClean="0"/>
              <a:t>“</a:t>
            </a:r>
            <a:r>
              <a:rPr lang="tr-TR" dirty="0"/>
              <a:t>sorun dünyayı yorumlamak değil, değiştirmek” olduğu için, sosyalist ütopya denen şeyi hareket noktası olarak öneriyorum: Yabancılaşmamış bir toplum düşü” (Amin, 1992: 117) sözleriyle dile getirmektedir.</a:t>
            </a:r>
            <a:endParaRPr lang="tr-TR" dirty="0" smtClean="0"/>
          </a:p>
          <a:p>
            <a:endParaRPr lang="tr-TR" dirty="0"/>
          </a:p>
        </p:txBody>
      </p:sp>
    </p:spTree>
    <p:extLst>
      <p:ext uri="{BB962C8B-B14F-4D97-AF65-F5344CB8AC3E}">
        <p14:creationId xmlns:p14="http://schemas.microsoft.com/office/powerpoint/2010/main" val="314727701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387</TotalTime>
  <Words>612</Words>
  <Application>Microsoft Office PowerPoint</Application>
  <PresentationFormat>Geniş ekran</PresentationFormat>
  <Paragraphs>35</Paragraphs>
  <Slides>10</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10</vt:i4>
      </vt:variant>
    </vt:vector>
  </HeadingPairs>
  <TitlesOfParts>
    <vt:vector size="13" baseType="lpstr">
      <vt:lpstr>Arial</vt:lpstr>
      <vt:lpstr>Garamond</vt:lpstr>
      <vt:lpstr>Organik</vt:lpstr>
      <vt:lpstr>GELİŞME VE AZGELİŞME SOSYOLOJİSİ</vt:lpstr>
      <vt:lpstr>PowerPoint Sunusu</vt:lpstr>
      <vt:lpstr>Samir Amin Kimdir?</vt:lpstr>
      <vt:lpstr>Kapitalizmin Gelişimi Aşamaları</vt:lpstr>
      <vt:lpstr>Kuramının Temeli: Eşitsiz Gelişme-1</vt:lpstr>
      <vt:lpstr>Kuramının Temeli: Eşitsiz Gelişme-2</vt:lpstr>
      <vt:lpstr>Merkezlerin kullandığı eşitsizlikleri derinleştiren “beş tekel” (Amin, 1999: 16). </vt:lpstr>
      <vt:lpstr>Gelişmenin Yolu-1</vt:lpstr>
      <vt:lpstr>Gelişmenin Yolu-2</vt:lpstr>
      <vt:lpstr>Kaynaklar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GELİŞME VE AZGELİŞME SOSYOLOJİSİ</dc:title>
  <dc:creator>Kullanıcı</dc:creator>
  <cp:lastModifiedBy>Kullanıcı</cp:lastModifiedBy>
  <cp:revision>24</cp:revision>
  <dcterms:created xsi:type="dcterms:W3CDTF">2018-07-23T14:29:22Z</dcterms:created>
  <dcterms:modified xsi:type="dcterms:W3CDTF">2018-07-27T09:34:14Z</dcterms:modified>
</cp:coreProperties>
</file>