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74" r:id="rId10"/>
    <p:sldId id="278" r:id="rId11"/>
    <p:sldId id="279" r:id="rId12"/>
    <p:sldId id="280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254" y="5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A3A4C-80C4-4E39-9B8B-68E334B469B7}" type="datetimeFigureOut">
              <a:rPr lang="tr-TR" smtClean="0"/>
              <a:pPr/>
              <a:t>31.3.2020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74798-75E9-4CAB-AD1B-918760D544A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A3A4C-80C4-4E39-9B8B-68E334B469B7}" type="datetimeFigureOut">
              <a:rPr lang="tr-TR" smtClean="0"/>
              <a:pPr/>
              <a:t>31.3.2020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74798-75E9-4CAB-AD1B-918760D544A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A3A4C-80C4-4E39-9B8B-68E334B469B7}" type="datetimeFigureOut">
              <a:rPr lang="tr-TR" smtClean="0"/>
              <a:pPr/>
              <a:t>31.3.2020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74798-75E9-4CAB-AD1B-918760D544A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A3A4C-80C4-4E39-9B8B-68E334B469B7}" type="datetimeFigureOut">
              <a:rPr lang="tr-TR" smtClean="0"/>
              <a:pPr/>
              <a:t>31.3.2020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74798-75E9-4CAB-AD1B-918760D544A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A3A4C-80C4-4E39-9B8B-68E334B469B7}" type="datetimeFigureOut">
              <a:rPr lang="tr-TR" smtClean="0"/>
              <a:pPr/>
              <a:t>31.3.2020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74798-75E9-4CAB-AD1B-918760D544A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A3A4C-80C4-4E39-9B8B-68E334B469B7}" type="datetimeFigureOut">
              <a:rPr lang="tr-TR" smtClean="0"/>
              <a:pPr/>
              <a:t>31.3.2020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74798-75E9-4CAB-AD1B-918760D544A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A3A4C-80C4-4E39-9B8B-68E334B469B7}" type="datetimeFigureOut">
              <a:rPr lang="tr-TR" smtClean="0"/>
              <a:pPr/>
              <a:t>31.3.2020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74798-75E9-4CAB-AD1B-918760D544A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A3A4C-80C4-4E39-9B8B-68E334B469B7}" type="datetimeFigureOut">
              <a:rPr lang="tr-TR" smtClean="0"/>
              <a:pPr/>
              <a:t>31.3.2020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74798-75E9-4CAB-AD1B-918760D544A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A3A4C-80C4-4E39-9B8B-68E334B469B7}" type="datetimeFigureOut">
              <a:rPr lang="tr-TR" smtClean="0"/>
              <a:pPr/>
              <a:t>31.3.2020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74798-75E9-4CAB-AD1B-918760D544A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A3A4C-80C4-4E39-9B8B-68E334B469B7}" type="datetimeFigureOut">
              <a:rPr lang="tr-TR" smtClean="0"/>
              <a:pPr/>
              <a:t>31.3.2020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74798-75E9-4CAB-AD1B-918760D544A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A3A4C-80C4-4E39-9B8B-68E334B469B7}" type="datetimeFigureOut">
              <a:rPr lang="tr-TR" smtClean="0"/>
              <a:pPr/>
              <a:t>31.3.2020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74798-75E9-4CAB-AD1B-918760D544A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5BA3A4C-80C4-4E39-9B8B-68E334B469B7}" type="datetimeFigureOut">
              <a:rPr lang="tr-TR" smtClean="0"/>
              <a:pPr/>
              <a:t>31.3.2020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6074798-75E9-4CAB-AD1B-918760D544A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187624" y="1988840"/>
            <a:ext cx="7406640" cy="1472184"/>
          </a:xfrm>
        </p:spPr>
        <p:txBody>
          <a:bodyPr>
            <a:normAutofit/>
          </a:bodyPr>
          <a:lstStyle/>
          <a:p>
            <a:pPr algn="ctr"/>
            <a:r>
              <a:rPr lang="tr-TR" sz="8800" dirty="0" smtClean="0"/>
              <a:t>MEYVE</a:t>
            </a:r>
            <a:endParaRPr lang="tr-TR" sz="8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II. </a:t>
            </a:r>
            <a:r>
              <a:rPr lang="tr-TR" dirty="0" err="1" smtClean="0"/>
              <a:t>Agregat</a:t>
            </a:r>
            <a:r>
              <a:rPr lang="tr-TR" dirty="0" smtClean="0"/>
              <a:t> meyveler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267348"/>
          </a:xfrm>
        </p:spPr>
        <p:txBody>
          <a:bodyPr>
            <a:normAutofit/>
          </a:bodyPr>
          <a:lstStyle/>
          <a:p>
            <a:r>
              <a:rPr lang="tr-TR" sz="3600" dirty="0" smtClean="0"/>
              <a:t>Çok </a:t>
            </a:r>
            <a:r>
              <a:rPr lang="tr-TR" sz="3600" dirty="0" err="1" smtClean="0"/>
              <a:t>pistilli</a:t>
            </a:r>
            <a:r>
              <a:rPr lang="tr-TR" sz="3600" dirty="0" smtClean="0"/>
              <a:t> (</a:t>
            </a:r>
            <a:r>
              <a:rPr lang="tr-TR" sz="3600" dirty="0" err="1" smtClean="0"/>
              <a:t>apokarp</a:t>
            </a:r>
            <a:r>
              <a:rPr lang="tr-TR" sz="3600" dirty="0" smtClean="0"/>
              <a:t>) bir çiçekte (tek bir çiçekte) </a:t>
            </a:r>
            <a:r>
              <a:rPr lang="tr-TR" sz="3600" dirty="0" err="1" smtClean="0"/>
              <a:t>pistillerin</a:t>
            </a:r>
            <a:r>
              <a:rPr lang="tr-TR" sz="3600" dirty="0" smtClean="0"/>
              <a:t> </a:t>
            </a:r>
            <a:r>
              <a:rPr lang="tr-TR" sz="3600" dirty="0" err="1" smtClean="0"/>
              <a:t>herbiri</a:t>
            </a:r>
            <a:r>
              <a:rPr lang="tr-TR" sz="3600" dirty="0" smtClean="0"/>
              <a:t> ayrı bir meyve verir. </a:t>
            </a:r>
            <a:endParaRPr lang="tr-TR" sz="3600" dirty="0" smtClean="0"/>
          </a:p>
          <a:p>
            <a:r>
              <a:rPr lang="tr-TR" sz="3600" dirty="0" smtClean="0"/>
              <a:t>Ancak </a:t>
            </a:r>
            <a:r>
              <a:rPr lang="tr-TR" sz="3600" dirty="0" smtClean="0"/>
              <a:t>bütün bu tek meyveler aynı çiçekten </a:t>
            </a:r>
            <a:r>
              <a:rPr lang="tr-TR" sz="3600" dirty="0" smtClean="0"/>
              <a:t>oluştuklarından </a:t>
            </a:r>
            <a:r>
              <a:rPr lang="tr-TR" sz="3600" dirty="0" smtClean="0"/>
              <a:t>bir topluluk halinde kalırlar. </a:t>
            </a:r>
            <a:endParaRPr lang="tr-TR" sz="3600" dirty="0" smtClean="0"/>
          </a:p>
          <a:p>
            <a:r>
              <a:rPr lang="tr-TR" sz="3600" dirty="0" smtClean="0"/>
              <a:t>Bu </a:t>
            </a:r>
            <a:r>
              <a:rPr lang="tr-TR" sz="3600" dirty="0" smtClean="0"/>
              <a:t>meyve topluluğuna </a:t>
            </a:r>
            <a:r>
              <a:rPr lang="tr-TR" sz="3600" dirty="0" err="1" smtClean="0"/>
              <a:t>agregat</a:t>
            </a:r>
            <a:r>
              <a:rPr lang="tr-TR" sz="3600" dirty="0" smtClean="0"/>
              <a:t> meyve denir</a:t>
            </a:r>
            <a:r>
              <a:rPr lang="tr-TR" sz="3600" dirty="0" smtClean="0"/>
              <a:t>. </a:t>
            </a:r>
            <a:r>
              <a:rPr lang="tr-TR" sz="3600" dirty="0" err="1" smtClean="0"/>
              <a:t>Rubus</a:t>
            </a:r>
            <a:r>
              <a:rPr lang="tr-TR" sz="3600" dirty="0" smtClean="0"/>
              <a:t> sp., </a:t>
            </a:r>
            <a:r>
              <a:rPr lang="tr-TR" sz="3600" dirty="0" err="1" smtClean="0"/>
              <a:t>Fragaria</a:t>
            </a:r>
            <a:r>
              <a:rPr lang="tr-TR" sz="3600" dirty="0" smtClean="0"/>
              <a:t> sp.</a:t>
            </a:r>
            <a:endParaRPr lang="tr-TR" sz="2000" dirty="0" smtClean="0"/>
          </a:p>
          <a:p>
            <a:endParaRPr lang="tr-TR" sz="2000" dirty="0" smtClean="0"/>
          </a:p>
          <a:p>
            <a:endParaRPr lang="tr-TR" sz="2000" dirty="0" smtClean="0"/>
          </a:p>
          <a:p>
            <a:endParaRPr lang="tr-TR" sz="2000" dirty="0" smtClean="0"/>
          </a:p>
          <a:p>
            <a:endParaRPr lang="tr-TR" sz="2000" dirty="0" smtClean="0"/>
          </a:p>
          <a:p>
            <a:endParaRPr lang="tr-TR" sz="2000" dirty="0" smtClean="0"/>
          </a:p>
          <a:p>
            <a:pPr marL="82296" indent="0">
              <a:buNone/>
            </a:pPr>
            <a:endParaRPr lang="tr-TR" sz="2000" dirty="0" smtClean="0"/>
          </a:p>
          <a:p>
            <a:endParaRPr lang="tr-TR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III. Bileşik Meyve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95910"/>
          </a:xfrm>
        </p:spPr>
        <p:txBody>
          <a:bodyPr>
            <a:normAutofit/>
          </a:bodyPr>
          <a:lstStyle/>
          <a:p>
            <a:r>
              <a:rPr lang="tr-TR" sz="3600" dirty="0" smtClean="0"/>
              <a:t>Çiçek durumundan meydana gelir. </a:t>
            </a:r>
            <a:endParaRPr lang="tr-TR" sz="3600" dirty="0" smtClean="0"/>
          </a:p>
          <a:p>
            <a:endParaRPr lang="tr-TR" sz="3600" dirty="0"/>
          </a:p>
          <a:p>
            <a:r>
              <a:rPr lang="tr-TR" sz="3600" dirty="0" err="1" smtClean="0"/>
              <a:t>Infloresens</a:t>
            </a:r>
            <a:r>
              <a:rPr lang="tr-TR" sz="3600" dirty="0" smtClean="0"/>
              <a:t> </a:t>
            </a:r>
            <a:r>
              <a:rPr lang="tr-TR" sz="3600" dirty="0" smtClean="0"/>
              <a:t>sıktır ve her çiçeğin meydana getirdiği meyveler olgunlukta yine sık bir meyve durumu halinde bir bütün teşkil eder. </a:t>
            </a:r>
            <a:r>
              <a:rPr lang="tr-TR" sz="3600" dirty="0" err="1" smtClean="0"/>
              <a:t>Ficus</a:t>
            </a:r>
            <a:r>
              <a:rPr lang="tr-TR" sz="3600" dirty="0" smtClean="0"/>
              <a:t> sp., </a:t>
            </a:r>
            <a:r>
              <a:rPr lang="tr-TR" sz="3600" dirty="0" err="1" smtClean="0"/>
              <a:t>Morus</a:t>
            </a:r>
            <a:r>
              <a:rPr lang="tr-TR" sz="3600" dirty="0" smtClean="0"/>
              <a:t> sp.,  </a:t>
            </a:r>
            <a:endParaRPr lang="tr-TR" sz="3600" dirty="0" smtClean="0"/>
          </a:p>
          <a:p>
            <a:endParaRPr lang="tr-TR" sz="2400" i="1" dirty="0" smtClean="0"/>
          </a:p>
          <a:p>
            <a:endParaRPr lang="tr-TR" sz="2400" i="1" dirty="0" smtClean="0"/>
          </a:p>
          <a:p>
            <a:endParaRPr lang="tr-TR" sz="2400" i="1" dirty="0" smtClean="0"/>
          </a:p>
          <a:p>
            <a:endParaRPr lang="tr-TR" sz="2400" i="1" dirty="0" smtClean="0"/>
          </a:p>
          <a:p>
            <a:endParaRPr lang="tr-TR" sz="2400" i="1" dirty="0" smtClean="0"/>
          </a:p>
          <a:p>
            <a:endParaRPr lang="tr-TR" sz="2400" i="1" dirty="0" smtClean="0"/>
          </a:p>
          <a:p>
            <a:endParaRPr lang="tr-TR" sz="2400" i="1" dirty="0" smtClean="0"/>
          </a:p>
          <a:p>
            <a:pPr marL="82296" indent="0">
              <a:buNone/>
            </a:pPr>
            <a:endParaRPr lang="tr-TR" sz="2400" i="1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187624" y="476672"/>
            <a:ext cx="784887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tr-TR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Mikroskop Çalışması (Meyve-Enine Kesit):</a:t>
            </a: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just">
              <a:spcAft>
                <a:spcPts val="0"/>
              </a:spcAft>
            </a:pP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Fr. </a:t>
            </a:r>
            <a:r>
              <a:rPr lang="tr-TR" sz="2400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Foeniculi</a:t>
            </a:r>
            <a:endParaRPr lang="tr-TR" sz="2400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just">
              <a:spcAft>
                <a:spcPts val="0"/>
              </a:spcAft>
            </a:pP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tr-TR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Mikroskop Çalışması (Toz Drog; Meyve):</a:t>
            </a: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just">
              <a:spcAft>
                <a:spcPts val="0"/>
              </a:spcAft>
            </a:pP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Fr. </a:t>
            </a:r>
            <a:r>
              <a:rPr lang="tr-TR" sz="2400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Foeniculi</a:t>
            </a:r>
            <a:endParaRPr lang="tr-TR" sz="2400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just">
              <a:spcAft>
                <a:spcPts val="0"/>
              </a:spcAft>
            </a:pP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tr-TR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Morfolojik Çalışma (Meyve, Tohum</a:t>
            </a:r>
            <a:r>
              <a:rPr lang="tr-TR" sz="2400" b="1" u="sn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):</a:t>
            </a:r>
            <a:endParaRPr lang="tr-TR" sz="24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tr-TR" sz="2400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Bakka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Drupa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Nuks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Aken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meyve </a:t>
            </a:r>
            <a:r>
              <a:rPr lang="tr-TR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örnekleri ve tohumlar</a:t>
            </a:r>
          </a:p>
          <a:p>
            <a:endParaRPr lang="tr-TR" sz="2400" i="1" dirty="0">
              <a:latin typeface="Times New Roman" panose="02020603050405020304" pitchFamily="18" charset="0"/>
            </a:endParaRPr>
          </a:p>
          <a:p>
            <a:r>
              <a:rPr lang="tr-TR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-Fr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Foeniculi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Fr.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Cumini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Fr. Anisi, Fr.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Coriandri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 Fr.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Piperis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nigri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Fr.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Cubebae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Ligustrum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vulgare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Corylus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avellana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Helianthus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annuus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Prunus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armeniaca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endParaRPr lang="tr-TR" sz="2400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tr-TR" sz="24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tr-TR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-S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Lini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S.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Ricini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186695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Meyve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Dişi organda meydana gelen döllenme sonucu, </a:t>
            </a:r>
            <a:r>
              <a:rPr lang="tr-TR" sz="3600" dirty="0" err="1" smtClean="0"/>
              <a:t>ovaryumun</a:t>
            </a:r>
            <a:r>
              <a:rPr lang="tr-TR" sz="3600" dirty="0" smtClean="0"/>
              <a:t> </a:t>
            </a:r>
            <a:r>
              <a:rPr lang="tr-TR" sz="3600" dirty="0" err="1" smtClean="0"/>
              <a:t>karpelleri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</a:rPr>
              <a:t>perikarp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smtClean="0"/>
              <a:t>haline (meyve kabuğu), </a:t>
            </a:r>
            <a:r>
              <a:rPr lang="tr-TR" sz="3600" dirty="0" err="1" smtClean="0"/>
              <a:t>ovaryum</a:t>
            </a:r>
            <a:r>
              <a:rPr lang="tr-TR" sz="3600" dirty="0" smtClean="0"/>
              <a:t> içindeki </a:t>
            </a:r>
            <a:r>
              <a:rPr lang="tr-TR" sz="3600" dirty="0" err="1" smtClean="0"/>
              <a:t>ovüller</a:t>
            </a:r>
            <a:r>
              <a:rPr lang="tr-TR" sz="3600" dirty="0" smtClean="0"/>
              <a:t> ise</a:t>
            </a:r>
            <a:r>
              <a:rPr lang="tr-TR" sz="3600" dirty="0" smtClean="0">
                <a:solidFill>
                  <a:srgbClr val="FF0000"/>
                </a:solidFill>
              </a:rPr>
              <a:t> tohum </a:t>
            </a:r>
            <a:r>
              <a:rPr lang="tr-TR" sz="3600" dirty="0" smtClean="0"/>
              <a:t>haline dönüşür.</a:t>
            </a:r>
            <a:endParaRPr lang="tr-TR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43608" y="274638"/>
            <a:ext cx="8136904" cy="1143000"/>
          </a:xfrm>
        </p:spPr>
        <p:txBody>
          <a:bodyPr>
            <a:normAutofit/>
          </a:bodyPr>
          <a:lstStyle/>
          <a:p>
            <a:r>
              <a:rPr lang="tr-TR" sz="4000" dirty="0" smtClean="0"/>
              <a:t>PERİKARPTA 3 KISIM AYIRT EDİLİR.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6000" dirty="0" smtClean="0"/>
              <a:t>1. </a:t>
            </a:r>
            <a:r>
              <a:rPr lang="tr-TR" sz="6000" dirty="0" err="1" smtClean="0"/>
              <a:t>Ekzokarp</a:t>
            </a:r>
            <a:endParaRPr lang="tr-TR" sz="6000" dirty="0" smtClean="0"/>
          </a:p>
          <a:p>
            <a:r>
              <a:rPr lang="tr-TR" sz="6000" dirty="0" smtClean="0"/>
              <a:t>2. </a:t>
            </a:r>
            <a:r>
              <a:rPr lang="tr-TR" sz="6000" dirty="0" err="1" smtClean="0"/>
              <a:t>Mezokarp</a:t>
            </a:r>
            <a:endParaRPr lang="tr-TR" sz="6000" dirty="0" smtClean="0"/>
          </a:p>
          <a:p>
            <a:r>
              <a:rPr lang="tr-TR" sz="6000" dirty="0" smtClean="0"/>
              <a:t>3. </a:t>
            </a:r>
            <a:r>
              <a:rPr lang="tr-TR" sz="6000" dirty="0" err="1" smtClean="0"/>
              <a:t>Endokarp</a:t>
            </a:r>
            <a:endParaRPr lang="tr-TR" sz="6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rial Black" panose="020B0A04020102020204" pitchFamily="34" charset="0"/>
              </a:rPr>
              <a:t>TOHUM</a:t>
            </a:r>
            <a:endParaRPr lang="tr-TR" dirty="0">
              <a:latin typeface="Arial Black" panose="020B0A040201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6000" dirty="0" smtClean="0"/>
              <a:t>Döllenmiş </a:t>
            </a:r>
            <a:r>
              <a:rPr lang="tr-TR" sz="6000" dirty="0" err="1" smtClean="0"/>
              <a:t>ovüllerin</a:t>
            </a:r>
            <a:r>
              <a:rPr lang="tr-TR" sz="6000" dirty="0" smtClean="0"/>
              <a:t> olgunlaşmasıyla meydana gelen organlardır.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>
            <a:noAutofit/>
          </a:bodyPr>
          <a:lstStyle/>
          <a:p>
            <a:r>
              <a:rPr lang="tr-TR" sz="4000" dirty="0" smtClean="0"/>
              <a:t>TOHUMDA 3 KISIM AYIRT EDİLİR.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1909762"/>
          </a:xfrm>
        </p:spPr>
        <p:txBody>
          <a:bodyPr>
            <a:noAutofit/>
          </a:bodyPr>
          <a:lstStyle/>
          <a:p>
            <a:r>
              <a:rPr lang="tr-TR" sz="4800" dirty="0" smtClean="0"/>
              <a:t>1. </a:t>
            </a:r>
            <a:r>
              <a:rPr lang="tr-TR" sz="4800" dirty="0" err="1" smtClean="0"/>
              <a:t>Testa</a:t>
            </a:r>
            <a:r>
              <a:rPr lang="tr-TR" sz="4800" dirty="0" smtClean="0"/>
              <a:t> (Tohum Kabuğu)</a:t>
            </a:r>
          </a:p>
          <a:p>
            <a:r>
              <a:rPr lang="tr-TR" sz="4800" dirty="0" smtClean="0"/>
              <a:t>2. Embriyo </a:t>
            </a:r>
            <a:r>
              <a:rPr lang="tr-TR" sz="4800" dirty="0" smtClean="0"/>
              <a:t>(Bitki </a:t>
            </a:r>
            <a:r>
              <a:rPr lang="tr-TR" sz="4800" dirty="0" smtClean="0"/>
              <a:t>taslağı)</a:t>
            </a:r>
          </a:p>
          <a:p>
            <a:r>
              <a:rPr lang="tr-TR" sz="4800" dirty="0" smtClean="0"/>
              <a:t>3. </a:t>
            </a:r>
            <a:r>
              <a:rPr lang="tr-TR" sz="4800" dirty="0" smtClean="0"/>
              <a:t>Besi doku (</a:t>
            </a:r>
            <a:r>
              <a:rPr lang="tr-TR" sz="4800" dirty="0" err="1" smtClean="0"/>
              <a:t>Endosperma</a:t>
            </a:r>
            <a:r>
              <a:rPr lang="tr-TR" sz="4800" dirty="0" smtClean="0"/>
              <a:t>)</a:t>
            </a:r>
            <a:endParaRPr lang="tr-TR" sz="4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71600" y="274638"/>
            <a:ext cx="7962088" cy="1143000"/>
          </a:xfrm>
        </p:spPr>
        <p:txBody>
          <a:bodyPr>
            <a:noAutofit/>
          </a:bodyPr>
          <a:lstStyle/>
          <a:p>
            <a:r>
              <a:rPr lang="tr-TR" sz="3600" dirty="0" smtClean="0"/>
              <a:t>MEYVELER BAŞLICA 3 GRUBA AYRILIR: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I. Basit meyveler: 1 </a:t>
            </a:r>
            <a:r>
              <a:rPr lang="tr-TR" sz="3600" dirty="0" err="1" smtClean="0"/>
              <a:t>pistilli</a:t>
            </a:r>
            <a:r>
              <a:rPr lang="tr-TR" sz="3600" dirty="0" smtClean="0"/>
              <a:t> tek bir çiçekten meydana gelir</a:t>
            </a:r>
            <a:r>
              <a:rPr lang="tr-TR" sz="3600" dirty="0" smtClean="0"/>
              <a:t>.</a:t>
            </a:r>
          </a:p>
          <a:p>
            <a:pPr marL="82296" indent="0">
              <a:buNone/>
            </a:pPr>
            <a:endParaRPr lang="tr-TR" sz="3600" dirty="0" smtClean="0"/>
          </a:p>
          <a:p>
            <a:r>
              <a:rPr lang="tr-TR" sz="3600" dirty="0" smtClean="0"/>
              <a:t>II. </a:t>
            </a:r>
            <a:r>
              <a:rPr lang="tr-TR" sz="3600" dirty="0" err="1" smtClean="0"/>
              <a:t>Agregat</a:t>
            </a:r>
            <a:r>
              <a:rPr lang="tr-TR" sz="3600" dirty="0" smtClean="0"/>
              <a:t> meyveler: Çok </a:t>
            </a:r>
            <a:r>
              <a:rPr lang="tr-TR" sz="3600" dirty="0" err="1" smtClean="0"/>
              <a:t>pistilli</a:t>
            </a:r>
            <a:r>
              <a:rPr lang="tr-TR" sz="3600" dirty="0" smtClean="0"/>
              <a:t> tek bir çiçekten meydana gelir</a:t>
            </a:r>
            <a:r>
              <a:rPr lang="tr-TR" sz="3600" dirty="0" smtClean="0"/>
              <a:t>.</a:t>
            </a:r>
          </a:p>
          <a:p>
            <a:pPr marL="82296" indent="0">
              <a:buNone/>
            </a:pPr>
            <a:endParaRPr lang="tr-TR" sz="3600" dirty="0" smtClean="0"/>
          </a:p>
          <a:p>
            <a:r>
              <a:rPr lang="tr-TR" sz="3600" dirty="0" smtClean="0"/>
              <a:t>III. Bileşik </a:t>
            </a:r>
            <a:r>
              <a:rPr lang="tr-TR" sz="3600" dirty="0" smtClean="0"/>
              <a:t>meyveler</a:t>
            </a:r>
            <a:r>
              <a:rPr lang="tr-TR" sz="3600" dirty="0" smtClean="0"/>
              <a:t>: </a:t>
            </a:r>
            <a:r>
              <a:rPr lang="tr-TR" sz="3600" dirty="0" err="1" smtClean="0"/>
              <a:t>İnfloresens’ten</a:t>
            </a:r>
            <a:r>
              <a:rPr lang="tr-TR" sz="3600" dirty="0" smtClean="0"/>
              <a:t> (çiçek durumu) meydana gelir.</a:t>
            </a:r>
            <a:endParaRPr lang="tr-TR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15616" y="274638"/>
            <a:ext cx="8064896" cy="1143000"/>
          </a:xfrm>
        </p:spPr>
        <p:txBody>
          <a:bodyPr>
            <a:normAutofit/>
          </a:bodyPr>
          <a:lstStyle/>
          <a:p>
            <a:r>
              <a:rPr lang="tr-TR" sz="4000" b="1" dirty="0" smtClean="0"/>
              <a:t>BASİT MEYVELER 2’E AYRILIR:</a:t>
            </a:r>
            <a:endParaRPr lang="tr-TR" sz="40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5400" dirty="0" smtClean="0"/>
              <a:t>1. Etli meyveler</a:t>
            </a:r>
          </a:p>
          <a:p>
            <a:r>
              <a:rPr lang="tr-TR" sz="5400" dirty="0" smtClean="0"/>
              <a:t>2. Kuru meyveler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1. Etli Meyveler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477144"/>
          </a:xfrm>
        </p:spPr>
        <p:txBody>
          <a:bodyPr>
            <a:normAutofit lnSpcReduction="10000"/>
          </a:bodyPr>
          <a:lstStyle/>
          <a:p>
            <a:r>
              <a:rPr lang="tr-TR" sz="4400" dirty="0" err="1" smtClean="0"/>
              <a:t>Bakka</a:t>
            </a:r>
            <a:r>
              <a:rPr lang="tr-TR" sz="4400" dirty="0" smtClean="0"/>
              <a:t>:</a:t>
            </a:r>
          </a:p>
          <a:p>
            <a:r>
              <a:rPr lang="tr-TR" sz="4400" dirty="0" err="1" smtClean="0"/>
              <a:t>Hesperidyum</a:t>
            </a:r>
            <a:endParaRPr lang="tr-TR" sz="4400" dirty="0" smtClean="0"/>
          </a:p>
          <a:p>
            <a:r>
              <a:rPr lang="tr-TR" sz="4400" dirty="0" err="1" smtClean="0"/>
              <a:t>Peponidyum</a:t>
            </a:r>
            <a:endParaRPr lang="tr-TR" sz="4400" dirty="0" smtClean="0"/>
          </a:p>
          <a:p>
            <a:r>
              <a:rPr lang="tr-TR" sz="4400" dirty="0" err="1" smtClean="0"/>
              <a:t>Drupa</a:t>
            </a:r>
            <a:endParaRPr lang="tr-TR" sz="4400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Kuru meyveler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2’ye ayrılır.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A.  Açılmayan kuru meyveler</a:t>
            </a:r>
          </a:p>
          <a:p>
            <a:r>
              <a:rPr lang="tr-TR" dirty="0" smtClean="0"/>
              <a:t>  </a:t>
            </a:r>
            <a:r>
              <a:rPr lang="tr-TR" dirty="0" err="1" smtClean="0"/>
              <a:t>Nuks</a:t>
            </a:r>
            <a:r>
              <a:rPr lang="tr-TR" dirty="0" smtClean="0"/>
              <a:t>, </a:t>
            </a:r>
            <a:r>
              <a:rPr lang="tr-TR" dirty="0" err="1" smtClean="0"/>
              <a:t>Aken</a:t>
            </a:r>
            <a:r>
              <a:rPr lang="tr-TR" dirty="0" smtClean="0"/>
              <a:t> </a:t>
            </a:r>
            <a:r>
              <a:rPr lang="tr-TR" dirty="0" err="1" smtClean="0"/>
              <a:t>Şizokarp</a:t>
            </a:r>
            <a:r>
              <a:rPr lang="tr-TR" dirty="0" smtClean="0"/>
              <a:t>, </a:t>
            </a:r>
            <a:r>
              <a:rPr lang="tr-TR" dirty="0" err="1" smtClean="0"/>
              <a:t>Karyops</a:t>
            </a:r>
            <a:r>
              <a:rPr lang="tr-TR" dirty="0" smtClean="0"/>
              <a:t>, </a:t>
            </a:r>
            <a:r>
              <a:rPr lang="tr-TR" dirty="0" err="1" smtClean="0"/>
              <a:t>Samara</a:t>
            </a:r>
            <a:r>
              <a:rPr lang="tr-TR" dirty="0" smtClean="0"/>
              <a:t>, </a:t>
            </a:r>
            <a:r>
              <a:rPr lang="tr-TR" dirty="0" err="1" smtClean="0"/>
              <a:t>Lomentum</a:t>
            </a:r>
            <a:r>
              <a:rPr lang="tr-TR" dirty="0" smtClean="0"/>
              <a:t>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B.  Açılan kuru meyveler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Folikül</a:t>
            </a:r>
            <a:r>
              <a:rPr lang="tr-TR" dirty="0" smtClean="0"/>
              <a:t>, </a:t>
            </a:r>
            <a:r>
              <a:rPr lang="tr-TR" dirty="0" err="1" smtClean="0"/>
              <a:t>Legümen</a:t>
            </a:r>
            <a:r>
              <a:rPr lang="tr-TR" dirty="0" smtClean="0"/>
              <a:t>, </a:t>
            </a:r>
            <a:r>
              <a:rPr lang="tr-TR" dirty="0" err="1" smtClean="0"/>
              <a:t>Silikva</a:t>
            </a:r>
            <a:r>
              <a:rPr lang="tr-TR" dirty="0" smtClean="0"/>
              <a:t>, </a:t>
            </a:r>
            <a:r>
              <a:rPr lang="tr-TR" dirty="0" err="1" smtClean="0"/>
              <a:t>silikula</a:t>
            </a:r>
            <a:r>
              <a:rPr lang="tr-TR" dirty="0" smtClean="0"/>
              <a:t>, </a:t>
            </a:r>
            <a:r>
              <a:rPr lang="tr-TR" dirty="0" err="1" smtClean="0"/>
              <a:t>Kapsula</a:t>
            </a:r>
            <a:endParaRPr lang="tr-TR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119</TotalTime>
  <Words>350</Words>
  <Application>Microsoft Office PowerPoint</Application>
  <PresentationFormat>Ekran Gösterisi (4:3)</PresentationFormat>
  <Paragraphs>64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9" baseType="lpstr">
      <vt:lpstr>Arial Black</vt:lpstr>
      <vt:lpstr>Gill Sans MT</vt:lpstr>
      <vt:lpstr>Times New Roman</vt:lpstr>
      <vt:lpstr>Verdana</vt:lpstr>
      <vt:lpstr>Wingdings</vt:lpstr>
      <vt:lpstr>Wingdings 2</vt:lpstr>
      <vt:lpstr>Gündönümü</vt:lpstr>
      <vt:lpstr>MEYVE</vt:lpstr>
      <vt:lpstr>Meyve</vt:lpstr>
      <vt:lpstr>PERİKARPTA 3 KISIM AYIRT EDİLİR.</vt:lpstr>
      <vt:lpstr>TOHUM</vt:lpstr>
      <vt:lpstr>TOHUMDA 3 KISIM AYIRT EDİLİR.</vt:lpstr>
      <vt:lpstr>MEYVELER BAŞLICA 3 GRUBA AYRILIR:</vt:lpstr>
      <vt:lpstr>BASİT MEYVELER 2’E AYRILIR:</vt:lpstr>
      <vt:lpstr>1. Etli Meyveler</vt:lpstr>
      <vt:lpstr>2. Kuru meyveler</vt:lpstr>
      <vt:lpstr>II. Agregat meyveler</vt:lpstr>
      <vt:lpstr>III. Bileşik Meyve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MEYVE</dc:title>
  <dc:creator>user</dc:creator>
  <cp:lastModifiedBy>ASUS</cp:lastModifiedBy>
  <cp:revision>16</cp:revision>
  <dcterms:created xsi:type="dcterms:W3CDTF">2013-05-01T20:23:30Z</dcterms:created>
  <dcterms:modified xsi:type="dcterms:W3CDTF">2020-03-31T20:28:46Z</dcterms:modified>
</cp:coreProperties>
</file>