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61" r:id="rId6"/>
    <p:sldId id="264" r:id="rId7"/>
    <p:sldId id="265" r:id="rId8"/>
    <p:sldId id="262" r:id="rId9"/>
    <p:sldId id="268" r:id="rId10"/>
    <p:sldId id="263" r:id="rId11"/>
    <p:sldId id="266" r:id="rId12"/>
    <p:sldId id="267" r:id="rId13"/>
    <p:sldId id="269" r:id="rId14"/>
    <p:sldId id="271" r:id="rId15"/>
    <p:sldId id="272" r:id="rId16"/>
    <p:sldId id="273" r:id="rId17"/>
    <p:sldId id="274" r:id="rId18"/>
    <p:sldId id="260"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lvl1pPr>
              <a:defRPr/>
            </a:lvl1pPr>
          </a:lstStyle>
          <a:p>
            <a:endParaRPr lang="tr-TR"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12338BB3-5CCF-490E-8B62-50C2A548D19B}"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38403848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B5A9C099-04E9-4BDB-B8DC-2A60649ABC45}"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3516496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lvl1pPr>
              <a:defRPr/>
            </a:lvl1pPr>
          </a:lstStyle>
          <a:p>
            <a:endParaRPr lang="tr-TR"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4BC14A90-5A48-4B26-AF8C-BFB2DDE854C1}"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15002267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lvl1pPr>
              <a:defRPr/>
            </a:lvl1pPr>
          </a:lstStyle>
          <a:p>
            <a:endParaRPr lang="tr-TR" alt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lt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CD6EB79E-DBC1-46B3-B00C-3EE3FBFF8CC1}"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25841132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lvl1pPr>
              <a:defRPr/>
            </a:lvl1pPr>
          </a:lstStyle>
          <a:p>
            <a:endParaRPr lang="tr-TR" altLang="tr-TR">
              <a:solidFill>
                <a:srgbClr val="000000"/>
              </a:solidFill>
            </a:endParaRPr>
          </a:p>
        </p:txBody>
      </p:sp>
      <p:sp>
        <p:nvSpPr>
          <p:cNvPr id="8" name="Altbilgi Yer Tutucusu 7"/>
          <p:cNvSpPr>
            <a:spLocks noGrp="1"/>
          </p:cNvSpPr>
          <p:nvPr>
            <p:ph type="ftr" sz="quarter" idx="11"/>
          </p:nvPr>
        </p:nvSpPr>
        <p:spPr/>
        <p:txBody>
          <a:bodyPr/>
          <a:lstStyle>
            <a:lvl1pPr>
              <a:defRPr/>
            </a:lvl1pPr>
          </a:lstStyle>
          <a:p>
            <a:endParaRPr lang="tr-TR" altLang="tr-TR">
              <a:solidFill>
                <a:srgbClr val="000000"/>
              </a:solidFill>
            </a:endParaRPr>
          </a:p>
        </p:txBody>
      </p:sp>
      <p:sp>
        <p:nvSpPr>
          <p:cNvPr id="9" name="Slayt Numarası Yer Tutucusu 8"/>
          <p:cNvSpPr>
            <a:spLocks noGrp="1"/>
          </p:cNvSpPr>
          <p:nvPr>
            <p:ph type="sldNum" sz="quarter" idx="12"/>
          </p:nvPr>
        </p:nvSpPr>
        <p:spPr/>
        <p:txBody>
          <a:bodyPr/>
          <a:lstStyle>
            <a:lvl1pPr>
              <a:defRPr/>
            </a:lvl1pPr>
          </a:lstStyle>
          <a:p>
            <a:fld id="{8B967540-627F-4A7B-AF00-2A8F4C5F540A}"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1367238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lvl1pPr>
              <a:defRPr/>
            </a:lvl1pPr>
          </a:lstStyle>
          <a:p>
            <a:endParaRPr lang="tr-TR" altLang="tr-TR">
              <a:solidFill>
                <a:srgbClr val="000000"/>
              </a:solidFill>
            </a:endParaRPr>
          </a:p>
        </p:txBody>
      </p:sp>
      <p:sp>
        <p:nvSpPr>
          <p:cNvPr id="4" name="Altbilgi Yer Tutucusu 3"/>
          <p:cNvSpPr>
            <a:spLocks noGrp="1"/>
          </p:cNvSpPr>
          <p:nvPr>
            <p:ph type="ftr" sz="quarter" idx="11"/>
          </p:nvPr>
        </p:nvSpPr>
        <p:spPr/>
        <p:txBody>
          <a:bodyPr/>
          <a:lstStyle>
            <a:lvl1pPr>
              <a:defRPr/>
            </a:lvl1pPr>
          </a:lstStyle>
          <a:p>
            <a:endParaRPr lang="tr-TR" altLang="tr-TR">
              <a:solidFill>
                <a:srgbClr val="000000"/>
              </a:solidFill>
            </a:endParaRPr>
          </a:p>
        </p:txBody>
      </p:sp>
      <p:sp>
        <p:nvSpPr>
          <p:cNvPr id="5" name="Slayt Numarası Yer Tutucusu 4"/>
          <p:cNvSpPr>
            <a:spLocks noGrp="1"/>
          </p:cNvSpPr>
          <p:nvPr>
            <p:ph type="sldNum" sz="quarter" idx="12"/>
          </p:nvPr>
        </p:nvSpPr>
        <p:spPr/>
        <p:txBody>
          <a:bodyPr/>
          <a:lstStyle>
            <a:lvl1pPr>
              <a:defRPr/>
            </a:lvl1pPr>
          </a:lstStyle>
          <a:p>
            <a:fld id="{92697082-AA84-4827-8CA0-565181D63644}"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336078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lvl1pPr>
          </a:lstStyle>
          <a:p>
            <a:endParaRPr lang="tr-TR" altLang="tr-TR">
              <a:solidFill>
                <a:srgbClr val="000000"/>
              </a:solidFill>
            </a:endParaRPr>
          </a:p>
        </p:txBody>
      </p:sp>
      <p:sp>
        <p:nvSpPr>
          <p:cNvPr id="3" name="Altbilgi Yer Tutucusu 2"/>
          <p:cNvSpPr>
            <a:spLocks noGrp="1"/>
          </p:cNvSpPr>
          <p:nvPr>
            <p:ph type="ftr" sz="quarter" idx="11"/>
          </p:nvPr>
        </p:nvSpPr>
        <p:spPr/>
        <p:txBody>
          <a:bodyPr/>
          <a:lstStyle>
            <a:lvl1pPr>
              <a:defRPr/>
            </a:lvl1pPr>
          </a:lstStyle>
          <a:p>
            <a:endParaRPr lang="tr-TR" altLang="tr-TR">
              <a:solidFill>
                <a:srgbClr val="000000"/>
              </a:solidFill>
            </a:endParaRPr>
          </a:p>
        </p:txBody>
      </p:sp>
      <p:sp>
        <p:nvSpPr>
          <p:cNvPr id="4" name="Slayt Numarası Yer Tutucusu 3"/>
          <p:cNvSpPr>
            <a:spLocks noGrp="1"/>
          </p:cNvSpPr>
          <p:nvPr>
            <p:ph type="sldNum" sz="quarter" idx="12"/>
          </p:nvPr>
        </p:nvSpPr>
        <p:spPr/>
        <p:txBody>
          <a:bodyPr/>
          <a:lstStyle>
            <a:lvl1pPr>
              <a:defRPr/>
            </a:lvl1pPr>
          </a:lstStyle>
          <a:p>
            <a:fld id="{01FFE370-9326-471F-94B1-26D08D9C3E05}"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38027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lt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lt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08CA7CEA-D2A6-4D58-A686-5944CD0680A5}"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1491551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lvl1pPr>
              <a:defRPr/>
            </a:lvl1pPr>
          </a:lstStyle>
          <a:p>
            <a:endParaRPr lang="tr-TR" altLang="tr-TR">
              <a:solidFill>
                <a:srgbClr val="000000"/>
              </a:solidFill>
            </a:endParaRPr>
          </a:p>
        </p:txBody>
      </p:sp>
      <p:sp>
        <p:nvSpPr>
          <p:cNvPr id="6" name="Altbilgi Yer Tutucusu 5"/>
          <p:cNvSpPr>
            <a:spLocks noGrp="1"/>
          </p:cNvSpPr>
          <p:nvPr>
            <p:ph type="ftr" sz="quarter" idx="11"/>
          </p:nvPr>
        </p:nvSpPr>
        <p:spPr/>
        <p:txBody>
          <a:bodyPr/>
          <a:lstStyle>
            <a:lvl1pPr>
              <a:defRPr/>
            </a:lvl1pPr>
          </a:lstStyle>
          <a:p>
            <a:endParaRPr lang="tr-TR" altLang="tr-TR">
              <a:solidFill>
                <a:srgbClr val="000000"/>
              </a:solidFill>
            </a:endParaRPr>
          </a:p>
        </p:txBody>
      </p:sp>
      <p:sp>
        <p:nvSpPr>
          <p:cNvPr id="7" name="Slayt Numarası Yer Tutucusu 6"/>
          <p:cNvSpPr>
            <a:spLocks noGrp="1"/>
          </p:cNvSpPr>
          <p:nvPr>
            <p:ph type="sldNum" sz="quarter" idx="12"/>
          </p:nvPr>
        </p:nvSpPr>
        <p:spPr/>
        <p:txBody>
          <a:bodyPr/>
          <a:lstStyle>
            <a:lvl1pPr>
              <a:defRPr/>
            </a:lvl1pPr>
          </a:lstStyle>
          <a:p>
            <a:fld id="{92F3F205-F4D6-4690-84D9-15C3DDAB73CB}"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20415225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92C4A229-9399-46AE-9C2E-41AEEBDE2E20}"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1955729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lvl1pPr>
              <a:defRPr/>
            </a:lvl1pPr>
          </a:lstStyle>
          <a:p>
            <a:endParaRPr lang="tr-TR" altLang="tr-TR">
              <a:solidFill>
                <a:srgbClr val="000000"/>
              </a:solidFill>
            </a:endParaRPr>
          </a:p>
        </p:txBody>
      </p:sp>
      <p:sp>
        <p:nvSpPr>
          <p:cNvPr id="5" name="Altbilgi Yer Tutucusu 4"/>
          <p:cNvSpPr>
            <a:spLocks noGrp="1"/>
          </p:cNvSpPr>
          <p:nvPr>
            <p:ph type="ftr" sz="quarter" idx="11"/>
          </p:nvPr>
        </p:nvSpPr>
        <p:spPr/>
        <p:txBody>
          <a:bodyPr/>
          <a:lstStyle>
            <a:lvl1pPr>
              <a:defRPr/>
            </a:lvl1pPr>
          </a:lstStyle>
          <a:p>
            <a:endParaRPr lang="tr-TR" altLang="tr-TR">
              <a:solidFill>
                <a:srgbClr val="000000"/>
              </a:solidFill>
            </a:endParaRPr>
          </a:p>
        </p:txBody>
      </p:sp>
      <p:sp>
        <p:nvSpPr>
          <p:cNvPr id="6" name="Slayt Numarası Yer Tutucusu 5"/>
          <p:cNvSpPr>
            <a:spLocks noGrp="1"/>
          </p:cNvSpPr>
          <p:nvPr>
            <p:ph type="sldNum" sz="quarter" idx="12"/>
          </p:nvPr>
        </p:nvSpPr>
        <p:spPr/>
        <p:txBody>
          <a:bodyPr/>
          <a:lstStyle>
            <a:lvl1pPr>
              <a:defRPr/>
            </a:lvl1pPr>
          </a:lstStyle>
          <a:p>
            <a:fld id="{E50CE2C3-28FB-4CA1-8A10-EAFDAD7464EF}" type="slidenum">
              <a:rPr lang="tr-TR" altLang="tr-TR">
                <a:solidFill>
                  <a:srgbClr val="000000"/>
                </a:solidFill>
              </a:rPr>
              <a:pPr/>
              <a:t>‹#›</a:t>
            </a:fld>
            <a:endParaRPr lang="tr-TR" altLang="tr-TR">
              <a:solidFill>
                <a:srgbClr val="000000"/>
              </a:solidFill>
            </a:endParaRPr>
          </a:p>
        </p:txBody>
      </p:sp>
    </p:spTree>
    <p:extLst>
      <p:ext uri="{BB962C8B-B14F-4D97-AF65-F5344CB8AC3E}">
        <p14:creationId xmlns:p14="http://schemas.microsoft.com/office/powerpoint/2010/main" val="34237915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26.3.2018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b="0" i="0"/>
            </a:lvl1pPr>
          </a:lstStyle>
          <a:p>
            <a:pPr fontAlgn="base">
              <a:spcBef>
                <a:spcPct val="0"/>
              </a:spcBef>
              <a:spcAft>
                <a:spcPct val="0"/>
              </a:spcAft>
            </a:pPr>
            <a:endParaRPr lang="tr-TR" altLang="tr-TR" smtClean="0">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b="0" i="0"/>
            </a:lvl1pPr>
          </a:lstStyle>
          <a:p>
            <a:pPr fontAlgn="base">
              <a:spcBef>
                <a:spcPct val="0"/>
              </a:spcBef>
              <a:spcAft>
                <a:spcPct val="0"/>
              </a:spcAft>
            </a:pPr>
            <a:endParaRPr lang="tr-TR" altLang="tr-TR" smtClean="0">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0" i="0"/>
            </a:lvl1pPr>
          </a:lstStyle>
          <a:p>
            <a:pPr fontAlgn="base">
              <a:spcBef>
                <a:spcPct val="0"/>
              </a:spcBef>
              <a:spcAft>
                <a:spcPct val="0"/>
              </a:spcAft>
            </a:pPr>
            <a:fld id="{8C3C30BD-0A15-4FA4-A62E-819B0DA81BEF}" type="slidenum">
              <a:rPr lang="tr-TR" altLang="tr-TR" smtClean="0">
                <a:solidFill>
                  <a:srgbClr val="000000"/>
                </a:solidFill>
              </a:rPr>
              <a:pPr fontAlgn="base">
                <a:spcBef>
                  <a:spcPct val="0"/>
                </a:spcBef>
                <a:spcAft>
                  <a:spcPct val="0"/>
                </a:spcAft>
              </a:pPr>
              <a:t>‹#›</a:t>
            </a:fld>
            <a:endParaRPr lang="tr-TR" altLang="tr-TR" smtClean="0">
              <a:solidFill>
                <a:srgbClr val="000000"/>
              </a:solidFill>
            </a:endParaRPr>
          </a:p>
        </p:txBody>
      </p:sp>
    </p:spTree>
    <p:extLst>
      <p:ext uri="{BB962C8B-B14F-4D97-AF65-F5344CB8AC3E}">
        <p14:creationId xmlns:p14="http://schemas.microsoft.com/office/powerpoint/2010/main" val="2163720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188641"/>
            <a:ext cx="7772400" cy="792087"/>
          </a:xfrm>
        </p:spPr>
        <p:txBody>
          <a:bodyPr>
            <a:normAutofit/>
          </a:bodyPr>
          <a:lstStyle/>
          <a:p>
            <a:r>
              <a:rPr lang="tr-TR" sz="2800" dirty="0"/>
              <a:t>Dilsel İşlev ile </a:t>
            </a:r>
            <a:r>
              <a:rPr lang="tr-TR" sz="2800" dirty="0" smtClean="0"/>
              <a:t>Çeviri </a:t>
            </a:r>
            <a:endParaRPr lang="tr-TR" sz="2800" dirty="0"/>
          </a:p>
        </p:txBody>
      </p:sp>
      <p:sp>
        <p:nvSpPr>
          <p:cNvPr id="3" name="Alt Başlık 2"/>
          <p:cNvSpPr>
            <a:spLocks noGrp="1"/>
          </p:cNvSpPr>
          <p:nvPr>
            <p:ph type="subTitle" idx="1"/>
          </p:nvPr>
        </p:nvSpPr>
        <p:spPr>
          <a:xfrm>
            <a:off x="395536" y="1340768"/>
            <a:ext cx="8208912" cy="5256584"/>
          </a:xfrm>
        </p:spPr>
        <p:txBody>
          <a:bodyPr>
            <a:normAutofit/>
          </a:bodyPr>
          <a:lstStyle/>
          <a:p>
            <a:pPr algn="just"/>
            <a:r>
              <a:rPr lang="tr-TR" sz="2000" dirty="0" smtClean="0">
                <a:solidFill>
                  <a:schemeClr val="tx1"/>
                </a:solidFill>
              </a:rPr>
              <a:t>Çeviri </a:t>
            </a:r>
            <a:r>
              <a:rPr lang="tr-TR" sz="2000" dirty="0">
                <a:solidFill>
                  <a:schemeClr val="tx1"/>
                </a:solidFill>
              </a:rPr>
              <a:t>araştırması, metin dilbilimi, metin </a:t>
            </a:r>
            <a:r>
              <a:rPr lang="tr-TR" sz="2000" dirty="0" smtClean="0">
                <a:solidFill>
                  <a:schemeClr val="tx1"/>
                </a:solidFill>
              </a:rPr>
              <a:t>yorumu çalışmalarıyla </a:t>
            </a:r>
            <a:r>
              <a:rPr lang="tr-TR" sz="2000" dirty="0">
                <a:solidFill>
                  <a:schemeClr val="tx1"/>
                </a:solidFill>
              </a:rPr>
              <a:t>yakından ilgilidir. </a:t>
            </a:r>
            <a:r>
              <a:rPr lang="tr-TR" sz="2000" dirty="0" smtClean="0">
                <a:solidFill>
                  <a:schemeClr val="tx1"/>
                </a:solidFill>
              </a:rPr>
              <a:t>Çalışmaların odağında  </a:t>
            </a:r>
            <a:r>
              <a:rPr lang="tr-TR" sz="2000" dirty="0">
                <a:solidFill>
                  <a:schemeClr val="tx1"/>
                </a:solidFill>
              </a:rPr>
              <a:t>metinlerin iletişim </a:t>
            </a:r>
            <a:r>
              <a:rPr lang="tr-TR" sz="2000" dirty="0" smtClean="0">
                <a:solidFill>
                  <a:schemeClr val="tx1"/>
                </a:solidFill>
              </a:rPr>
              <a:t>özellikleri yer alır.</a:t>
            </a:r>
            <a:endParaRPr lang="tr-TR" sz="2000" dirty="0">
              <a:solidFill>
                <a:schemeClr val="tx1"/>
              </a:solidFill>
            </a:endParaRPr>
          </a:p>
          <a:p>
            <a:pPr algn="just"/>
            <a:r>
              <a:rPr lang="tr-TR" sz="2000" dirty="0">
                <a:solidFill>
                  <a:schemeClr val="tx1"/>
                </a:solidFill>
              </a:rPr>
              <a:t>Dilin, metin türlerinin belirlenmesinde payı olan temel </a:t>
            </a:r>
            <a:r>
              <a:rPr lang="tr-TR" sz="2000" dirty="0" smtClean="0">
                <a:solidFill>
                  <a:schemeClr val="tx1"/>
                </a:solidFill>
              </a:rPr>
              <a:t>işlevleri üzerinde </a:t>
            </a:r>
            <a:r>
              <a:rPr lang="tr-TR" sz="2000" dirty="0">
                <a:solidFill>
                  <a:schemeClr val="tx1"/>
                </a:solidFill>
              </a:rPr>
              <a:t>öteden beri </a:t>
            </a:r>
            <a:r>
              <a:rPr lang="tr-TR" sz="2000" dirty="0" smtClean="0">
                <a:solidFill>
                  <a:schemeClr val="tx1"/>
                </a:solidFill>
              </a:rPr>
              <a:t>birçok </a:t>
            </a:r>
            <a:r>
              <a:rPr lang="tr-TR" sz="2000" dirty="0">
                <a:solidFill>
                  <a:schemeClr val="tx1"/>
                </a:solidFill>
              </a:rPr>
              <a:t>değişik görüş ileri sürülmüştür</a:t>
            </a:r>
            <a:r>
              <a:rPr lang="tr-TR" sz="2000" dirty="0" smtClean="0">
                <a:solidFill>
                  <a:schemeClr val="tx1"/>
                </a:solidFill>
              </a:rPr>
              <a:t>.</a:t>
            </a:r>
          </a:p>
          <a:p>
            <a:pPr algn="just"/>
            <a:endParaRPr lang="tr-TR" sz="2000" dirty="0" smtClean="0">
              <a:solidFill>
                <a:schemeClr val="tx1"/>
              </a:solidFill>
            </a:endParaRPr>
          </a:p>
          <a:p>
            <a:pPr algn="just"/>
            <a:r>
              <a:rPr lang="tr-TR" sz="2000" dirty="0" smtClean="0">
                <a:solidFill>
                  <a:schemeClr val="tx1"/>
                </a:solidFill>
              </a:rPr>
              <a:t>Dilin işlevleriyle </a:t>
            </a:r>
            <a:r>
              <a:rPr lang="tr-TR" sz="2000" dirty="0">
                <a:solidFill>
                  <a:schemeClr val="tx1"/>
                </a:solidFill>
              </a:rPr>
              <a:t>İlgili </a:t>
            </a:r>
            <a:r>
              <a:rPr lang="tr-TR" sz="2000" dirty="0" smtClean="0">
                <a:solidFill>
                  <a:schemeClr val="tx1"/>
                </a:solidFill>
              </a:rPr>
              <a:t>Görüşler</a:t>
            </a:r>
          </a:p>
          <a:p>
            <a:pPr algn="just"/>
            <a:r>
              <a:rPr lang="tr-TR" sz="2000" dirty="0" err="1" smtClean="0">
                <a:solidFill>
                  <a:schemeClr val="tx1"/>
                </a:solidFill>
              </a:rPr>
              <a:t>Metindilbilim</a:t>
            </a:r>
            <a:r>
              <a:rPr lang="tr-TR" sz="2000" dirty="0" smtClean="0">
                <a:solidFill>
                  <a:schemeClr val="tx1"/>
                </a:solidFill>
              </a:rPr>
              <a:t> </a:t>
            </a:r>
            <a:r>
              <a:rPr lang="tr-TR" sz="2000" dirty="0">
                <a:solidFill>
                  <a:schemeClr val="tx1"/>
                </a:solidFill>
              </a:rPr>
              <a:t>açısından ilginç görüşlerden biri, </a:t>
            </a:r>
            <a:r>
              <a:rPr lang="tr-TR" sz="2000" dirty="0" err="1" smtClean="0">
                <a:solidFill>
                  <a:schemeClr val="tx1"/>
                </a:solidFill>
              </a:rPr>
              <a:t>Ogden</a:t>
            </a:r>
            <a:r>
              <a:rPr lang="tr-TR" sz="2000" dirty="0" smtClean="0">
                <a:solidFill>
                  <a:schemeClr val="tx1"/>
                </a:solidFill>
              </a:rPr>
              <a:t> ile </a:t>
            </a:r>
            <a:r>
              <a:rPr lang="tr-TR" sz="2000" dirty="0" err="1" smtClean="0">
                <a:solidFill>
                  <a:schemeClr val="tx1"/>
                </a:solidFill>
              </a:rPr>
              <a:t>Richards'ın</a:t>
            </a:r>
            <a:r>
              <a:rPr lang="tr-TR" sz="2000" dirty="0" smtClean="0">
                <a:solidFill>
                  <a:schemeClr val="tx1"/>
                </a:solidFill>
              </a:rPr>
              <a:t> </a:t>
            </a:r>
            <a:r>
              <a:rPr lang="tr-TR" sz="2000" dirty="0" err="1" smtClean="0">
                <a:solidFill>
                  <a:schemeClr val="tx1"/>
                </a:solidFill>
              </a:rPr>
              <a:t>The</a:t>
            </a:r>
            <a:r>
              <a:rPr lang="tr-TR" sz="2000" dirty="0" smtClean="0">
                <a:solidFill>
                  <a:schemeClr val="tx1"/>
                </a:solidFill>
              </a:rPr>
              <a:t> </a:t>
            </a:r>
            <a:r>
              <a:rPr lang="tr-TR" sz="2000" dirty="0" err="1">
                <a:solidFill>
                  <a:schemeClr val="tx1"/>
                </a:solidFill>
              </a:rPr>
              <a:t>Meaning</a:t>
            </a:r>
            <a:r>
              <a:rPr lang="tr-TR" sz="2000" dirty="0">
                <a:solidFill>
                  <a:schemeClr val="tx1"/>
                </a:solidFill>
              </a:rPr>
              <a:t> </a:t>
            </a:r>
            <a:r>
              <a:rPr lang="tr-TR" sz="2000" dirty="0" smtClean="0">
                <a:solidFill>
                  <a:schemeClr val="tx1"/>
                </a:solidFill>
              </a:rPr>
              <a:t>of </a:t>
            </a:r>
            <a:r>
              <a:rPr lang="tr-TR" sz="2000" dirty="0" err="1">
                <a:solidFill>
                  <a:schemeClr val="tx1"/>
                </a:solidFill>
              </a:rPr>
              <a:t>Meaning</a:t>
            </a:r>
            <a:r>
              <a:rPr lang="tr-TR" sz="2000" dirty="0">
                <a:solidFill>
                  <a:schemeClr val="tx1"/>
                </a:solidFill>
              </a:rPr>
              <a:t> </a:t>
            </a:r>
            <a:r>
              <a:rPr lang="tr-TR" sz="2000" dirty="0" smtClean="0">
                <a:solidFill>
                  <a:schemeClr val="tx1"/>
                </a:solidFill>
              </a:rPr>
              <a:t>adlı </a:t>
            </a:r>
            <a:r>
              <a:rPr lang="tr-TR" sz="2000" dirty="0">
                <a:solidFill>
                  <a:schemeClr val="tx1"/>
                </a:solidFill>
              </a:rPr>
              <a:t>yapıtında karşımıza çıkar. 1923'te yayımlanan </a:t>
            </a:r>
            <a:r>
              <a:rPr lang="tr-TR" sz="2000" dirty="0" smtClean="0">
                <a:solidFill>
                  <a:schemeClr val="tx1"/>
                </a:solidFill>
              </a:rPr>
              <a:t>bu yapıtta </a:t>
            </a:r>
            <a:r>
              <a:rPr lang="tr-TR" sz="2000" dirty="0" err="1">
                <a:solidFill>
                  <a:schemeClr val="tx1"/>
                </a:solidFill>
              </a:rPr>
              <a:t>Ogden</a:t>
            </a:r>
            <a:r>
              <a:rPr lang="tr-TR" sz="2000" dirty="0">
                <a:solidFill>
                  <a:schemeClr val="tx1"/>
                </a:solidFill>
              </a:rPr>
              <a:t> ile </a:t>
            </a:r>
            <a:r>
              <a:rPr lang="tr-TR" sz="2000" dirty="0" err="1">
                <a:solidFill>
                  <a:schemeClr val="tx1"/>
                </a:solidFill>
              </a:rPr>
              <a:t>Richards</a:t>
            </a:r>
            <a:r>
              <a:rPr lang="tr-TR" sz="2000" dirty="0">
                <a:solidFill>
                  <a:schemeClr val="tx1"/>
                </a:solidFill>
              </a:rPr>
              <a:t>, dilin beş temel işlevinden söz </a:t>
            </a:r>
            <a:r>
              <a:rPr lang="tr-TR" sz="2000" dirty="0" smtClean="0">
                <a:solidFill>
                  <a:schemeClr val="tx1"/>
                </a:solidFill>
              </a:rPr>
              <a:t>ederler:</a:t>
            </a:r>
            <a:endParaRPr lang="tr-TR" sz="2000" dirty="0">
              <a:solidFill>
                <a:schemeClr val="tx1"/>
              </a:solidFill>
            </a:endParaRPr>
          </a:p>
        </p:txBody>
      </p:sp>
    </p:spTree>
    <p:extLst>
      <p:ext uri="{BB962C8B-B14F-4D97-AF65-F5344CB8AC3E}">
        <p14:creationId xmlns:p14="http://schemas.microsoft.com/office/powerpoint/2010/main" val="63911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a:bodyPr>
          <a:lstStyle/>
          <a:p>
            <a:pPr marL="0" indent="0">
              <a:buNone/>
            </a:pPr>
            <a:r>
              <a:rPr lang="tr-TR" sz="2000" b="1" dirty="0" smtClean="0"/>
              <a:t>Metin Ana Türleri </a:t>
            </a:r>
          </a:p>
          <a:p>
            <a:pPr marL="0" indent="0">
              <a:buNone/>
            </a:pPr>
            <a:endParaRPr lang="tr-TR" sz="2000" dirty="0" smtClean="0"/>
          </a:p>
          <a:p>
            <a:pPr marL="0" indent="0" algn="just">
              <a:buNone/>
            </a:pPr>
            <a:r>
              <a:rPr lang="tr-TR" sz="2000" dirty="0" err="1" smtClean="0"/>
              <a:t>Katharina</a:t>
            </a:r>
            <a:r>
              <a:rPr lang="tr-TR" sz="2000" dirty="0" smtClean="0"/>
              <a:t> </a:t>
            </a:r>
            <a:r>
              <a:rPr lang="tr-TR" sz="2000" dirty="0" err="1"/>
              <a:t>Reiss</a:t>
            </a:r>
            <a:r>
              <a:rPr lang="tr-TR" sz="2000" dirty="0"/>
              <a:t>, </a:t>
            </a:r>
            <a:r>
              <a:rPr lang="tr-TR" sz="2000" dirty="0" err="1"/>
              <a:t>Bühler'in</a:t>
            </a:r>
            <a:r>
              <a:rPr lang="tr-TR" sz="2000" dirty="0"/>
              <a:t> ayırdığı üç dilsel işlevin, değişik türden metinler oluşturduğu görüşünden yola çıkarak, metin ana-türleri üzerine temellenmiş bir çeviri kuramı geliştirmeye çalışır. </a:t>
            </a:r>
            <a:r>
              <a:rPr lang="tr-TR" sz="2000" dirty="0" err="1" smtClean="0"/>
              <a:t>Reiss</a:t>
            </a:r>
            <a:r>
              <a:rPr lang="tr-TR" sz="2000" dirty="0" smtClean="0"/>
              <a:t> </a:t>
            </a:r>
            <a:r>
              <a:rPr lang="tr-TR" sz="2000" dirty="0"/>
              <a:t>(</a:t>
            </a:r>
            <a:r>
              <a:rPr lang="tr-TR" sz="2000" dirty="0" smtClean="0"/>
              <a:t>1971) </a:t>
            </a:r>
            <a:r>
              <a:rPr lang="tr-TR" sz="2000" dirty="0" err="1"/>
              <a:t>Bühler'deki</a:t>
            </a:r>
            <a:r>
              <a:rPr lang="tr-TR" sz="2000" dirty="0"/>
              <a:t> betimleyici işlevin "içerik </a:t>
            </a:r>
            <a:r>
              <a:rPr lang="tr-TR" sz="2000" dirty="0" smtClean="0"/>
              <a:t>ağırlıklı" , </a:t>
            </a:r>
            <a:r>
              <a:rPr lang="tr-TR" sz="2000" dirty="0" smtClean="0"/>
              <a:t>anlatım </a:t>
            </a:r>
            <a:r>
              <a:rPr lang="tr-TR" sz="2000" dirty="0"/>
              <a:t>işlevinin "biçim </a:t>
            </a:r>
            <a:r>
              <a:rPr lang="tr-TR" sz="2000" dirty="0" smtClean="0"/>
              <a:t>ağırlıklı</a:t>
            </a:r>
            <a:r>
              <a:rPr lang="tr-TR" sz="2000" dirty="0">
                <a:solidFill>
                  <a:prstClr val="black"/>
                </a:solidFill>
              </a:rPr>
              <a:t> "</a:t>
            </a:r>
            <a:r>
              <a:rPr lang="tr-TR" sz="2000" dirty="0" smtClean="0"/>
              <a:t>, seslenme </a:t>
            </a:r>
            <a:r>
              <a:rPr lang="tr-TR" sz="2000" dirty="0"/>
              <a:t>işlevinin de "çağrı ağırlıklı" </a:t>
            </a:r>
            <a:r>
              <a:rPr lang="tr-TR" sz="2000" dirty="0" smtClean="0"/>
              <a:t>metinler </a:t>
            </a:r>
            <a:r>
              <a:rPr lang="tr-TR" sz="2000" dirty="0"/>
              <a:t>oluşturduğunu belirtir. Basılı metinlerin yanı sıra başka yollardan yayılan, radyo-televizyon oyunları, şarkı, opera sözü gibi metinleri ise "işitsel araçlı" (</a:t>
            </a:r>
            <a:r>
              <a:rPr lang="tr-TR" sz="2000" dirty="0" err="1"/>
              <a:t>audio-medial</a:t>
            </a:r>
            <a:r>
              <a:rPr lang="tr-TR" sz="2000" dirty="0"/>
              <a:t>) </a:t>
            </a:r>
            <a:r>
              <a:rPr lang="tr-TR" sz="2000" dirty="0" smtClean="0"/>
              <a:t>biçiminde adlandırır ve </a:t>
            </a:r>
            <a:r>
              <a:rPr lang="tr-TR" sz="2000" dirty="0"/>
              <a:t>bunları dördüncü bir tür olarak görür</a:t>
            </a:r>
            <a:r>
              <a:rPr lang="tr-TR" sz="2000" dirty="0" smtClean="0"/>
              <a:t>.</a:t>
            </a:r>
          </a:p>
          <a:p>
            <a:pPr marL="0" indent="0" algn="just">
              <a:buNone/>
            </a:pPr>
            <a:endParaRPr lang="tr-TR" sz="2000" dirty="0" smtClean="0"/>
          </a:p>
          <a:p>
            <a:pPr marL="0" indent="0" algn="just">
              <a:buNone/>
            </a:pPr>
            <a:r>
              <a:rPr lang="tr-TR" sz="1800" dirty="0" smtClean="0"/>
              <a:t>bilgilendirici metinler</a:t>
            </a:r>
          </a:p>
          <a:p>
            <a:pPr marL="0" indent="0">
              <a:buNone/>
            </a:pPr>
            <a:r>
              <a:rPr lang="tr-TR" sz="1800" dirty="0" smtClean="0"/>
              <a:t>anlatı</a:t>
            </a:r>
            <a:r>
              <a:rPr lang="tr-TR" sz="1800" dirty="0"/>
              <a:t>mcı </a:t>
            </a:r>
            <a:r>
              <a:rPr lang="tr-TR" sz="1800" dirty="0" smtClean="0"/>
              <a:t>metinler</a:t>
            </a:r>
          </a:p>
          <a:p>
            <a:pPr marL="0" indent="0">
              <a:buNone/>
            </a:pPr>
            <a:r>
              <a:rPr lang="tr-TR" sz="1800" dirty="0" err="1" smtClean="0"/>
              <a:t>işlemsel</a:t>
            </a:r>
            <a:r>
              <a:rPr lang="tr-TR" sz="1800" dirty="0" smtClean="0"/>
              <a:t> metinler</a:t>
            </a:r>
          </a:p>
          <a:p>
            <a:pPr marL="0" indent="0">
              <a:buNone/>
            </a:pPr>
            <a:r>
              <a:rPr lang="tr-TR" sz="1800" dirty="0"/>
              <a:t>işitsel araçlı ya da çok araçlı metinler</a:t>
            </a:r>
          </a:p>
        </p:txBody>
      </p:sp>
    </p:spTree>
    <p:extLst>
      <p:ext uri="{BB962C8B-B14F-4D97-AF65-F5344CB8AC3E}">
        <p14:creationId xmlns:p14="http://schemas.microsoft.com/office/powerpoint/2010/main" val="257890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a:bodyPr>
          <a:lstStyle/>
          <a:p>
            <a:pPr marL="0" indent="0" algn="just">
              <a:buNone/>
            </a:pPr>
            <a:r>
              <a:rPr lang="tr-TR" sz="2000" b="1" dirty="0" smtClean="0"/>
              <a:t>Bilgilendirici </a:t>
            </a:r>
            <a:r>
              <a:rPr lang="tr-TR" sz="2000" b="1" dirty="0"/>
              <a:t>metinler </a:t>
            </a:r>
            <a:r>
              <a:rPr lang="tr-TR" sz="2000" dirty="0"/>
              <a:t>nesnel durumların, olayların, olguların betimlenmesine yöneliktir. Bu ana-tür kapsamına haber, öğretici yazı, gözlem ya da düşünce yazısı, yasa, yönetmelik, sözleşme, her türlü kılavuz, başvuru, danışma, bilimsel ya da teknik inceleme metinleri girer. Bu metinlerin ortak özelliği, yaşamla ilgili bilgi sunmaları, dünyayı betimlemeleridir. Bunların çevirisinde, ilettikleri bilginin niteliğini korumak, bu bilginin çeviri dilinde somut bir biçimde anlaşılmasını gözetmek önemlidir. Bu anlaşılırlığı sağlamak için çevirmen, yerine göre açıklayıcı deyişlere, açımlamalara da </a:t>
            </a:r>
            <a:r>
              <a:rPr lang="tr-TR" sz="2000" dirty="0" smtClean="0"/>
              <a:t>baş­vurabilir</a:t>
            </a:r>
            <a:r>
              <a:rPr lang="tr-TR" sz="2000" dirty="0"/>
              <a:t>, çünkü bu metinlerin ayırıcı özelliği, biçimsel dil </a:t>
            </a:r>
            <a:r>
              <a:rPr lang="tr-TR" sz="2000" dirty="0" smtClean="0"/>
              <a:t>yapı­larından </a:t>
            </a:r>
            <a:r>
              <a:rPr lang="tr-TR" sz="2000" dirty="0"/>
              <a:t>daha çok, </a:t>
            </a:r>
            <a:r>
              <a:rPr lang="tr-TR" sz="2000" dirty="0" err="1"/>
              <a:t>içeriksel</a:t>
            </a:r>
            <a:r>
              <a:rPr lang="tr-TR" sz="2000" dirty="0"/>
              <a:t> </a:t>
            </a:r>
            <a:r>
              <a:rPr lang="tr-TR" sz="2000" dirty="0" smtClean="0"/>
              <a:t>bildirimleridir.</a:t>
            </a:r>
            <a:endParaRPr lang="tr-TR" sz="2000" dirty="0"/>
          </a:p>
        </p:txBody>
      </p:sp>
    </p:spTree>
    <p:extLst>
      <p:ext uri="{BB962C8B-B14F-4D97-AF65-F5344CB8AC3E}">
        <p14:creationId xmlns:p14="http://schemas.microsoft.com/office/powerpoint/2010/main" val="3788447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a:bodyPr>
          <a:lstStyle/>
          <a:p>
            <a:pPr marL="0" indent="0" algn="just">
              <a:buNone/>
            </a:pPr>
            <a:r>
              <a:rPr lang="tr-TR" sz="2000" b="1" dirty="0"/>
              <a:t>Anlatımcı metin </a:t>
            </a:r>
            <a:r>
              <a:rPr lang="tr-TR" sz="2000" dirty="0"/>
              <a:t>ana-türü ise, göndericinin dili yaratıcı bir doğrultuda kullanması sonucu oluşmuş ürünleri kapsar, Bu tür metinde dil, özgün bir </a:t>
            </a:r>
            <a:r>
              <a:rPr lang="tr-TR" sz="2000" dirty="0" smtClean="0"/>
              <a:t>düzenlenişle </a:t>
            </a:r>
            <a:r>
              <a:rPr lang="tr-TR" sz="2000" dirty="0"/>
              <a:t>içeriğini ya da </a:t>
            </a:r>
            <a:r>
              <a:rPr lang="tr-TR" sz="2000" dirty="0" err="1"/>
              <a:t>göndergesini</a:t>
            </a:r>
            <a:r>
              <a:rPr lang="tr-TR" sz="2000" dirty="0"/>
              <a:t> kendisi oluşturur, her zaman dil dışı dünyada bir </a:t>
            </a:r>
            <a:r>
              <a:rPr lang="tr-TR" sz="2000" dirty="0" err="1"/>
              <a:t>göndergeye</a:t>
            </a:r>
            <a:r>
              <a:rPr lang="tr-TR" sz="2000" dirty="0"/>
              <a:t> yönelik olmak zorunda değildir. </a:t>
            </a:r>
            <a:r>
              <a:rPr lang="tr-TR" sz="2000" dirty="0" smtClean="0"/>
              <a:t>Bu tür metinler, </a:t>
            </a:r>
            <a:r>
              <a:rPr lang="tr-TR" sz="2000" dirty="0"/>
              <a:t>dil aracılığıyla, daha hiç </a:t>
            </a:r>
            <a:r>
              <a:rPr lang="tr-TR" sz="2000" dirty="0" err="1"/>
              <a:t>bulgulanmamış</a:t>
            </a:r>
            <a:r>
              <a:rPr lang="tr-TR" sz="2000" dirty="0"/>
              <a:t>, adlandırılmamış türden yaşantıları da çağrışımsal bir anlam örgüsüyle okura iletmeyi amaçlar. Bu bakımdan, dünya yaşantımızı zenginleştirici metinler de denebilir bunlara. Bir şiir, roman, oyun, öykü bu niteliktedir. Özgün bir dil kullanımını yansıttıklarından, bu metinlerin çevrilmesinde, yazarın biçemini yönlendiren ilkelerin özellikle gözetilmesi, çeviri dilinde, özgün metindeki sanatsal biçem ile etkinin bir benzerinin üretilmesi gerekir. Bu tür metnin nesnel anlam içeriğinden çok, ses, sözcük, tümce, bütün düzenindeki dilsel biçim özellikleri önemlidir. </a:t>
            </a:r>
          </a:p>
        </p:txBody>
      </p:sp>
    </p:spTree>
    <p:extLst>
      <p:ext uri="{BB962C8B-B14F-4D97-AF65-F5344CB8AC3E}">
        <p14:creationId xmlns:p14="http://schemas.microsoft.com/office/powerpoint/2010/main" val="1799100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a:bodyPr>
          <a:lstStyle/>
          <a:p>
            <a:pPr marL="0" indent="0" algn="just">
              <a:buNone/>
            </a:pPr>
            <a:r>
              <a:rPr lang="tr-TR" sz="2000" b="1" dirty="0" err="1" smtClean="0"/>
              <a:t>İşlemsel</a:t>
            </a:r>
            <a:r>
              <a:rPr lang="tr-TR" sz="2000" b="1" dirty="0" smtClean="0"/>
              <a:t> tür </a:t>
            </a:r>
            <a:r>
              <a:rPr lang="tr-TR" sz="2000" dirty="0"/>
              <a:t>kapsamına ise, reklam, propaganda, tanıtma, vaaz, seçim konuşması benzeri metinler girer. Bu tür metnin ayırıcı özelliği, bütünüyle </a:t>
            </a:r>
            <a:r>
              <a:rPr lang="tr-TR" sz="2000" dirty="0" smtClean="0"/>
              <a:t>alıcı­yı </a:t>
            </a:r>
            <a:r>
              <a:rPr lang="tr-TR" sz="2000" dirty="0"/>
              <a:t>belli bir davranışa yöneltmek amacını gütmesidir. Başka bir deyişle, dünyayı değiştirmeye yönelik metinlerdir bunlar. Belli değer ölçülerini, bakış biçimlerini, yaklaşımları, eğilimleri dile getirerek, bir tepki, bir eylem uyandırmak isterler. Gerçekte </a:t>
            </a:r>
            <a:r>
              <a:rPr lang="tr-TR" sz="2000" dirty="0" smtClean="0"/>
              <a:t>bu tür </a:t>
            </a:r>
            <a:r>
              <a:rPr lang="tr-TR" sz="2000" dirty="0"/>
              <a:t>metinlerin çevirisinde göz önünde tutulması gereken nokta, kaynak dilin alıcısında uyandırılmak istenen tepkinin çeviri dil alıcısında da uyandırılabilmesidir. Çevirmen, gerek içerikte gerekse dil düzenlenişinde bu sonucu sağlayacak değişiklikleri yapabilir. Önemli olan, iletinin çeviri dil alıcısına kaynak dildeki çarpıcılığıyla </a:t>
            </a:r>
            <a:r>
              <a:rPr lang="tr-TR" sz="2000" dirty="0" smtClean="0"/>
              <a:t>ulaşmasıdır.</a:t>
            </a:r>
            <a:endParaRPr lang="tr-TR" sz="2000" dirty="0"/>
          </a:p>
        </p:txBody>
      </p:sp>
    </p:spTree>
    <p:extLst>
      <p:ext uri="{BB962C8B-B14F-4D97-AF65-F5344CB8AC3E}">
        <p14:creationId xmlns:p14="http://schemas.microsoft.com/office/powerpoint/2010/main" val="2885924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lgn="just">
              <a:buNone/>
            </a:pPr>
            <a:r>
              <a:rPr lang="tr-TR" sz="2000" dirty="0"/>
              <a:t>Betimleyici, </a:t>
            </a:r>
            <a:r>
              <a:rPr lang="tr-TR" sz="2000" dirty="0" err="1"/>
              <a:t>anlatımsal</a:t>
            </a:r>
            <a:r>
              <a:rPr lang="tr-TR" sz="2000" dirty="0"/>
              <a:t> ya da </a:t>
            </a:r>
            <a:r>
              <a:rPr lang="tr-TR" sz="2000" dirty="0" err="1"/>
              <a:t>işlemsel</a:t>
            </a:r>
            <a:r>
              <a:rPr lang="tr-TR" sz="2000" dirty="0"/>
              <a:t> etki çoğu zaman bir </a:t>
            </a:r>
            <a:r>
              <a:rPr lang="tr-TR" sz="2000" dirty="0" smtClean="0"/>
              <a:t>metinde birlikte </a:t>
            </a:r>
            <a:r>
              <a:rPr lang="tr-TR" sz="2000" dirty="0"/>
              <a:t>bulunabilir. Bir romanda ya da bir oyunda sözgelişi bir söylev, öğretici bir parça, bir dinsel konuşma yer alabilir. Gerçekte pek az metin, tek bir işlevle sınırlıdır. Ayrıca, metinlerin değişik iletişim konumlarında sürekli yeni işlevler kazanabileceğini de unutmamak gerekir. Ancak, her metinde bu üç ana işlevden biri öne çıkar. Çevirmen, işlevlerin metin içinde önemlerine göre sıralanışını incelemeli, ağır basan işlevin çeviri metinde de yansıtılmasını amaçlamalıdır. Bir metnin yeterli çevirisi, yalnız böyle bir çözümleme sonucunda </a:t>
            </a:r>
            <a:r>
              <a:rPr lang="tr-TR" sz="2000" dirty="0" smtClean="0"/>
              <a:t>gerçekleştirilebilir.</a:t>
            </a:r>
            <a:endParaRPr lang="tr-TR" sz="2000" dirty="0"/>
          </a:p>
        </p:txBody>
      </p:sp>
    </p:spTree>
    <p:extLst>
      <p:ext uri="{BB962C8B-B14F-4D97-AF65-F5344CB8AC3E}">
        <p14:creationId xmlns:p14="http://schemas.microsoft.com/office/powerpoint/2010/main" val="26919517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404664"/>
            <a:ext cx="8229600" cy="5721499"/>
          </a:xfrm>
        </p:spPr>
        <p:txBody>
          <a:bodyPr>
            <a:normAutofit/>
          </a:bodyPr>
          <a:lstStyle/>
          <a:p>
            <a:pPr marL="0" indent="0" algn="just">
              <a:buNone/>
            </a:pPr>
            <a:r>
              <a:rPr lang="tr-TR" sz="2000" b="1" dirty="0" smtClean="0"/>
              <a:t>İşitsel </a:t>
            </a:r>
            <a:r>
              <a:rPr lang="tr-TR" sz="2000" b="1" dirty="0"/>
              <a:t>araçlı ya da çok araçlı metinler </a:t>
            </a:r>
            <a:r>
              <a:rPr lang="tr-TR" sz="2000" dirty="0"/>
              <a:t>de </a:t>
            </a:r>
            <a:r>
              <a:rPr lang="tr-TR" sz="2000" dirty="0" smtClean="0"/>
              <a:t>üç </a:t>
            </a:r>
            <a:r>
              <a:rPr lang="tr-TR" sz="2000" dirty="0"/>
              <a:t>ana-türden biri kapsamında görülebilirler. </a:t>
            </a:r>
            <a:r>
              <a:rPr lang="tr-TR" sz="2000" dirty="0" smtClean="0"/>
              <a:t>Sözgelimi</a:t>
            </a:r>
            <a:r>
              <a:rPr lang="tr-TR" sz="2000" dirty="0"/>
              <a:t>, bilimsel </a:t>
            </a:r>
            <a:r>
              <a:rPr lang="tr-TR" sz="2000" dirty="0" smtClean="0"/>
              <a:t>içerikli bir </a:t>
            </a:r>
            <a:r>
              <a:rPr lang="tr-TR" sz="2000" dirty="0"/>
              <a:t>radyo konuşması bilgilendirici, televizyon ya da radyodaki bir reklam </a:t>
            </a:r>
            <a:r>
              <a:rPr lang="tr-TR" sz="2000" dirty="0" err="1"/>
              <a:t>işlemsel</a:t>
            </a:r>
            <a:r>
              <a:rPr lang="tr-TR" sz="2000" dirty="0"/>
              <a:t>, bir opera metni de </a:t>
            </a:r>
            <a:r>
              <a:rPr lang="tr-TR" sz="2000" dirty="0" err="1"/>
              <a:t>anlatımsal</a:t>
            </a:r>
            <a:r>
              <a:rPr lang="tr-TR" sz="2000" dirty="0"/>
              <a:t> nitelikler taşıyabilir. Ama bu metinlerin her biri, </a:t>
            </a:r>
            <a:r>
              <a:rPr lang="tr-TR" sz="2000" dirty="0" smtClean="0"/>
              <a:t>iletilmelerini </a:t>
            </a:r>
            <a:r>
              <a:rPr lang="tr-TR" sz="2000" dirty="0"/>
              <a:t>sağlayacak aracın teknik özelliklerine göre hazırlanmıştır. Bilimsel radyo konuşması, kısa, etkili, anlaşılır, sözdizimi kolay kavranır; reklam metni, kesin, yoğun, çarpıcı, kullanılacak görüntüye elverişli; opera metni de eşliğindeki müzik ile eyleme uyumlu olmak zorundadır. Bu tür metinlerin çevirisinde de, </a:t>
            </a:r>
            <a:r>
              <a:rPr lang="tr-TR" sz="2000" dirty="0" smtClean="0"/>
              <a:t>özelliklerinin </a:t>
            </a:r>
            <a:r>
              <a:rPr lang="tr-TR" sz="2000" dirty="0"/>
              <a:t>göz önünde tutulması, bu özelliklerin elden geldiğince, çeviri dili ile kültüründeki </a:t>
            </a:r>
            <a:r>
              <a:rPr lang="tr-TR" sz="2000" dirty="0" smtClean="0"/>
              <a:t>iletişim </a:t>
            </a:r>
            <a:r>
              <a:rPr lang="tr-TR" sz="2000" dirty="0"/>
              <a:t>araçlarına uyarlanabilmesi önemlidir. </a:t>
            </a:r>
          </a:p>
        </p:txBody>
      </p:sp>
    </p:spTree>
    <p:extLst>
      <p:ext uri="{BB962C8B-B14F-4D97-AF65-F5344CB8AC3E}">
        <p14:creationId xmlns:p14="http://schemas.microsoft.com/office/powerpoint/2010/main" val="2719034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4048" y="332656"/>
            <a:ext cx="8229600" cy="5721499"/>
          </a:xfrm>
          <a:ln>
            <a:noFill/>
          </a:ln>
        </p:spPr>
        <p:txBody>
          <a:bodyPr>
            <a:normAutofit/>
          </a:bodyPr>
          <a:lstStyle/>
          <a:p>
            <a:pPr marL="0" indent="0" algn="just">
              <a:buNone/>
            </a:pPr>
            <a:r>
              <a:rPr lang="tr-TR" sz="1600" i="1" dirty="0" smtClean="0"/>
              <a:t>Metin türleri</a:t>
            </a:r>
            <a:endParaRPr lang="tr-TR" sz="1600" i="1" dirty="0"/>
          </a:p>
        </p:txBody>
      </p:sp>
      <p:sp>
        <p:nvSpPr>
          <p:cNvPr id="2" name="İkizkenar Üçgen 1"/>
          <p:cNvSpPr/>
          <p:nvPr/>
        </p:nvSpPr>
        <p:spPr>
          <a:xfrm>
            <a:off x="1619672" y="1161184"/>
            <a:ext cx="5832648" cy="3935653"/>
          </a:xfrm>
          <a:prstGeom prst="triangle">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4" name="Metin kutusu 3"/>
          <p:cNvSpPr txBox="1"/>
          <p:nvPr/>
        </p:nvSpPr>
        <p:spPr>
          <a:xfrm>
            <a:off x="3995936" y="575843"/>
            <a:ext cx="1224136" cy="584775"/>
          </a:xfrm>
          <a:prstGeom prst="rect">
            <a:avLst/>
          </a:prstGeom>
          <a:noFill/>
        </p:spPr>
        <p:txBody>
          <a:bodyPr wrap="square" rtlCol="0">
            <a:spAutoFit/>
          </a:bodyPr>
          <a:lstStyle/>
          <a:p>
            <a:r>
              <a:rPr lang="tr-TR" sz="1600" dirty="0" smtClean="0"/>
              <a:t>Bilgilendirici metinler</a:t>
            </a:r>
            <a:endParaRPr lang="tr-TR" sz="1600" dirty="0"/>
          </a:p>
        </p:txBody>
      </p:sp>
      <p:sp>
        <p:nvSpPr>
          <p:cNvPr id="6" name="Metin kutusu 5"/>
          <p:cNvSpPr txBox="1"/>
          <p:nvPr/>
        </p:nvSpPr>
        <p:spPr>
          <a:xfrm>
            <a:off x="7668344" y="4869160"/>
            <a:ext cx="1584176" cy="584775"/>
          </a:xfrm>
          <a:prstGeom prst="rect">
            <a:avLst/>
          </a:prstGeom>
          <a:noFill/>
        </p:spPr>
        <p:txBody>
          <a:bodyPr wrap="square" rtlCol="0">
            <a:spAutoFit/>
          </a:bodyPr>
          <a:lstStyle/>
          <a:p>
            <a:r>
              <a:rPr lang="tr-TR" sz="1600" dirty="0" err="1" smtClean="0"/>
              <a:t>İşlemsel</a:t>
            </a:r>
            <a:endParaRPr lang="tr-TR" sz="1600" dirty="0" smtClean="0"/>
          </a:p>
          <a:p>
            <a:r>
              <a:rPr lang="tr-TR" sz="1600" dirty="0" smtClean="0"/>
              <a:t>metinler</a:t>
            </a:r>
            <a:endParaRPr lang="tr-TR" sz="1600" dirty="0"/>
          </a:p>
        </p:txBody>
      </p:sp>
      <p:sp>
        <p:nvSpPr>
          <p:cNvPr id="7" name="Metin kutusu 6"/>
          <p:cNvSpPr txBox="1"/>
          <p:nvPr/>
        </p:nvSpPr>
        <p:spPr>
          <a:xfrm>
            <a:off x="464159" y="4925725"/>
            <a:ext cx="1224136" cy="584775"/>
          </a:xfrm>
          <a:prstGeom prst="rect">
            <a:avLst/>
          </a:prstGeom>
          <a:noFill/>
        </p:spPr>
        <p:txBody>
          <a:bodyPr wrap="square" rtlCol="0">
            <a:spAutoFit/>
          </a:bodyPr>
          <a:lstStyle/>
          <a:p>
            <a:r>
              <a:rPr lang="tr-TR" sz="1600" dirty="0" smtClean="0"/>
              <a:t>Anlatımcı metinler</a:t>
            </a:r>
            <a:endParaRPr lang="tr-TR" sz="1600" dirty="0"/>
          </a:p>
        </p:txBody>
      </p:sp>
      <p:sp>
        <p:nvSpPr>
          <p:cNvPr id="8" name="Metin kutusu 7"/>
          <p:cNvSpPr txBox="1"/>
          <p:nvPr/>
        </p:nvSpPr>
        <p:spPr>
          <a:xfrm>
            <a:off x="4139952" y="1556793"/>
            <a:ext cx="1872208" cy="1169551"/>
          </a:xfrm>
          <a:prstGeom prst="rect">
            <a:avLst/>
          </a:prstGeom>
          <a:noFill/>
        </p:spPr>
        <p:txBody>
          <a:bodyPr wrap="square" rtlCol="0">
            <a:spAutoFit/>
          </a:bodyPr>
          <a:lstStyle/>
          <a:p>
            <a:r>
              <a:rPr lang="tr-TR" sz="1400" dirty="0" smtClean="0"/>
              <a:t>Rapor</a:t>
            </a:r>
          </a:p>
          <a:p>
            <a:r>
              <a:rPr lang="tr-TR" sz="1400" dirty="0" smtClean="0"/>
              <a:t>Broşür</a:t>
            </a:r>
          </a:p>
          <a:p>
            <a:r>
              <a:rPr lang="tr-TR" sz="1400" dirty="0" smtClean="0"/>
              <a:t>Resmi yazı</a:t>
            </a:r>
          </a:p>
          <a:p>
            <a:r>
              <a:rPr lang="tr-TR" sz="1400" dirty="0" smtClean="0"/>
              <a:t>Ders notları</a:t>
            </a:r>
          </a:p>
          <a:p>
            <a:r>
              <a:rPr lang="tr-TR" sz="1400" dirty="0" smtClean="0"/>
              <a:t> …</a:t>
            </a:r>
            <a:endParaRPr lang="tr-TR" sz="1400" dirty="0"/>
          </a:p>
        </p:txBody>
      </p:sp>
      <p:sp>
        <p:nvSpPr>
          <p:cNvPr id="9" name="Metin kutusu 8"/>
          <p:cNvSpPr txBox="1"/>
          <p:nvPr/>
        </p:nvSpPr>
        <p:spPr>
          <a:xfrm>
            <a:off x="5830579" y="3881085"/>
            <a:ext cx="1286544" cy="1169551"/>
          </a:xfrm>
          <a:prstGeom prst="rect">
            <a:avLst/>
          </a:prstGeom>
          <a:noFill/>
        </p:spPr>
        <p:txBody>
          <a:bodyPr wrap="square" rtlCol="0">
            <a:spAutoFit/>
          </a:bodyPr>
          <a:lstStyle/>
          <a:p>
            <a:r>
              <a:rPr lang="tr-TR" sz="1400" dirty="0" smtClean="0"/>
              <a:t>Reklam</a:t>
            </a:r>
          </a:p>
          <a:p>
            <a:r>
              <a:rPr lang="tr-TR" sz="1400" dirty="0" smtClean="0"/>
              <a:t>Vaaz Propaganda  metni </a:t>
            </a:r>
          </a:p>
          <a:p>
            <a:r>
              <a:rPr lang="tr-TR" sz="1400" dirty="0" smtClean="0"/>
              <a:t>…</a:t>
            </a:r>
            <a:endParaRPr lang="tr-TR" sz="1400" dirty="0"/>
          </a:p>
        </p:txBody>
      </p:sp>
      <p:sp>
        <p:nvSpPr>
          <p:cNvPr id="10" name="Metin kutusu 9"/>
          <p:cNvSpPr txBox="1"/>
          <p:nvPr/>
        </p:nvSpPr>
        <p:spPr>
          <a:xfrm>
            <a:off x="2375756" y="3881085"/>
            <a:ext cx="936104" cy="1169551"/>
          </a:xfrm>
          <a:prstGeom prst="rect">
            <a:avLst/>
          </a:prstGeom>
          <a:noFill/>
        </p:spPr>
        <p:txBody>
          <a:bodyPr wrap="square" rtlCol="0">
            <a:spAutoFit/>
          </a:bodyPr>
          <a:lstStyle/>
          <a:p>
            <a:r>
              <a:rPr lang="tr-TR" sz="1400" dirty="0" smtClean="0"/>
              <a:t>Biyografi</a:t>
            </a:r>
          </a:p>
          <a:p>
            <a:r>
              <a:rPr lang="tr-TR" sz="1400" dirty="0" smtClean="0"/>
              <a:t>Oyun</a:t>
            </a:r>
          </a:p>
          <a:p>
            <a:r>
              <a:rPr lang="tr-TR" sz="1400" dirty="0" smtClean="0"/>
              <a:t>Roman</a:t>
            </a:r>
          </a:p>
          <a:p>
            <a:r>
              <a:rPr lang="tr-TR" sz="1400" dirty="0" smtClean="0"/>
              <a:t>Şiir</a:t>
            </a:r>
          </a:p>
          <a:p>
            <a:r>
              <a:rPr lang="tr-TR" sz="1400" dirty="0" smtClean="0"/>
              <a:t>…</a:t>
            </a:r>
            <a:endParaRPr lang="tr-TR" sz="1400" dirty="0"/>
          </a:p>
        </p:txBody>
      </p:sp>
    </p:spTree>
    <p:extLst>
      <p:ext uri="{BB962C8B-B14F-4D97-AF65-F5344CB8AC3E}">
        <p14:creationId xmlns:p14="http://schemas.microsoft.com/office/powerpoint/2010/main" val="27444141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349246"/>
            <a:ext cx="8229600" cy="5721499"/>
          </a:xfrm>
        </p:spPr>
        <p:txBody>
          <a:bodyPr>
            <a:normAutofit/>
          </a:bodyPr>
          <a:lstStyle/>
          <a:p>
            <a:pPr marL="0" indent="0">
              <a:buNone/>
            </a:pPr>
            <a:endParaRPr lang="tr-TR" sz="2000" dirty="0" smtClean="0"/>
          </a:p>
          <a:p>
            <a:pPr algn="just">
              <a:buNone/>
            </a:pPr>
            <a:r>
              <a:rPr lang="tr-TR" sz="2000" dirty="0" smtClean="0"/>
              <a:t>Kaynaklar</a:t>
            </a:r>
            <a:endParaRPr lang="tr-TR" sz="2000" dirty="0"/>
          </a:p>
          <a:p>
            <a:pPr algn="just">
              <a:buNone/>
            </a:pPr>
            <a:r>
              <a:rPr lang="tr-TR" sz="2000" dirty="0"/>
              <a:t>Göktürk, A. (1994). Çeviri Dillerin Dili. İstanbul: YKY.</a:t>
            </a:r>
          </a:p>
          <a:p>
            <a:pPr marL="0" indent="0">
              <a:buNone/>
            </a:pPr>
            <a:r>
              <a:rPr lang="tr-TR" sz="2000" dirty="0" err="1" smtClean="0"/>
              <a:t>Jacobson</a:t>
            </a:r>
            <a:r>
              <a:rPr lang="tr-TR" sz="2000" dirty="0"/>
              <a:t>, R</a:t>
            </a:r>
            <a:r>
              <a:rPr lang="tr-TR" sz="2000" dirty="0" smtClean="0"/>
              <a:t>. </a:t>
            </a:r>
            <a:r>
              <a:rPr lang="tr-TR" sz="2000" dirty="0"/>
              <a:t>(1983). Egemen Öğe, Dilbilim ve Göstergebilim Kuramları (çev. S. R. </a:t>
            </a:r>
            <a:r>
              <a:rPr lang="tr-TR" sz="2000" dirty="0" err="1"/>
              <a:t>Güzelşen</a:t>
            </a:r>
            <a:r>
              <a:rPr lang="tr-TR" sz="2000" dirty="0"/>
              <a:t>). İstanbul. </a:t>
            </a:r>
          </a:p>
        </p:txBody>
      </p:sp>
    </p:spTree>
    <p:extLst>
      <p:ext uri="{BB962C8B-B14F-4D97-AF65-F5344CB8AC3E}">
        <p14:creationId xmlns:p14="http://schemas.microsoft.com/office/powerpoint/2010/main" val="2701470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Autofit/>
          </a:bodyPr>
          <a:lstStyle/>
          <a:p>
            <a:pPr marL="0" indent="0">
              <a:buNone/>
            </a:pPr>
            <a:r>
              <a:rPr lang="tr-TR" sz="2000" dirty="0"/>
              <a:t>1. Belli bir anlama yapılan göndermenin simgeleştirilmesi.</a:t>
            </a:r>
          </a:p>
          <a:p>
            <a:pPr marL="0" indent="0">
              <a:buNone/>
            </a:pPr>
            <a:r>
              <a:rPr lang="tr-TR" sz="2000" dirty="0"/>
              <a:t>2. Dinleyiciye yönelik tutumun açığa vurulması.</a:t>
            </a:r>
          </a:p>
          <a:p>
            <a:pPr marL="0" indent="0">
              <a:buNone/>
            </a:pPr>
            <a:r>
              <a:rPr lang="tr-TR" sz="2000" dirty="0"/>
              <a:t>3. </a:t>
            </a:r>
            <a:r>
              <a:rPr lang="tr-TR" sz="2000" dirty="0" err="1"/>
              <a:t>Göndergeye</a:t>
            </a:r>
            <a:r>
              <a:rPr lang="tr-TR" sz="2000" dirty="0"/>
              <a:t> yönelik tutumun açığa vurulması.</a:t>
            </a:r>
          </a:p>
          <a:p>
            <a:pPr marL="0" indent="0">
              <a:buNone/>
            </a:pPr>
            <a:r>
              <a:rPr lang="tr-TR" sz="2000" dirty="0"/>
              <a:t>4. Amaçlanan etkinin uyandırılması.</a:t>
            </a:r>
          </a:p>
          <a:p>
            <a:pPr marL="0" indent="0">
              <a:buNone/>
            </a:pPr>
            <a:r>
              <a:rPr lang="tr-TR" sz="2000" dirty="0"/>
              <a:t>5. Anlama yapılan göndermenin desteklenmesi (</a:t>
            </a:r>
            <a:r>
              <a:rPr lang="tr-TR" sz="2000" dirty="0" err="1" smtClean="0"/>
              <a:t>Ogden</a:t>
            </a:r>
            <a:r>
              <a:rPr lang="tr-TR" sz="2000" dirty="0"/>
              <a:t> </a:t>
            </a:r>
            <a:r>
              <a:rPr lang="tr-TR" sz="2000" dirty="0" err="1" smtClean="0"/>
              <a:t>and</a:t>
            </a:r>
            <a:r>
              <a:rPr lang="tr-TR" sz="2000" dirty="0" smtClean="0"/>
              <a:t> </a:t>
            </a:r>
            <a:r>
              <a:rPr lang="tr-TR" sz="2000" dirty="0" err="1"/>
              <a:t>Richards</a:t>
            </a:r>
            <a:r>
              <a:rPr lang="tr-TR" sz="2000" dirty="0"/>
              <a:t>, </a:t>
            </a:r>
            <a:r>
              <a:rPr lang="tr-TR" sz="2000" dirty="0" smtClean="0"/>
              <a:t>1972)</a:t>
            </a:r>
          </a:p>
          <a:p>
            <a:pPr marL="0" indent="0">
              <a:buNone/>
            </a:pPr>
            <a:endParaRPr lang="tr-TR" sz="2000" dirty="0"/>
          </a:p>
          <a:p>
            <a:pPr marL="0" indent="0" algn="just">
              <a:buNone/>
            </a:pPr>
            <a:r>
              <a:rPr lang="tr-TR" sz="2000" dirty="0" smtClean="0"/>
              <a:t>Birinci </a:t>
            </a:r>
            <a:r>
              <a:rPr lang="tr-TR" sz="2000" dirty="0"/>
              <a:t>işlevi nesnel bir anlamın dilsel simgelerle </a:t>
            </a:r>
            <a:r>
              <a:rPr lang="tr-TR" sz="2000" dirty="0" smtClean="0"/>
              <a:t>betimlenmesi olarak </a:t>
            </a:r>
            <a:r>
              <a:rPr lang="tr-TR" sz="2000" dirty="0"/>
              <a:t>gören yazarlar "simgesel kullanım" dedikleri bu </a:t>
            </a:r>
            <a:r>
              <a:rPr lang="tr-TR" sz="2000" dirty="0" smtClean="0"/>
              <a:t>tür kullanımın </a:t>
            </a:r>
            <a:r>
              <a:rPr lang="tr-TR" sz="2000" dirty="0"/>
              <a:t>daha çok bilimsel nitelikli metinleri </a:t>
            </a:r>
            <a:r>
              <a:rPr lang="tr-TR" sz="2000" dirty="0" smtClean="0"/>
              <a:t>oluşturduğunu, bu </a:t>
            </a:r>
            <a:r>
              <a:rPr lang="tr-TR" sz="2000" dirty="0"/>
              <a:t>tür kullanımda </a:t>
            </a:r>
            <a:r>
              <a:rPr lang="tr-TR" sz="2000" dirty="0" err="1"/>
              <a:t>sözcelerin</a:t>
            </a:r>
            <a:r>
              <a:rPr lang="tr-TR" sz="2000" dirty="0"/>
              <a:t> doğruluk, yanlışlık, gerçeklik </a:t>
            </a:r>
            <a:r>
              <a:rPr lang="tr-TR" sz="2000" dirty="0" smtClean="0"/>
              <a:t>gibi ölçütlere </a:t>
            </a:r>
            <a:r>
              <a:rPr lang="tr-TR" sz="2000" dirty="0"/>
              <a:t>vurularak kavrandığını belirtirler. Ayırdıkları </a:t>
            </a:r>
            <a:r>
              <a:rPr lang="tr-TR" sz="2000" dirty="0" smtClean="0"/>
              <a:t>ikinci tür </a:t>
            </a:r>
            <a:r>
              <a:rPr lang="tr-TR" sz="2000" dirty="0"/>
              <a:t>kullanım, geri kalan dört işlevin hepsini kapsayabilen "duygusal " </a:t>
            </a:r>
            <a:r>
              <a:rPr lang="tr-TR" sz="2000" dirty="0" smtClean="0"/>
              <a:t>ya </a:t>
            </a:r>
            <a:r>
              <a:rPr lang="tr-TR" sz="2000" dirty="0"/>
              <a:t>da "uyarıcı </a:t>
            </a:r>
            <a:r>
              <a:rPr lang="tr-TR" sz="2000" dirty="0" err="1"/>
              <a:t>kullanım"dır</a:t>
            </a:r>
            <a:r>
              <a:rPr lang="tr-TR" sz="2000" dirty="0"/>
              <a:t>. Bu tür dil kullanımıyla </a:t>
            </a:r>
            <a:r>
              <a:rPr lang="tr-TR" sz="2000" dirty="0" smtClean="0"/>
              <a:t>oluşan metinlerde</a:t>
            </a:r>
            <a:r>
              <a:rPr lang="tr-TR" sz="2000" dirty="0"/>
              <a:t>, alıcıda uyandırılan tepkinin niteliği önem </a:t>
            </a:r>
            <a:r>
              <a:rPr lang="tr-TR" sz="2000" dirty="0" smtClean="0"/>
              <a:t>taşır. Sözgelimi</a:t>
            </a:r>
            <a:r>
              <a:rPr lang="tr-TR" sz="2000" dirty="0"/>
              <a:t>, sanat </a:t>
            </a:r>
            <a:r>
              <a:rPr lang="tr-TR" sz="2000" dirty="0" smtClean="0"/>
              <a:t>metinlerinin oluşmasında </a:t>
            </a:r>
            <a:r>
              <a:rPr lang="tr-TR" sz="2000" dirty="0"/>
              <a:t>bu tür kullanım </a:t>
            </a:r>
            <a:r>
              <a:rPr lang="tr-TR" sz="2000" dirty="0" smtClean="0"/>
              <a:t>ağır basar. </a:t>
            </a:r>
            <a:r>
              <a:rPr lang="tr-TR" sz="2000" dirty="0" err="1" smtClean="0"/>
              <a:t>Ogden</a:t>
            </a:r>
            <a:r>
              <a:rPr lang="tr-TR" sz="2000" dirty="0" smtClean="0"/>
              <a:t> </a:t>
            </a:r>
            <a:r>
              <a:rPr lang="tr-TR" sz="2000" dirty="0"/>
              <a:t>ile </a:t>
            </a:r>
            <a:r>
              <a:rPr lang="tr-TR" sz="2000" dirty="0" err="1"/>
              <a:t>Richards'ın</a:t>
            </a:r>
            <a:r>
              <a:rPr lang="tr-TR" sz="2000" dirty="0"/>
              <a:t> </a:t>
            </a:r>
            <a:r>
              <a:rPr lang="tr-TR" sz="2000" dirty="0" smtClean="0"/>
              <a:t>görüşleri, </a:t>
            </a:r>
            <a:r>
              <a:rPr lang="tr-TR" sz="2000" dirty="0"/>
              <a:t>yirminci yüzyılın ilk </a:t>
            </a:r>
            <a:r>
              <a:rPr lang="tr-TR" sz="2000" dirty="0" smtClean="0"/>
              <a:t>yarı­sında </a:t>
            </a:r>
            <a:r>
              <a:rPr lang="tr-TR" sz="2000" dirty="0"/>
              <a:t>hem dilbilim, hem de yazın eleştirisi alanında etkili </a:t>
            </a:r>
            <a:r>
              <a:rPr lang="tr-TR" sz="2000" dirty="0" smtClean="0"/>
              <a:t>olur.</a:t>
            </a:r>
            <a:endParaRPr lang="tr-TR" sz="2000" dirty="0"/>
          </a:p>
        </p:txBody>
      </p:sp>
    </p:spTree>
    <p:extLst>
      <p:ext uri="{BB962C8B-B14F-4D97-AF65-F5344CB8AC3E}">
        <p14:creationId xmlns:p14="http://schemas.microsoft.com/office/powerpoint/2010/main" val="17218288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lnSpcReduction="10000"/>
          </a:bodyPr>
          <a:lstStyle/>
          <a:p>
            <a:pPr marL="0" indent="0" algn="just">
              <a:buNone/>
            </a:pPr>
            <a:r>
              <a:rPr lang="tr-TR" sz="2000" dirty="0"/>
              <a:t>Çeviri araştırması, </a:t>
            </a:r>
            <a:r>
              <a:rPr lang="tr-TR" sz="2000" dirty="0" err="1" smtClean="0"/>
              <a:t>metindilbilimle</a:t>
            </a:r>
            <a:r>
              <a:rPr lang="tr-TR" sz="2000" dirty="0" smtClean="0"/>
              <a:t> </a:t>
            </a:r>
            <a:r>
              <a:rPr lang="tr-TR" sz="2000" dirty="0"/>
              <a:t>ilgisinde daha çok </a:t>
            </a:r>
            <a:r>
              <a:rPr lang="tr-TR" sz="2000" dirty="0" err="1" smtClean="0"/>
              <a:t>Bühler'in</a:t>
            </a:r>
            <a:r>
              <a:rPr lang="tr-TR" sz="2000" dirty="0" smtClean="0"/>
              <a:t> (1934) görüşlerinden yola çıkar</a:t>
            </a:r>
            <a:r>
              <a:rPr lang="tr-TR" sz="2000" dirty="0"/>
              <a:t>. </a:t>
            </a:r>
            <a:r>
              <a:rPr lang="tr-TR" sz="2000" dirty="0" err="1"/>
              <a:t>Bühler</a:t>
            </a:r>
            <a:r>
              <a:rPr lang="tr-TR" sz="2000" dirty="0"/>
              <a:t>, davranışçı ruhbilim doğrultulu, </a:t>
            </a:r>
            <a:r>
              <a:rPr lang="tr-TR" sz="2000" dirty="0" err="1" smtClean="0"/>
              <a:t>Organon</a:t>
            </a:r>
            <a:r>
              <a:rPr lang="tr-TR" sz="2000" dirty="0" smtClean="0"/>
              <a:t> Modelinde, </a:t>
            </a:r>
            <a:r>
              <a:rPr lang="tr-TR" sz="2000" dirty="0"/>
              <a:t>dilde başlıca üç işlev </a:t>
            </a:r>
            <a:r>
              <a:rPr lang="tr-TR" sz="2000" dirty="0" smtClean="0"/>
              <a:t>belirler:</a:t>
            </a:r>
            <a:endParaRPr lang="tr-TR" sz="2000" dirty="0"/>
          </a:p>
          <a:p>
            <a:pPr marL="0" indent="0" algn="just">
              <a:buNone/>
            </a:pPr>
            <a:endParaRPr lang="tr-TR" sz="2000" dirty="0" smtClean="0"/>
          </a:p>
          <a:p>
            <a:pPr marL="0" indent="0" algn="just">
              <a:buNone/>
            </a:pPr>
            <a:r>
              <a:rPr lang="tr-TR" sz="2000" dirty="0" smtClean="0"/>
              <a:t>"</a:t>
            </a:r>
            <a:r>
              <a:rPr lang="tr-TR" sz="2000" dirty="0"/>
              <a:t>betimleme işlevi"</a:t>
            </a:r>
          </a:p>
          <a:p>
            <a:pPr marL="0" indent="0" algn="just">
              <a:buNone/>
            </a:pPr>
            <a:r>
              <a:rPr lang="tr-TR" sz="2000" dirty="0" smtClean="0"/>
              <a:t>"</a:t>
            </a:r>
            <a:r>
              <a:rPr lang="tr-TR" sz="2000" dirty="0"/>
              <a:t>anlatım işlevi" </a:t>
            </a:r>
          </a:p>
          <a:p>
            <a:pPr marL="0" indent="0" algn="just">
              <a:buNone/>
            </a:pPr>
            <a:r>
              <a:rPr lang="tr-TR" sz="2000" dirty="0" smtClean="0"/>
              <a:t>"</a:t>
            </a:r>
            <a:r>
              <a:rPr lang="tr-TR" sz="2000" dirty="0"/>
              <a:t>seslenme işlevi" </a:t>
            </a:r>
            <a:endParaRPr lang="tr-TR" sz="2000" dirty="0" smtClean="0"/>
          </a:p>
          <a:p>
            <a:pPr marL="0" indent="0" algn="just">
              <a:buNone/>
            </a:pPr>
            <a:endParaRPr lang="tr-TR" sz="2000" dirty="0" smtClean="0"/>
          </a:p>
          <a:p>
            <a:pPr marL="0" indent="0" algn="just">
              <a:buNone/>
            </a:pPr>
            <a:r>
              <a:rPr lang="tr-TR" sz="2000" dirty="0" smtClean="0"/>
              <a:t>Betimleme </a:t>
            </a:r>
            <a:r>
              <a:rPr lang="tr-TR" sz="2000" dirty="0" smtClean="0"/>
              <a:t>işlevi, gerçek dünyadaki </a:t>
            </a:r>
            <a:r>
              <a:rPr lang="tr-TR" sz="2000" dirty="0"/>
              <a:t>nesnel durumlarla, bu durumlar arasındaki </a:t>
            </a:r>
            <a:r>
              <a:rPr lang="tr-TR" sz="2000" dirty="0" smtClean="0"/>
              <a:t>ilişkilerle ilgilidir</a:t>
            </a:r>
            <a:r>
              <a:rPr lang="tr-TR" sz="2000" dirty="0"/>
              <a:t>. </a:t>
            </a:r>
            <a:r>
              <a:rPr lang="tr-TR" sz="2000" dirty="0" err="1" smtClean="0"/>
              <a:t>Bühler'e</a:t>
            </a:r>
            <a:r>
              <a:rPr lang="tr-TR" sz="2000" dirty="0" smtClean="0"/>
              <a:t> </a:t>
            </a:r>
            <a:r>
              <a:rPr lang="tr-TR" sz="2000" dirty="0"/>
              <a:t>göre, </a:t>
            </a:r>
            <a:r>
              <a:rPr lang="tr-TR" sz="2000" dirty="0" smtClean="0"/>
              <a:t>betimleme</a:t>
            </a:r>
            <a:r>
              <a:rPr lang="tr-TR" sz="2000" dirty="0"/>
              <a:t>, </a:t>
            </a:r>
            <a:r>
              <a:rPr lang="tr-TR" sz="2000" dirty="0" smtClean="0"/>
              <a:t>tanımlama ve gösterme işlevi</a:t>
            </a:r>
            <a:r>
              <a:rPr lang="tr-TR" sz="2000" dirty="0"/>
              <a:t>, birkaç ünlem sözü dışında, her iletinin temelinde vardır.</a:t>
            </a:r>
          </a:p>
          <a:p>
            <a:pPr marL="0" indent="0" algn="just">
              <a:buNone/>
            </a:pPr>
            <a:endParaRPr lang="tr-TR" sz="2000" dirty="0" smtClean="0"/>
          </a:p>
          <a:p>
            <a:pPr marL="0" indent="0" algn="just">
              <a:buNone/>
            </a:pPr>
            <a:r>
              <a:rPr lang="tr-TR" sz="2000" dirty="0" smtClean="0"/>
              <a:t>Anlatım </a:t>
            </a:r>
            <a:r>
              <a:rPr lang="tr-TR" sz="2000" dirty="0" smtClean="0"/>
              <a:t>işlevi ise doğrudan doğruya iletinin göndericisiyle, yazarla ilgilidir. </a:t>
            </a:r>
          </a:p>
          <a:p>
            <a:pPr marL="0" indent="0" algn="just">
              <a:buNone/>
            </a:pPr>
            <a:r>
              <a:rPr lang="tr-TR" sz="2000" dirty="0"/>
              <a:t>G</a:t>
            </a:r>
            <a:r>
              <a:rPr lang="tr-TR" sz="2000" dirty="0" smtClean="0"/>
              <a:t>öndericinin </a:t>
            </a:r>
            <a:r>
              <a:rPr lang="tr-TR" sz="2000" dirty="0" smtClean="0"/>
              <a:t>duyguları ile düşüncelerinin bir dışavurumu olduğundan, öznel bir damga taşır. </a:t>
            </a:r>
          </a:p>
          <a:p>
            <a:pPr marL="0" indent="0" algn="just">
              <a:buNone/>
            </a:pPr>
            <a:endParaRPr lang="tr-TR" sz="2000" dirty="0" smtClean="0"/>
          </a:p>
          <a:p>
            <a:pPr marL="0" indent="0" algn="just">
              <a:buNone/>
            </a:pPr>
            <a:r>
              <a:rPr lang="tr-TR" sz="2000" dirty="0" smtClean="0"/>
              <a:t>Seslenme </a:t>
            </a:r>
            <a:r>
              <a:rPr lang="tr-TR" sz="2000" dirty="0" smtClean="0"/>
              <a:t>işlevi, iletinin alıcısına yöneliktir, alıcıyı belli bir edime, tepkiye, davranışa yöneltmeyi amaçlar. </a:t>
            </a:r>
            <a:endParaRPr lang="tr-TR" sz="2000" dirty="0"/>
          </a:p>
        </p:txBody>
      </p:sp>
    </p:spTree>
    <p:extLst>
      <p:ext uri="{BB962C8B-B14F-4D97-AF65-F5344CB8AC3E}">
        <p14:creationId xmlns:p14="http://schemas.microsoft.com/office/powerpoint/2010/main" val="1654558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a:bodyPr>
          <a:lstStyle/>
          <a:p>
            <a:pPr marL="0" indent="0" algn="just">
              <a:buNone/>
            </a:pPr>
            <a:endParaRPr lang="tr-TR" sz="2000" dirty="0" smtClean="0"/>
          </a:p>
          <a:p>
            <a:pPr marL="0" indent="0" algn="just">
              <a:buNone/>
            </a:pPr>
            <a:r>
              <a:rPr lang="tr-TR" sz="2000" dirty="0" err="1" smtClean="0"/>
              <a:t>Jakobson</a:t>
            </a:r>
            <a:r>
              <a:rPr lang="tr-TR" sz="2000" dirty="0" smtClean="0"/>
              <a:t> (1964,1983) </a:t>
            </a:r>
            <a:r>
              <a:rPr lang="tr-TR" sz="2000" dirty="0" err="1"/>
              <a:t>Bühler'in</a:t>
            </a:r>
            <a:r>
              <a:rPr lang="tr-TR" sz="2000" dirty="0"/>
              <a:t> ayırdığı üç </a:t>
            </a:r>
            <a:r>
              <a:rPr lang="tr-TR" sz="2000" dirty="0" smtClean="0"/>
              <a:t>iş­levden </a:t>
            </a:r>
            <a:r>
              <a:rPr lang="tr-TR" sz="2000" dirty="0"/>
              <a:t>yola çıkarak, dilsel iletişim olgusunun genel bir </a:t>
            </a:r>
            <a:r>
              <a:rPr lang="tr-TR" sz="2000" dirty="0" smtClean="0"/>
              <a:t>açıklamasına varmayı </a:t>
            </a:r>
            <a:r>
              <a:rPr lang="tr-TR" sz="2000" dirty="0"/>
              <a:t>dener. </a:t>
            </a:r>
            <a:r>
              <a:rPr lang="tr-TR" sz="2000" dirty="0" err="1"/>
              <a:t>Bühler'in</a:t>
            </a:r>
            <a:r>
              <a:rPr lang="tr-TR" sz="2000" dirty="0"/>
              <a:t> bölümlemesine üç işlev </a:t>
            </a:r>
            <a:r>
              <a:rPr lang="tr-TR" sz="2000" dirty="0" smtClean="0"/>
              <a:t>daha ekler, </a:t>
            </a:r>
            <a:r>
              <a:rPr lang="tr-TR" sz="2000" dirty="0"/>
              <a:t>ama </a:t>
            </a:r>
            <a:r>
              <a:rPr lang="tr-TR" sz="2000" dirty="0" err="1" smtClean="0"/>
              <a:t>Jakobson’un</a:t>
            </a:r>
            <a:r>
              <a:rPr lang="tr-TR" sz="2000" dirty="0" smtClean="0"/>
              <a:t> </a:t>
            </a:r>
            <a:r>
              <a:rPr lang="tr-TR" sz="2000" dirty="0"/>
              <a:t>görüşünde de betimleyici, </a:t>
            </a:r>
            <a:r>
              <a:rPr lang="tr-TR" sz="2000" dirty="0" smtClean="0"/>
              <a:t>anlatımcı ve </a:t>
            </a:r>
            <a:r>
              <a:rPr lang="tr-TR" sz="2000" dirty="0" smtClean="0"/>
              <a:t>seslenici </a:t>
            </a:r>
            <a:r>
              <a:rPr lang="tr-TR" sz="2000" dirty="0"/>
              <a:t>işlevler ağır basar. Eklediği "ilişkisel", "</a:t>
            </a:r>
            <a:r>
              <a:rPr lang="tr-TR" sz="2000" dirty="0" smtClean="0"/>
              <a:t>üst-dilsel" ve </a:t>
            </a:r>
            <a:r>
              <a:rPr lang="tr-TR" sz="2000" dirty="0"/>
              <a:t>"şiirsel </a:t>
            </a:r>
            <a:r>
              <a:rPr lang="tr-TR" sz="2000" dirty="0" smtClean="0"/>
              <a:t>işlevler" </a:t>
            </a:r>
            <a:r>
              <a:rPr lang="tr-TR" sz="2000" dirty="0" err="1" smtClean="0"/>
              <a:t>Bühler'in</a:t>
            </a:r>
            <a:r>
              <a:rPr lang="tr-TR" sz="2000" dirty="0" smtClean="0"/>
              <a:t> belirlediği işlevlerle örtüşür </a:t>
            </a:r>
            <a:r>
              <a:rPr lang="tr-TR" sz="2000" dirty="0"/>
              <a:t>niteliktedir. Bununla birlikte, </a:t>
            </a:r>
            <a:r>
              <a:rPr lang="tr-TR" sz="2000" dirty="0" err="1"/>
              <a:t>Jakobson'un</a:t>
            </a:r>
            <a:r>
              <a:rPr lang="tr-TR" sz="2000" dirty="0"/>
              <a:t> </a:t>
            </a:r>
            <a:r>
              <a:rPr lang="tr-TR" sz="2000" dirty="0" smtClean="0"/>
              <a:t>önemli katkı­sı</a:t>
            </a:r>
            <a:r>
              <a:rPr lang="tr-TR" sz="2000" dirty="0"/>
              <a:t>, her türlü iletişimi kuşatan </a:t>
            </a:r>
            <a:r>
              <a:rPr lang="tr-TR" sz="2000" dirty="0" err="1"/>
              <a:t>dildışı</a:t>
            </a:r>
            <a:r>
              <a:rPr lang="tr-TR" sz="2000" dirty="0"/>
              <a:t> dünyayı, </a:t>
            </a:r>
            <a:r>
              <a:rPr lang="tr-TR" sz="2000" dirty="0" smtClean="0"/>
              <a:t>"</a:t>
            </a:r>
            <a:r>
              <a:rPr lang="tr-TR" sz="2000" dirty="0" err="1" smtClean="0"/>
              <a:t>bağlam"ı</a:t>
            </a:r>
            <a:r>
              <a:rPr lang="tr-TR" sz="2000" dirty="0" smtClean="0"/>
              <a:t> temel etken </a:t>
            </a:r>
            <a:r>
              <a:rPr lang="tr-TR" sz="2000" dirty="0"/>
              <a:t>olarak benimseyip açıklamasıdır.</a:t>
            </a:r>
          </a:p>
        </p:txBody>
      </p:sp>
    </p:spTree>
    <p:extLst>
      <p:ext uri="{BB962C8B-B14F-4D97-AF65-F5344CB8AC3E}">
        <p14:creationId xmlns:p14="http://schemas.microsoft.com/office/powerpoint/2010/main" val="2701470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ayt Numarası Yer Tutucusu 3"/>
          <p:cNvSpPr>
            <a:spLocks noGrp="1"/>
          </p:cNvSpPr>
          <p:nvPr>
            <p:ph type="sldNum" sz="quarter" idx="12"/>
          </p:nvPr>
        </p:nvSpPr>
        <p:spPr/>
        <p:txBody>
          <a:bodyPr/>
          <a:lstStyle/>
          <a:p>
            <a:fld id="{A25ADAA8-E62B-4455-A64F-F3F9DD41F977}" type="slidenum">
              <a:rPr lang="tr-TR" altLang="tr-TR"/>
              <a:pPr/>
              <a:t>5</a:t>
            </a:fld>
            <a:endParaRPr lang="tr-TR" altLang="tr-TR"/>
          </a:p>
        </p:txBody>
      </p:sp>
      <p:sp>
        <p:nvSpPr>
          <p:cNvPr id="40964" name="Rectangle 4"/>
          <p:cNvSpPr>
            <a:spLocks noChangeArrowheads="1"/>
          </p:cNvSpPr>
          <p:nvPr/>
        </p:nvSpPr>
        <p:spPr bwMode="auto">
          <a:xfrm>
            <a:off x="684213" y="1773238"/>
            <a:ext cx="7775575" cy="4103687"/>
          </a:xfrm>
          <a:prstGeom prst="rect">
            <a:avLst/>
          </a:prstGeom>
          <a:solidFill>
            <a:schemeClr val="accent1">
              <a:lumMod val="20000"/>
              <a:lumOff val="80000"/>
            </a:schemeClr>
          </a:solidFill>
          <a:ln w="9525">
            <a:solidFill>
              <a:schemeClr val="tx1"/>
            </a:solidFill>
            <a:miter lim="800000"/>
            <a:headEnd/>
            <a:tailEnd/>
          </a:ln>
          <a:effectLst/>
        </p:spPr>
        <p:txBody>
          <a:bodyPr wrap="none" anchor="ctr"/>
          <a:lstStyle/>
          <a:p>
            <a:pPr algn="ctr"/>
            <a:r>
              <a:rPr lang="tr-TR" altLang="tr-TR" dirty="0" err="1"/>
              <a:t>Gönderge</a:t>
            </a:r>
            <a:endParaRPr lang="tr-TR" altLang="tr-TR" dirty="0"/>
          </a:p>
          <a:p>
            <a:pPr algn="ctr"/>
            <a:endParaRPr lang="tr-TR" altLang="tr-TR" dirty="0"/>
          </a:p>
          <a:p>
            <a:pPr algn="ctr"/>
            <a:r>
              <a:rPr lang="tr-TR" altLang="tr-TR" dirty="0"/>
              <a:t>İleti</a:t>
            </a:r>
          </a:p>
          <a:p>
            <a:pPr algn="ctr"/>
            <a:r>
              <a:rPr lang="tr-TR" altLang="tr-TR" dirty="0"/>
              <a:t>Verici.......................................... Alıcı</a:t>
            </a:r>
          </a:p>
          <a:p>
            <a:pPr algn="ctr"/>
            <a:endParaRPr lang="tr-TR" altLang="tr-TR" dirty="0"/>
          </a:p>
          <a:p>
            <a:pPr algn="ctr"/>
            <a:r>
              <a:rPr lang="tr-TR" altLang="tr-TR" dirty="0"/>
              <a:t>Oluk</a:t>
            </a:r>
          </a:p>
          <a:p>
            <a:pPr algn="ctr"/>
            <a:endParaRPr lang="tr-TR" altLang="tr-TR" dirty="0"/>
          </a:p>
          <a:p>
            <a:pPr algn="ctr"/>
            <a:r>
              <a:rPr lang="tr-TR" altLang="tr-TR" dirty="0"/>
              <a:t>Kod</a:t>
            </a:r>
          </a:p>
        </p:txBody>
      </p:sp>
      <p:sp>
        <p:nvSpPr>
          <p:cNvPr id="40965" name="Rectangle 5"/>
          <p:cNvSpPr>
            <a:spLocks noChangeArrowheads="1"/>
          </p:cNvSpPr>
          <p:nvPr/>
        </p:nvSpPr>
        <p:spPr bwMode="auto">
          <a:xfrm>
            <a:off x="1116013" y="620713"/>
            <a:ext cx="6624637" cy="647700"/>
          </a:xfrm>
          <a:prstGeom prst="rect">
            <a:avLst/>
          </a:prstGeom>
          <a:solidFill>
            <a:schemeClr val="bg2"/>
          </a:solidFill>
          <a:ln w="9525">
            <a:solidFill>
              <a:schemeClr val="tx2">
                <a:lumMod val="40000"/>
                <a:lumOff val="60000"/>
              </a:schemeClr>
            </a:solidFill>
            <a:miter lim="800000"/>
            <a:headEnd/>
            <a:tailEnd/>
          </a:ln>
          <a:effectLst/>
        </p:spPr>
        <p:txBody>
          <a:bodyPr wrap="none" anchor="ctr"/>
          <a:lstStyle/>
          <a:p>
            <a:pPr algn="ctr"/>
            <a:r>
              <a:rPr lang="tr-TR" altLang="tr-TR"/>
              <a:t> Jacobson’ın iletişim modeli </a:t>
            </a:r>
          </a:p>
        </p:txBody>
      </p:sp>
    </p:spTree>
    <p:extLst>
      <p:ext uri="{BB962C8B-B14F-4D97-AF65-F5344CB8AC3E}">
        <p14:creationId xmlns:p14="http://schemas.microsoft.com/office/powerpoint/2010/main" val="1400841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219219"/>
            <a:ext cx="8229600" cy="346075"/>
          </a:xfrm>
        </p:spPr>
        <p:txBody>
          <a:bodyPr/>
          <a:lstStyle/>
          <a:p>
            <a:pPr marL="182563" algn="l"/>
            <a:r>
              <a:rPr lang="tr-TR" altLang="tr-TR" sz="2000" dirty="0">
                <a:solidFill>
                  <a:schemeClr val="tx1"/>
                </a:solidFill>
              </a:rPr>
              <a:t>Dilin İşlevleri</a:t>
            </a:r>
          </a:p>
        </p:txBody>
      </p:sp>
      <p:sp>
        <p:nvSpPr>
          <p:cNvPr id="43011" name="Rectangle 3"/>
          <p:cNvSpPr>
            <a:spLocks noGrp="1" noChangeArrowheads="1"/>
          </p:cNvSpPr>
          <p:nvPr>
            <p:ph type="body" idx="1"/>
          </p:nvPr>
        </p:nvSpPr>
        <p:spPr>
          <a:xfrm>
            <a:off x="250824" y="620714"/>
            <a:ext cx="8435975" cy="5904630"/>
          </a:xfrm>
        </p:spPr>
        <p:txBody>
          <a:bodyPr/>
          <a:lstStyle/>
          <a:p>
            <a:pPr indent="22225" algn="just">
              <a:lnSpc>
                <a:spcPct val="130000"/>
              </a:lnSpc>
              <a:buFontTx/>
              <a:buAutoNum type="arabicPeriod"/>
            </a:pPr>
            <a:r>
              <a:rPr lang="tr-TR" altLang="tr-TR" sz="1600" dirty="0"/>
              <a:t>Vericiye (konuşucu) ilişkin </a:t>
            </a:r>
            <a:r>
              <a:rPr lang="tr-TR" altLang="tr-TR" sz="1600" i="1" dirty="0"/>
              <a:t>duygu</a:t>
            </a:r>
            <a:r>
              <a:rPr lang="tr-TR" altLang="tr-TR" sz="1600" dirty="0"/>
              <a:t> işlevi: Vericinin iletişim konusuna yönelik öznel tutumunu sergilediği, duygu ve düşüncelerini dile getirdiği; ruhsal ve fiziksel durumunu betimlediği işlevdir. </a:t>
            </a:r>
            <a:endParaRPr lang="zu-ZA" altLang="tr-TR" sz="1600" dirty="0"/>
          </a:p>
          <a:p>
            <a:pPr indent="22225" algn="just">
              <a:lnSpc>
                <a:spcPct val="130000"/>
              </a:lnSpc>
              <a:buFontTx/>
              <a:buNone/>
            </a:pPr>
            <a:r>
              <a:rPr lang="zu-ZA" altLang="tr-TR" sz="1600" dirty="0"/>
              <a:t>2. Alıcıya yönelik</a:t>
            </a:r>
            <a:r>
              <a:rPr lang="zu-ZA" altLang="tr-TR" sz="1600" i="1" dirty="0"/>
              <a:t> çağrı</a:t>
            </a:r>
            <a:r>
              <a:rPr lang="zu-ZA" altLang="tr-TR" sz="1600" dirty="0"/>
              <a:t> işlevi: Bu işlev iletinin alıcı üzerinde odaklaştığı durumlarda seslenme, soru sorma, buyurma, öğüt verme, öneride bulunma, yönerge verme vb. biçimleriyle gerçekleşir</a:t>
            </a:r>
            <a:r>
              <a:rPr lang="zu-ZA" altLang="tr-TR" sz="1600" dirty="0" smtClean="0"/>
              <a:t>.</a:t>
            </a:r>
            <a:endParaRPr lang="zu-ZA" altLang="tr-TR" sz="1600" dirty="0"/>
          </a:p>
          <a:p>
            <a:pPr indent="22225" algn="just">
              <a:lnSpc>
                <a:spcPct val="130000"/>
              </a:lnSpc>
              <a:buFontTx/>
              <a:buNone/>
            </a:pPr>
            <a:r>
              <a:rPr lang="zu-ZA" altLang="tr-TR" sz="1600" dirty="0"/>
              <a:t>3. Oluğa (ilişki aracına) yönelik </a:t>
            </a:r>
            <a:r>
              <a:rPr lang="zu-ZA" altLang="tr-TR" sz="1600" i="1" dirty="0"/>
              <a:t>ilişki</a:t>
            </a:r>
            <a:r>
              <a:rPr lang="zu-ZA" altLang="tr-TR" sz="1600" dirty="0"/>
              <a:t> işlevi: Dil ile ilişki kurmada, bu ilişkinin sürdüğünü doğrulamada, bu ilişkiyi sürdürmede ve bitirmede gerçekleşir. Selamlaşma, vedalaşma, teşekkür etme, özür dileme gibi iletişim eylemleri bu işlev çerçevesinde gerçekleşir</a:t>
            </a:r>
            <a:r>
              <a:rPr lang="zu-ZA" altLang="tr-TR" sz="1600" dirty="0" smtClean="0"/>
              <a:t>.</a:t>
            </a:r>
            <a:endParaRPr lang="zu-ZA" altLang="tr-TR" sz="1600" dirty="0"/>
          </a:p>
          <a:p>
            <a:pPr indent="22225" algn="just">
              <a:lnSpc>
                <a:spcPct val="130000"/>
              </a:lnSpc>
              <a:buFontTx/>
              <a:buNone/>
            </a:pPr>
            <a:r>
              <a:rPr lang="zu-ZA" altLang="tr-TR" sz="1600" dirty="0"/>
              <a:t>4. Bağlama yönelik </a:t>
            </a:r>
            <a:r>
              <a:rPr lang="zu-ZA" altLang="tr-TR" sz="1600" i="1" dirty="0"/>
              <a:t>gönderge</a:t>
            </a:r>
            <a:r>
              <a:rPr lang="zu-ZA" altLang="tr-TR" sz="1600" dirty="0"/>
              <a:t> işlevi: Bu işlev, iletişim sırasında oluşan bağlama ya da gerçekliğe ilişkin bilgi vermeyi içerir. Anlatma, betimleme, bilgi verme, açıklama gibi eylemlerle gerçekleşir</a:t>
            </a:r>
            <a:r>
              <a:rPr lang="zu-ZA" altLang="tr-TR" sz="1600" dirty="0" smtClean="0"/>
              <a:t>.</a:t>
            </a:r>
            <a:endParaRPr lang="zu-ZA" altLang="tr-TR" sz="1600" dirty="0"/>
          </a:p>
          <a:p>
            <a:pPr indent="22225" algn="just">
              <a:lnSpc>
                <a:spcPct val="130000"/>
              </a:lnSpc>
              <a:buFontTx/>
              <a:buNone/>
            </a:pPr>
            <a:r>
              <a:rPr lang="zu-ZA" altLang="tr-TR" sz="1600" dirty="0"/>
              <a:t>5. Koda ilişkin </a:t>
            </a:r>
            <a:r>
              <a:rPr lang="zu-ZA" altLang="tr-TR" sz="1600" i="1" dirty="0"/>
              <a:t>üstdil</a:t>
            </a:r>
            <a:r>
              <a:rPr lang="zu-ZA" altLang="tr-TR" sz="1600" dirty="0"/>
              <a:t> işlevi: İletişim sırasında kullanılan ortak dile ilişkin bilgi vermeyi içerir. Dili dille anlatmayı sağlayan işlevdir. </a:t>
            </a:r>
          </a:p>
          <a:p>
            <a:pPr indent="22225" algn="just">
              <a:lnSpc>
                <a:spcPct val="130000"/>
              </a:lnSpc>
              <a:buFontTx/>
              <a:buNone/>
            </a:pPr>
            <a:r>
              <a:rPr lang="zu-ZA" altLang="tr-TR" sz="1600" dirty="0"/>
              <a:t>6. İleti doğrudan kendisini amaçladığında dilin </a:t>
            </a:r>
            <a:r>
              <a:rPr lang="zu-ZA" altLang="tr-TR" sz="1600" i="1" dirty="0"/>
              <a:t>sanat</a:t>
            </a:r>
            <a:r>
              <a:rPr lang="zu-ZA" altLang="tr-TR" sz="1600" dirty="0"/>
              <a:t> işlevi gerçekleşir </a:t>
            </a:r>
            <a:r>
              <a:rPr lang="tr-TR" altLang="tr-TR" sz="1600" dirty="0"/>
              <a:t>.</a:t>
            </a:r>
          </a:p>
        </p:txBody>
      </p:sp>
    </p:spTree>
    <p:extLst>
      <p:ext uri="{BB962C8B-B14F-4D97-AF65-F5344CB8AC3E}">
        <p14:creationId xmlns:p14="http://schemas.microsoft.com/office/powerpoint/2010/main" val="1069404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a:bodyPr>
          <a:lstStyle/>
          <a:p>
            <a:pPr marL="0" indent="0" algn="just">
              <a:buNone/>
            </a:pPr>
            <a:endParaRPr lang="tr-TR" sz="2000" dirty="0" smtClean="0"/>
          </a:p>
          <a:p>
            <a:pPr marL="0" indent="0" algn="just">
              <a:buNone/>
            </a:pPr>
            <a:r>
              <a:rPr lang="tr-TR" sz="2000" dirty="0" err="1" smtClean="0"/>
              <a:t>Halliday</a:t>
            </a:r>
            <a:r>
              <a:rPr lang="tr-TR" sz="2000" dirty="0" smtClean="0"/>
              <a:t> </a:t>
            </a:r>
            <a:r>
              <a:rPr lang="tr-TR" sz="2000" dirty="0"/>
              <a:t>(1970</a:t>
            </a:r>
            <a:r>
              <a:rPr lang="tr-TR" sz="2000" dirty="0" smtClean="0"/>
              <a:t>, 1971</a:t>
            </a:r>
            <a:r>
              <a:rPr lang="tr-TR" sz="2000" dirty="0"/>
              <a:t>, 1973) </a:t>
            </a:r>
            <a:r>
              <a:rPr lang="tr-TR" sz="2000" dirty="0" smtClean="0"/>
              <a:t>ise, </a:t>
            </a:r>
            <a:r>
              <a:rPr lang="tr-TR" sz="2000" dirty="0"/>
              <a:t>dilde üç ana işlevden söz eder: "Kavramsal" (</a:t>
            </a:r>
            <a:r>
              <a:rPr lang="tr-TR" sz="2000" dirty="0" err="1"/>
              <a:t>ideational</a:t>
            </a:r>
            <a:r>
              <a:rPr lang="tr-TR" sz="2000" dirty="0"/>
              <a:t>), "kişilerarası" (</a:t>
            </a:r>
            <a:r>
              <a:rPr lang="tr-TR" sz="2000" dirty="0" err="1"/>
              <a:t>interpersonal</a:t>
            </a:r>
            <a:r>
              <a:rPr lang="tr-TR" sz="2000" dirty="0"/>
              <a:t>), "</a:t>
            </a:r>
            <a:r>
              <a:rPr lang="tr-TR" sz="2000" dirty="0" err="1"/>
              <a:t>metinsel</a:t>
            </a:r>
            <a:r>
              <a:rPr lang="tr-TR" sz="2000" dirty="0"/>
              <a:t>" (</a:t>
            </a:r>
            <a:r>
              <a:rPr lang="tr-TR" sz="2000" dirty="0" err="1"/>
              <a:t>textual</a:t>
            </a:r>
            <a:r>
              <a:rPr lang="tr-TR" sz="2000" dirty="0" smtClean="0"/>
              <a:t>). </a:t>
            </a:r>
            <a:r>
              <a:rPr lang="tr-TR" sz="2000" dirty="0" smtClean="0"/>
              <a:t>Birincide </a:t>
            </a:r>
            <a:r>
              <a:rPr lang="tr-TR" sz="2000" dirty="0"/>
              <a:t>dil, dış ya da iç dünyayla ilgili bilgi aktarır; ikinci işlev kişilerarası iletişim konumlarını düzenlemeye yarar; üçüncü işlev ise dilin kendi öğelerinin bir metin oluşturmak üzere eklemlenmesini sağlar. Gerçekte </a:t>
            </a:r>
            <a:r>
              <a:rPr lang="tr-TR" sz="2000" dirty="0" err="1" smtClean="0"/>
              <a:t>Halliday‘in</a:t>
            </a:r>
            <a:r>
              <a:rPr lang="tr-TR" sz="2000" dirty="0" smtClean="0"/>
              <a:t> </a:t>
            </a:r>
            <a:r>
              <a:rPr lang="tr-TR" sz="2000" dirty="0"/>
              <a:t>görüşünde de </a:t>
            </a:r>
            <a:r>
              <a:rPr lang="tr-TR" sz="2000" dirty="0" smtClean="0"/>
              <a:t>yansıyan ortak nokta genel </a:t>
            </a:r>
            <a:r>
              <a:rPr lang="tr-TR" sz="2000" dirty="0"/>
              <a:t>olarak temelde iki işlevden söz edilebileceği, bunlardan birincisinin </a:t>
            </a:r>
            <a:r>
              <a:rPr lang="tr-TR" sz="2000" dirty="0">
                <a:solidFill>
                  <a:srgbClr val="002060"/>
                </a:solidFill>
              </a:rPr>
              <a:t>nesnel bilgi içerikleri</a:t>
            </a:r>
            <a:r>
              <a:rPr lang="tr-TR" sz="2000" dirty="0"/>
              <a:t>nin dile getirilmesiyle ilgili, İkincisinin de </a:t>
            </a:r>
            <a:r>
              <a:rPr lang="tr-TR" sz="2000" dirty="0">
                <a:solidFill>
                  <a:srgbClr val="002060"/>
                </a:solidFill>
              </a:rPr>
              <a:t>duygusal-</a:t>
            </a:r>
            <a:r>
              <a:rPr lang="tr-TR" sz="2000" dirty="0" err="1">
                <a:solidFill>
                  <a:srgbClr val="002060"/>
                </a:solidFill>
              </a:rPr>
              <a:t>anlatımsal</a:t>
            </a:r>
            <a:r>
              <a:rPr lang="tr-TR" sz="2000" dirty="0">
                <a:solidFill>
                  <a:srgbClr val="002060"/>
                </a:solidFill>
              </a:rPr>
              <a:t> </a:t>
            </a:r>
            <a:r>
              <a:rPr lang="tr-TR" sz="2000" dirty="0"/>
              <a:t>nitelikli </a:t>
            </a:r>
            <a:r>
              <a:rPr lang="tr-TR" sz="2000" dirty="0" smtClean="0"/>
              <a:t>olduğudur.</a:t>
            </a:r>
            <a:endParaRPr lang="tr-TR" sz="2000" dirty="0"/>
          </a:p>
        </p:txBody>
      </p:sp>
    </p:spTree>
    <p:extLst>
      <p:ext uri="{BB962C8B-B14F-4D97-AF65-F5344CB8AC3E}">
        <p14:creationId xmlns:p14="http://schemas.microsoft.com/office/powerpoint/2010/main" val="2701470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a:bodyPr>
          <a:lstStyle/>
          <a:p>
            <a:pPr marL="0" indent="0">
              <a:buNone/>
            </a:pPr>
            <a:r>
              <a:rPr lang="tr-TR" sz="2000" dirty="0"/>
              <a:t>İşlev Açısından Çevrilebilirlik Sorunu </a:t>
            </a:r>
            <a:endParaRPr lang="tr-TR" sz="2000" dirty="0" smtClean="0"/>
          </a:p>
          <a:p>
            <a:pPr marL="0" indent="0" algn="just">
              <a:buNone/>
            </a:pPr>
            <a:endParaRPr lang="tr-TR" sz="2000" dirty="0" smtClean="0"/>
          </a:p>
          <a:p>
            <a:pPr marL="0" indent="0" algn="just">
              <a:buNone/>
            </a:pPr>
            <a:r>
              <a:rPr lang="tr-TR" sz="2000" dirty="0" smtClean="0"/>
              <a:t>Dilin </a:t>
            </a:r>
            <a:r>
              <a:rPr lang="tr-TR" sz="2000" dirty="0"/>
              <a:t>işlevleri konusundaki görüşler, </a:t>
            </a:r>
            <a:r>
              <a:rPr lang="tr-TR" sz="2000" dirty="0" err="1" smtClean="0"/>
              <a:t>metindilbilimin</a:t>
            </a:r>
            <a:r>
              <a:rPr lang="tr-TR" sz="2000" dirty="0" smtClean="0"/>
              <a:t> </a:t>
            </a:r>
            <a:r>
              <a:rPr lang="tr-TR" sz="2000" dirty="0"/>
              <a:t>ortaya çıkmasında, gelişmesinde önemli yer tutar. Yalnız, çeviri </a:t>
            </a:r>
            <a:r>
              <a:rPr lang="tr-TR" sz="2000" dirty="0" smtClean="0"/>
              <a:t>araştırması </a:t>
            </a:r>
            <a:r>
              <a:rPr lang="tr-TR" sz="2000" dirty="0"/>
              <a:t>bu işlevlerin oluşturduğu somut metinlerle ilgilendiğinden, soyut metin kuramlarından daha çok, dilin dilbilim, </a:t>
            </a:r>
            <a:r>
              <a:rPr lang="tr-TR" sz="2000" dirty="0" err="1"/>
              <a:t>toplumdilbilim</a:t>
            </a:r>
            <a:r>
              <a:rPr lang="tr-TR" sz="2000" dirty="0"/>
              <a:t>, </a:t>
            </a:r>
            <a:r>
              <a:rPr lang="tr-TR" sz="2000" dirty="0" err="1"/>
              <a:t>ruhdilbilim</a:t>
            </a:r>
            <a:r>
              <a:rPr lang="tr-TR" sz="2000" dirty="0"/>
              <a:t> gibi alanlarından, öte yandan yazınbilimden yararlanarak, metinler karşısında sürdürülecek bir çeviri uğraşının ilkelerini saptamaya </a:t>
            </a:r>
            <a:r>
              <a:rPr lang="tr-TR" sz="2000" dirty="0" smtClean="0"/>
              <a:t>çalışır.</a:t>
            </a:r>
          </a:p>
          <a:p>
            <a:pPr marL="0" indent="0" algn="just">
              <a:buNone/>
            </a:pPr>
            <a:endParaRPr lang="tr-TR" sz="2000" dirty="0" smtClean="0"/>
          </a:p>
          <a:p>
            <a:pPr marL="0" indent="0" algn="just">
              <a:buNone/>
            </a:pPr>
            <a:r>
              <a:rPr lang="tr-TR" sz="2000" dirty="0" err="1" smtClean="0"/>
              <a:t>Neubert</a:t>
            </a:r>
            <a:r>
              <a:rPr lang="tr-TR" sz="2000" dirty="0" smtClean="0"/>
              <a:t> </a:t>
            </a:r>
            <a:r>
              <a:rPr lang="tr-TR" sz="2000" dirty="0"/>
              <a:t>(</a:t>
            </a:r>
            <a:r>
              <a:rPr lang="tr-TR" sz="2000" dirty="0" smtClean="0"/>
              <a:t>1968) </a:t>
            </a:r>
            <a:r>
              <a:rPr lang="tr-TR" sz="2000" dirty="0"/>
              <a:t>böyle bir çabayla, değişik dil </a:t>
            </a:r>
            <a:r>
              <a:rPr lang="tr-TR" sz="2000" dirty="0" smtClean="0"/>
              <a:t>iş­levlerinden </a:t>
            </a:r>
            <a:r>
              <a:rPr lang="tr-TR" sz="2000" dirty="0"/>
              <a:t>oluşmuş metinleri, çevrilebilirlik açısından sıralamaya girişir, çevrilecek metinleri dört bölüme ayırır: </a:t>
            </a:r>
            <a:r>
              <a:rPr lang="tr-TR" sz="2000" dirty="0" err="1" smtClean="0"/>
              <a:t>Neubert'e</a:t>
            </a:r>
            <a:r>
              <a:rPr lang="tr-TR" sz="2000" dirty="0" smtClean="0"/>
              <a:t> </a:t>
            </a:r>
            <a:r>
              <a:rPr lang="tr-TR" sz="2000" dirty="0"/>
              <a:t>göre bu sıralamadaki her metin </a:t>
            </a:r>
            <a:r>
              <a:rPr lang="tr-TR" sz="2000" dirty="0" smtClean="0"/>
              <a:t>türünün çevrilebilirlik </a:t>
            </a:r>
            <a:r>
              <a:rPr lang="tr-TR" sz="2000" dirty="0"/>
              <a:t>derecesi ötekilerden ayrıdır. </a:t>
            </a:r>
          </a:p>
        </p:txBody>
      </p:sp>
    </p:spTree>
    <p:extLst>
      <p:ext uri="{BB962C8B-B14F-4D97-AF65-F5344CB8AC3E}">
        <p14:creationId xmlns:p14="http://schemas.microsoft.com/office/powerpoint/2010/main" val="3153268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404664"/>
            <a:ext cx="8229600" cy="5721499"/>
          </a:xfrm>
        </p:spPr>
        <p:txBody>
          <a:bodyPr>
            <a:normAutofit/>
          </a:bodyPr>
          <a:lstStyle/>
          <a:p>
            <a:pPr marL="0" indent="0">
              <a:buNone/>
            </a:pPr>
            <a:r>
              <a:rPr lang="tr-TR" sz="2000" dirty="0" smtClean="0">
                <a:solidFill>
                  <a:prstClr val="black"/>
                </a:solidFill>
              </a:rPr>
              <a:t>1</a:t>
            </a:r>
            <a:r>
              <a:rPr lang="tr-TR" sz="2000" dirty="0" smtClean="0">
                <a:solidFill>
                  <a:prstClr val="black"/>
                </a:solidFill>
              </a:rPr>
              <a:t>. Özellikle </a:t>
            </a:r>
            <a:r>
              <a:rPr lang="tr-TR" sz="2000" dirty="0">
                <a:solidFill>
                  <a:prstClr val="black"/>
                </a:solidFill>
              </a:rPr>
              <a:t>kaynak dile yönelik metinler (örnek: </a:t>
            </a:r>
            <a:r>
              <a:rPr lang="tr-TR" sz="2000" dirty="0" err="1">
                <a:solidFill>
                  <a:prstClr val="black"/>
                </a:solidFill>
              </a:rPr>
              <a:t>yurtbilgisi</a:t>
            </a:r>
            <a:r>
              <a:rPr lang="tr-TR" sz="2000" dirty="0">
                <a:solidFill>
                  <a:prstClr val="black"/>
                </a:solidFill>
              </a:rPr>
              <a:t>, yöresel yaşamla ilgili metinler). </a:t>
            </a:r>
            <a:endParaRPr lang="tr-TR" sz="2000" dirty="0" smtClean="0">
              <a:solidFill>
                <a:prstClr val="black"/>
              </a:solidFill>
            </a:endParaRPr>
          </a:p>
          <a:p>
            <a:pPr marL="0" indent="0">
              <a:buNone/>
            </a:pPr>
            <a:r>
              <a:rPr lang="tr-TR" sz="2000" dirty="0">
                <a:solidFill>
                  <a:srgbClr val="C00000"/>
                </a:solidFill>
              </a:rPr>
              <a:t>hiç </a:t>
            </a:r>
            <a:r>
              <a:rPr lang="tr-TR" sz="2000" dirty="0" err="1">
                <a:solidFill>
                  <a:srgbClr val="C00000"/>
                </a:solidFill>
              </a:rPr>
              <a:t>çevrilemezliğin</a:t>
            </a:r>
            <a:r>
              <a:rPr lang="tr-TR" sz="2000" dirty="0">
                <a:solidFill>
                  <a:srgbClr val="C00000"/>
                </a:solidFill>
              </a:rPr>
              <a:t> ya da ancak sınırlı oranda </a:t>
            </a:r>
            <a:r>
              <a:rPr lang="tr-TR" sz="2000" dirty="0" smtClean="0">
                <a:solidFill>
                  <a:srgbClr val="C00000"/>
                </a:solidFill>
              </a:rPr>
              <a:t>çevrilebilirliğin örneği</a:t>
            </a:r>
          </a:p>
          <a:p>
            <a:pPr marL="0" indent="0">
              <a:buNone/>
            </a:pPr>
            <a:r>
              <a:rPr lang="tr-TR" sz="2000" dirty="0" smtClean="0">
                <a:solidFill>
                  <a:prstClr val="black"/>
                </a:solidFill>
              </a:rPr>
              <a:t>2. Öncelikle kaynak dile yönelik metinler (örnek: yazınsal metinler). </a:t>
            </a:r>
          </a:p>
          <a:p>
            <a:pPr marL="0" indent="0">
              <a:buNone/>
            </a:pPr>
            <a:r>
              <a:rPr lang="tr-TR" sz="2000" dirty="0">
                <a:solidFill>
                  <a:srgbClr val="C00000"/>
                </a:solidFill>
              </a:rPr>
              <a:t>belli bir ölçüde çevrilebilirliğin </a:t>
            </a:r>
            <a:r>
              <a:rPr lang="tr-TR" sz="2000" dirty="0" smtClean="0">
                <a:solidFill>
                  <a:srgbClr val="C00000"/>
                </a:solidFill>
              </a:rPr>
              <a:t>örneği</a:t>
            </a:r>
            <a:endParaRPr lang="tr-TR" sz="2000" dirty="0">
              <a:solidFill>
                <a:srgbClr val="C00000"/>
              </a:solidFill>
            </a:endParaRPr>
          </a:p>
          <a:p>
            <a:pPr marL="0" indent="0">
              <a:buNone/>
            </a:pPr>
            <a:r>
              <a:rPr lang="tr-TR" sz="2000" dirty="0" smtClean="0">
                <a:solidFill>
                  <a:prstClr val="black"/>
                </a:solidFill>
              </a:rPr>
              <a:t>3. Hem </a:t>
            </a:r>
            <a:r>
              <a:rPr lang="tr-TR" sz="2000" dirty="0">
                <a:solidFill>
                  <a:prstClr val="black"/>
                </a:solidFill>
              </a:rPr>
              <a:t>kaynak dile hem çeviri diline yönelik metinler (örnek: özel amaçlı bilimsel teknik uzmanlık metinleri). </a:t>
            </a:r>
            <a:endParaRPr lang="tr-TR" sz="2000" dirty="0" smtClean="0">
              <a:solidFill>
                <a:prstClr val="black"/>
              </a:solidFill>
            </a:endParaRPr>
          </a:p>
          <a:p>
            <a:pPr marL="0" indent="0">
              <a:buNone/>
            </a:pPr>
            <a:r>
              <a:rPr lang="tr-TR" sz="2000" dirty="0">
                <a:solidFill>
                  <a:srgbClr val="C00000"/>
                </a:solidFill>
              </a:rPr>
              <a:t>daha yüksek bir çevrilebilirlik derecesi</a:t>
            </a:r>
            <a:endParaRPr lang="tr-TR" sz="2000" dirty="0" smtClean="0">
              <a:solidFill>
                <a:srgbClr val="C00000"/>
              </a:solidFill>
            </a:endParaRPr>
          </a:p>
          <a:p>
            <a:pPr marL="0" indent="0">
              <a:buNone/>
            </a:pPr>
            <a:r>
              <a:rPr lang="tr-TR" sz="2000" dirty="0" smtClean="0">
                <a:solidFill>
                  <a:prstClr val="black"/>
                </a:solidFill>
              </a:rPr>
              <a:t>4. Öncelikle </a:t>
            </a:r>
            <a:r>
              <a:rPr lang="tr-TR" sz="2000" dirty="0">
                <a:solidFill>
                  <a:prstClr val="black"/>
                </a:solidFill>
              </a:rPr>
              <a:t>ya da özellikle çeviri diline yönelik metinler (örnek: dış propaganda </a:t>
            </a:r>
            <a:r>
              <a:rPr lang="tr-TR" sz="2000" dirty="0" smtClean="0">
                <a:solidFill>
                  <a:prstClr val="black"/>
                </a:solidFill>
              </a:rPr>
              <a:t>metinleri).</a:t>
            </a:r>
          </a:p>
          <a:p>
            <a:pPr marL="0" indent="0">
              <a:buNone/>
            </a:pPr>
            <a:endParaRPr lang="tr-TR" sz="2000" dirty="0">
              <a:solidFill>
                <a:prstClr val="black"/>
              </a:solidFill>
            </a:endParaRPr>
          </a:p>
          <a:p>
            <a:pPr marL="0" indent="0">
              <a:buNone/>
            </a:pPr>
            <a:r>
              <a:rPr lang="tr-TR" sz="2000" dirty="0" smtClean="0">
                <a:solidFill>
                  <a:prstClr val="black"/>
                </a:solidFill>
              </a:rPr>
              <a:t>Yukarıda sunulanların çevrilebilirlik dereceleri tartışmaya açıktır. Açıklama ve açımlamalarla çevirileri olasıdır.</a:t>
            </a:r>
            <a:endParaRPr lang="tr-TR" sz="2000" dirty="0"/>
          </a:p>
        </p:txBody>
      </p:sp>
    </p:spTree>
    <p:extLst>
      <p:ext uri="{BB962C8B-B14F-4D97-AF65-F5344CB8AC3E}">
        <p14:creationId xmlns:p14="http://schemas.microsoft.com/office/powerpoint/2010/main" val="2701470256"/>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altLang="tr-TR" sz="1800" b="1"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tr-TR" altLang="tr-TR" sz="1800" b="1" i="1" u="none" strike="noStrike" cap="none" normalizeH="0" baseline="0" smtClean="0">
            <a:ln>
              <a:noFill/>
            </a:ln>
            <a:solidFill>
              <a:schemeClr val="tx1"/>
            </a:solidFill>
            <a:effectLst/>
            <a:latin typeface="Arial" charset="0"/>
          </a:defRPr>
        </a:defPPr>
      </a:lstStyle>
    </a:lnDef>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Wisp</Template>
  <TotalTime>281</TotalTime>
  <Words>1663</Words>
  <Application>Microsoft Office PowerPoint</Application>
  <PresentationFormat>Ekran Gösterisi (4:3)</PresentationFormat>
  <Paragraphs>95</Paragraphs>
  <Slides>17</Slides>
  <Notes>0</Notes>
  <HiddenSlides>0</HiddenSlides>
  <MMClips>0</MMClips>
  <ScaleCrop>false</ScaleCrop>
  <HeadingPairs>
    <vt:vector size="6" baseType="variant">
      <vt:variant>
        <vt:lpstr>Kullanılan Yazı Tipleri</vt:lpstr>
      </vt:variant>
      <vt:variant>
        <vt:i4>2</vt:i4>
      </vt:variant>
      <vt:variant>
        <vt:lpstr>Tema</vt:lpstr>
      </vt:variant>
      <vt:variant>
        <vt:i4>2</vt:i4>
      </vt:variant>
      <vt:variant>
        <vt:lpstr>Slayt Başlıkları</vt:lpstr>
      </vt:variant>
      <vt:variant>
        <vt:i4>17</vt:i4>
      </vt:variant>
    </vt:vector>
  </HeadingPairs>
  <TitlesOfParts>
    <vt:vector size="21" baseType="lpstr">
      <vt:lpstr>Arial</vt:lpstr>
      <vt:lpstr>Calibri</vt:lpstr>
      <vt:lpstr>Ofis Teması</vt:lpstr>
      <vt:lpstr>Varsayılan Tasarım</vt:lpstr>
      <vt:lpstr>Dilsel İşlev ile Çeviri </vt:lpstr>
      <vt:lpstr>PowerPoint Sunusu</vt:lpstr>
      <vt:lpstr>PowerPoint Sunusu</vt:lpstr>
      <vt:lpstr>PowerPoint Sunusu</vt:lpstr>
      <vt:lpstr>PowerPoint Sunusu</vt:lpstr>
      <vt:lpstr>Dilin İşlevleri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Dilsel İşlev ile Çeviri</dc:title>
  <dc:creator>DİLEK</dc:creator>
  <cp:lastModifiedBy>User</cp:lastModifiedBy>
  <cp:revision>23</cp:revision>
  <dcterms:created xsi:type="dcterms:W3CDTF">2018-03-13T13:51:13Z</dcterms:created>
  <dcterms:modified xsi:type="dcterms:W3CDTF">2018-03-26T17:54:48Z</dcterms:modified>
</cp:coreProperties>
</file>