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57" r:id="rId3"/>
    <p:sldId id="259" r:id="rId4"/>
    <p:sldId id="261" r:id="rId5"/>
    <p:sldId id="262" r:id="rId6"/>
    <p:sldId id="263" r:id="rId7"/>
    <p:sldId id="264" r:id="rId8"/>
    <p:sldId id="265" r:id="rId9"/>
    <p:sldId id="266" r:id="rId10"/>
    <p:sldId id="267" r:id="rId11"/>
    <p:sldId id="258"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5" autoAdjust="0"/>
    <p:restoredTop sz="96433" autoAdjust="0"/>
  </p:normalViewPr>
  <p:slideViewPr>
    <p:cSldViewPr snapToGrid="0">
      <p:cViewPr varScale="1">
        <p:scale>
          <a:sx n="83" d="100"/>
          <a:sy n="83" d="100"/>
        </p:scale>
        <p:origin x="643" y="82"/>
      </p:cViewPr>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2.02.2020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2.02.2020</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2.02.2020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2.02.2020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2.02.2020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2.02.2020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2.02.2020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2.02.2020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2.02.2020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2.02.2020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codeproject.com/Articles/376798/Large-pattern-recognition-system-using-multi-neura"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codeproject.com/Articles/376798/Large-pattern-recognition-system-using-multi-neura"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3600" dirty="0"/>
              <a:t> Çoklu sinir ağları kullanan büyük örüntü tanıma </a:t>
            </a:r>
            <a:r>
              <a:rPr lang="tr-TR" sz="3600" dirty="0" smtClean="0"/>
              <a:t>sistemi</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a:t>NBP234 Örüntü </a:t>
            </a:r>
            <a:r>
              <a:rPr lang="tr-TR" dirty="0" smtClean="0"/>
              <a:t>Tanıma</a:t>
            </a:r>
            <a:endParaRPr lang="tr-TR" dirty="0" smtClean="0">
              <a:latin typeface="Times New Roman" panose="02020603050405020304" pitchFamily="18" charset="0"/>
              <a:cs typeface="Times New Roman" panose="02020603050405020304" pitchFamily="18" charset="0"/>
            </a:endParaRPr>
          </a:p>
          <a:p>
            <a:r>
              <a:rPr lang="sv-SE" dirty="0"/>
              <a:t>Öğr. Gör. Dr. Ufuk tanyeri</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Sonuç</a:t>
            </a:r>
            <a:endParaRPr lang="tr-TR" dirty="0"/>
          </a:p>
        </p:txBody>
      </p:sp>
      <p:sp>
        <p:nvSpPr>
          <p:cNvPr id="5" name="İçerik Yer Tutucusu 4"/>
          <p:cNvSpPr>
            <a:spLocks noGrp="1"/>
          </p:cNvSpPr>
          <p:nvPr>
            <p:ph idx="1"/>
          </p:nvPr>
        </p:nvSpPr>
        <p:spPr/>
        <p:txBody>
          <a:bodyPr/>
          <a:lstStyle/>
          <a:p>
            <a:r>
              <a:rPr lang="tr-TR" dirty="0" smtClean="0"/>
              <a:t>İncelenen </a:t>
            </a:r>
            <a:r>
              <a:rPr lang="tr-TR" dirty="0"/>
              <a:t>tanıma modeli, büyük bir tanıma sistemi için neredeyse sorunları çözmüştür: büyük </a:t>
            </a:r>
            <a:r>
              <a:rPr lang="tr-TR" dirty="0" smtClean="0"/>
              <a:t>örüntü koleksiyonunu tanıma </a:t>
            </a:r>
            <a:r>
              <a:rPr lang="tr-TR" dirty="0"/>
              <a:t>kapasitesi, esnek tasarım ve dağıtım, genişletilebilir ve yeniden kullanılabilir kapasite ... vb. </a:t>
            </a:r>
            <a:endParaRPr lang="tr-TR" dirty="0" smtClean="0"/>
          </a:p>
          <a:p>
            <a:r>
              <a:rPr lang="tr-TR" dirty="0" smtClean="0"/>
              <a:t>Sistemin </a:t>
            </a:r>
            <a:r>
              <a:rPr lang="tr-TR" dirty="0"/>
              <a:t>doğruluk oranının </a:t>
            </a:r>
            <a:r>
              <a:rPr lang="tr-TR" dirty="0" smtClean="0"/>
              <a:t>artırılması için, </a:t>
            </a:r>
            <a:r>
              <a:rPr lang="tr-TR" dirty="0"/>
              <a:t>yazım denetleyici / oylama modülü vb. </a:t>
            </a:r>
            <a:r>
              <a:rPr lang="tr-TR" dirty="0" smtClean="0"/>
              <a:t>kullanılarak </a:t>
            </a:r>
            <a:r>
              <a:rPr lang="tr-TR" dirty="0"/>
              <a:t>bileşen ağlarının tanınma oranını </a:t>
            </a:r>
            <a:r>
              <a:rPr lang="tr-TR" dirty="0" smtClean="0"/>
              <a:t>artırılması </a:t>
            </a:r>
            <a:r>
              <a:rPr lang="tr-TR" dirty="0"/>
              <a:t>daha kolay olabilir. </a:t>
            </a:r>
            <a:endParaRPr lang="tr-TR" dirty="0" smtClean="0"/>
          </a:p>
          <a:p>
            <a:r>
              <a:rPr lang="tr-TR" dirty="0" smtClean="0"/>
              <a:t>Demo </a:t>
            </a:r>
            <a:r>
              <a:rPr lang="tr-TR" dirty="0"/>
              <a:t>programı ayrıca, tahmin uygulaması, yüz tanıma gibi diğer birçok uygulamada kullanılması gereken kütüphanenin </a:t>
            </a:r>
            <a:r>
              <a:rPr lang="tr-TR"/>
              <a:t>kapasitesini </a:t>
            </a:r>
            <a:r>
              <a:rPr lang="tr-TR" smtClean="0"/>
              <a:t>kanıtlamıştır.</a:t>
            </a:r>
            <a:endParaRPr lang="tr-TR" dirty="0"/>
          </a:p>
        </p:txBody>
      </p:sp>
    </p:spTree>
    <p:extLst>
      <p:ext uri="{BB962C8B-B14F-4D97-AF65-F5344CB8AC3E}">
        <p14:creationId xmlns:p14="http://schemas.microsoft.com/office/powerpoint/2010/main" val="17271318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smtClean="0"/>
              <a:t>[1</a:t>
            </a:r>
            <a:r>
              <a:rPr lang="tr-TR" dirty="0"/>
              <a:t>] </a:t>
            </a:r>
            <a:r>
              <a:rPr lang="tr-TR" dirty="0" err="1"/>
              <a:t>Vietdungiitb</a:t>
            </a:r>
            <a:r>
              <a:rPr lang="tr-TR" dirty="0"/>
              <a:t>. (2012, </a:t>
            </a:r>
            <a:r>
              <a:rPr lang="tr-TR" dirty="0" err="1"/>
              <a:t>June</a:t>
            </a:r>
            <a:r>
              <a:rPr lang="tr-TR" dirty="0"/>
              <a:t> 1). </a:t>
            </a:r>
            <a:r>
              <a:rPr lang="tr-TR" dirty="0" err="1"/>
              <a:t>Large</a:t>
            </a:r>
            <a:r>
              <a:rPr lang="tr-TR" dirty="0"/>
              <a:t> </a:t>
            </a:r>
            <a:r>
              <a:rPr lang="tr-TR" dirty="0" err="1"/>
              <a:t>pattern</a:t>
            </a:r>
            <a:r>
              <a:rPr lang="tr-TR" dirty="0"/>
              <a:t> </a:t>
            </a:r>
            <a:r>
              <a:rPr lang="tr-TR" dirty="0" err="1"/>
              <a:t>recognition</a:t>
            </a:r>
            <a:r>
              <a:rPr lang="tr-TR" dirty="0"/>
              <a:t> </a:t>
            </a:r>
            <a:r>
              <a:rPr lang="tr-TR" dirty="0" err="1"/>
              <a:t>system</a:t>
            </a:r>
            <a:r>
              <a:rPr lang="tr-TR" dirty="0"/>
              <a:t> </a:t>
            </a:r>
            <a:r>
              <a:rPr lang="tr-TR" dirty="0" err="1"/>
              <a:t>using</a:t>
            </a:r>
            <a:r>
              <a:rPr lang="tr-TR" dirty="0"/>
              <a:t> </a:t>
            </a:r>
            <a:r>
              <a:rPr lang="tr-TR" dirty="0" err="1"/>
              <a:t>multi</a:t>
            </a:r>
            <a:r>
              <a:rPr lang="tr-TR" dirty="0"/>
              <a:t> </a:t>
            </a:r>
            <a:r>
              <a:rPr lang="tr-TR" dirty="0" err="1"/>
              <a:t>neural</a:t>
            </a:r>
            <a:r>
              <a:rPr lang="tr-TR" dirty="0"/>
              <a:t> </a:t>
            </a:r>
            <a:r>
              <a:rPr lang="tr-TR" dirty="0" err="1"/>
              <a:t>networks</a:t>
            </a:r>
            <a:r>
              <a:rPr lang="tr-TR" dirty="0"/>
              <a:t>. </a:t>
            </a:r>
            <a:r>
              <a:rPr lang="tr-TR" dirty="0" err="1"/>
              <a:t>Retrieved</a:t>
            </a:r>
            <a:r>
              <a:rPr lang="tr-TR" dirty="0"/>
              <a:t> </a:t>
            </a:r>
            <a:r>
              <a:rPr lang="tr-TR" dirty="0" err="1"/>
              <a:t>from</a:t>
            </a:r>
            <a:r>
              <a:rPr lang="tr-TR" dirty="0"/>
              <a:t> https://www.codeproject.com/Articles/376798/Large-pattern-recognition-system-using-multi-neura</a:t>
            </a:r>
          </a:p>
          <a:p>
            <a:endParaRPr lang="tr-TR" dirty="0"/>
          </a:p>
        </p:txBody>
      </p:sp>
    </p:spTree>
    <p:extLst>
      <p:ext uri="{BB962C8B-B14F-4D97-AF65-F5344CB8AC3E}">
        <p14:creationId xmlns:p14="http://schemas.microsoft.com/office/powerpoint/2010/main" val="1515836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Çoklu </a:t>
            </a:r>
            <a:r>
              <a:rPr lang="tr-TR" dirty="0"/>
              <a:t>sinir ağları kullanan büyük örüntü tanıma sistemi</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pPr algn="just"/>
            <a:r>
              <a:rPr lang="tr-TR" dirty="0" smtClean="0"/>
              <a:t>Bu dersimiz </a:t>
            </a:r>
            <a:r>
              <a:rPr lang="tr-TR" dirty="0" err="1" smtClean="0"/>
              <a:t>codeproject’de</a:t>
            </a:r>
            <a:r>
              <a:rPr lang="tr-TR" dirty="0" smtClean="0"/>
              <a:t> yer alan örnek bir örüntü tanıma uygulamasını inceleme üzerinedir. Uygulamanın kaynak kodlarına, videosuna ve diğer dosyalarına açık ders sisteminden erişebilirsiniz.</a:t>
            </a:r>
          </a:p>
          <a:p>
            <a:pPr algn="just"/>
            <a:r>
              <a:rPr lang="tr-TR" dirty="0">
                <a:hlinkClick r:id="rId2"/>
              </a:rPr>
              <a:t>https</a:t>
            </a:r>
            <a:r>
              <a:rPr lang="tr-TR">
                <a:hlinkClick r:id="rId2"/>
              </a:rPr>
              <a:t>://</a:t>
            </a:r>
            <a:r>
              <a:rPr lang="tr-TR" smtClean="0">
                <a:hlinkClick r:id="rId2"/>
              </a:rPr>
              <a:t>www.codeproject.com/Articles/376798/Large-pattern-recognition-system-using-multi-neura</a:t>
            </a:r>
            <a:endParaRPr lang="tr-TR" smtClean="0"/>
          </a:p>
          <a:p>
            <a:pPr algn="just"/>
            <a:r>
              <a:rPr lang="tr-TR" smtClean="0"/>
              <a:t>Günümüzde </a:t>
            </a:r>
            <a:r>
              <a:rPr lang="tr-TR" dirty="0"/>
              <a:t>yapay sinir ağı, insan yaşamının birçok alanında popüler bir şekilde uygulanmaktadır. Bununla birlikte, el yazısı tanıma sistemleri gibi büyük bir sınıflandırıcı için verimli bir ağ oluşturmak, bilim adamları için hala büyük bir zorluktur. </a:t>
            </a:r>
            <a:r>
              <a:rPr lang="tr-TR" dirty="0" smtClean="0"/>
              <a:t>Söz konusu uygulama genel </a:t>
            </a:r>
            <a:r>
              <a:rPr lang="tr-TR" dirty="0"/>
              <a:t>olarak büyük örüntüler sınıflandırması ve özellikle el yazısı tanıma için bir çözüm </a:t>
            </a:r>
            <a:r>
              <a:rPr lang="tr-TR" dirty="0" smtClean="0"/>
              <a:t>sunmaktadır [1].</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6097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Uygulamanın ekran görüntüsü</a:t>
            </a:r>
            <a:endParaRPr lang="tr-TR" dirty="0"/>
          </a:p>
        </p:txBody>
      </p:sp>
      <p:pic>
        <p:nvPicPr>
          <p:cNvPr id="7" name="İçerik Yer Tutucusu 6"/>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096963" y="2472471"/>
            <a:ext cx="4938712" cy="2770308"/>
          </a:xfrm>
        </p:spPr>
      </p:pic>
      <p:pic>
        <p:nvPicPr>
          <p:cNvPr id="8" name="İçerik Yer Tutucusu 7"/>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218238" y="2407345"/>
            <a:ext cx="4937125" cy="2900560"/>
          </a:xfrm>
        </p:spPr>
      </p:pic>
    </p:spTree>
    <p:extLst>
      <p:ext uri="{BB962C8B-B14F-4D97-AF65-F5344CB8AC3E}">
        <p14:creationId xmlns:p14="http://schemas.microsoft.com/office/powerpoint/2010/main" val="2122934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it-IT" dirty="0"/>
              <a:t>Tanıma sistemi için sinir ağı</a:t>
            </a:r>
            <a:endParaRPr lang="tr-TR" dirty="0"/>
          </a:p>
        </p:txBody>
      </p:sp>
      <p:sp>
        <p:nvSpPr>
          <p:cNvPr id="6" name="İçerik Yer Tutucusu 5"/>
          <p:cNvSpPr>
            <a:spLocks noGrp="1"/>
          </p:cNvSpPr>
          <p:nvPr>
            <p:ph idx="1"/>
          </p:nvPr>
        </p:nvSpPr>
        <p:spPr/>
        <p:txBody>
          <a:bodyPr>
            <a:normAutofit/>
          </a:bodyPr>
          <a:lstStyle/>
          <a:p>
            <a:r>
              <a:rPr lang="tr-TR" dirty="0"/>
              <a:t>Geleneksel örüntü tanıma modelinde, elle tasarlanmış bir özellik çıkarıcı, ilgili bilgileri girdilerden toplar ve alakasız değişkenlikleri ortadan kaldırır. Bir eğitici sınıflandırıcı (normal olarak, standart, tam bağlantılı bir çok katmanlı sinir ağı sınıflandırıcı olarak kullanılabilir) daha sonra elde edilen özellik vektörlerini sınıflara ayırır. Bununla birlikte, tanıma sonuçlarına etki etmesi gereken bazı problemler olabilir. </a:t>
            </a:r>
            <a:r>
              <a:rPr lang="tr-TR" dirty="0" err="1"/>
              <a:t>Evrişim</a:t>
            </a:r>
            <a:r>
              <a:rPr lang="tr-TR" dirty="0"/>
              <a:t> sinir ağı (CNN), desen tanıma görevinde en iyi performansı elde etmek için geleneksel olanın bu eksikliğini çözer</a:t>
            </a:r>
            <a:r>
              <a:rPr lang="tr-TR" dirty="0" smtClean="0"/>
              <a:t>.</a:t>
            </a:r>
            <a:endParaRPr lang="tr-TR" dirty="0"/>
          </a:p>
          <a:p>
            <a:r>
              <a:rPr lang="tr-TR" dirty="0"/>
              <a:t>CNN'ler çok katmanlı sinir ağının özel bir şeklidir. Diğer ağlar gibi CNN'ler de geri yayılma algoritmaları ile eğitilir. Fark mimarilerinin içindedir. </a:t>
            </a:r>
            <a:r>
              <a:rPr lang="tr-TR" dirty="0" err="1"/>
              <a:t>Evrişim</a:t>
            </a:r>
            <a:r>
              <a:rPr lang="tr-TR" dirty="0"/>
              <a:t> ağı, bir dereceye kadar kayma, ölçek ve bozulma değişmezliği sağlamak için üç mimari fikri birleştirir: yerel alıcı alan, paylaşılan ağırlıklar (veya ağırlık </a:t>
            </a:r>
            <a:r>
              <a:rPr lang="tr-TR" dirty="0" err="1"/>
              <a:t>replikasyonu</a:t>
            </a:r>
            <a:r>
              <a:rPr lang="tr-TR" dirty="0"/>
              <a:t>) uzamsal veya zamansal alt örnekleme. Özellikle minimum ön işleme operasyonları ile doğrudan dijital görüntülerden desenleri tanımak için tasarlanmıştır. CNN'in mimari detayları Dr. </a:t>
            </a:r>
            <a:r>
              <a:rPr lang="tr-TR" dirty="0" err="1"/>
              <a:t>Yahn</a:t>
            </a:r>
            <a:r>
              <a:rPr lang="tr-TR" dirty="0"/>
              <a:t> </a:t>
            </a:r>
            <a:r>
              <a:rPr lang="tr-TR" dirty="0" err="1"/>
              <a:t>LeCun</a:t>
            </a:r>
            <a:r>
              <a:rPr lang="tr-TR" dirty="0"/>
              <a:t> ve Dr. </a:t>
            </a:r>
            <a:r>
              <a:rPr lang="tr-TR" dirty="0" err="1"/>
              <a:t>Patrice</a:t>
            </a:r>
            <a:r>
              <a:rPr lang="tr-TR" dirty="0"/>
              <a:t> </a:t>
            </a:r>
            <a:r>
              <a:rPr lang="tr-TR" dirty="0" err="1"/>
              <a:t>Simard'ın</a:t>
            </a:r>
            <a:r>
              <a:rPr lang="tr-TR" dirty="0"/>
              <a:t> makalelerinde kapsamlı bir şekilde </a:t>
            </a:r>
            <a:r>
              <a:rPr lang="tr-TR" dirty="0" smtClean="0"/>
              <a:t>tanımlanmıştır.</a:t>
            </a:r>
            <a:endParaRPr lang="tr-TR" dirty="0"/>
          </a:p>
        </p:txBody>
      </p:sp>
    </p:spTree>
    <p:extLst>
      <p:ext uri="{BB962C8B-B14F-4D97-AF65-F5344CB8AC3E}">
        <p14:creationId xmlns:p14="http://schemas.microsoft.com/office/powerpoint/2010/main" val="28717591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Deney</a:t>
            </a:r>
          </a:p>
        </p:txBody>
      </p:sp>
      <p:sp>
        <p:nvSpPr>
          <p:cNvPr id="3" name="İçerik Yer Tutucusu 2"/>
          <p:cNvSpPr>
            <a:spLocks noGrp="1"/>
          </p:cNvSpPr>
          <p:nvPr>
            <p:ph idx="1"/>
          </p:nvPr>
        </p:nvSpPr>
        <p:spPr/>
        <p:txBody>
          <a:bodyPr/>
          <a:lstStyle/>
          <a:p>
            <a:r>
              <a:rPr lang="tr-TR" dirty="0"/>
              <a:t>Demo </a:t>
            </a:r>
            <a:r>
              <a:rPr lang="tr-TR" dirty="0" smtClean="0"/>
              <a:t>program bir </a:t>
            </a:r>
            <a:r>
              <a:rPr lang="tr-TR" dirty="0"/>
              <a:t>tanıma sisteminin tüm aşamalarını göstermek amacıyla oluşturulmuştur: bir bileşen ağı oluşturmak, bir ağı eğitmek, UNIPEN veri kümesinde ağları test etmek ve bir fare çizim kontrolünde ağları test etmek. </a:t>
            </a:r>
            <a:endParaRPr lang="tr-TR" dirty="0" smtClean="0"/>
          </a:p>
          <a:p>
            <a:r>
              <a:rPr lang="tr-TR" dirty="0" smtClean="0"/>
              <a:t>Bu uygulama, herkesin </a:t>
            </a:r>
            <a:r>
              <a:rPr lang="tr-TR" dirty="0"/>
              <a:t>bir tanıma sistemini </a:t>
            </a:r>
            <a:r>
              <a:rPr lang="tr-TR" dirty="0" smtClean="0"/>
              <a:t>anlamasında yardımcı </a:t>
            </a:r>
            <a:r>
              <a:rPr lang="tr-TR" dirty="0"/>
              <a:t>olabilecek </a:t>
            </a:r>
            <a:r>
              <a:rPr lang="tr-TR" dirty="0" smtClean="0"/>
              <a:t>bir öğreticidir</a:t>
            </a:r>
            <a:r>
              <a:rPr lang="tr-TR" dirty="0"/>
              <a:t>. Tüm işlevler program </a:t>
            </a:r>
            <a:r>
              <a:rPr lang="tr-TR" dirty="0" err="1" smtClean="0"/>
              <a:t>GUI'sinden</a:t>
            </a:r>
            <a:r>
              <a:rPr lang="tr-TR" dirty="0" smtClean="0"/>
              <a:t> </a:t>
            </a:r>
            <a:r>
              <a:rPr lang="tr-TR" dirty="0"/>
              <a:t>uygulanabilir. Böylece, herhangi bir kod değiştirmeden veya programı yeniden başlatmadan ağınızı çalışma zamanında oluşturabilir, eğitebilir ve test edebilirsiniz</a:t>
            </a:r>
            <a:r>
              <a:rPr lang="tr-TR" dirty="0" smtClean="0"/>
              <a:t>.</a:t>
            </a:r>
          </a:p>
          <a:p>
            <a:r>
              <a:rPr lang="tr-TR" dirty="0"/>
              <a:t>Yeni sinir ağı oluşturmak tamamen </a:t>
            </a:r>
            <a:r>
              <a:rPr lang="tr-TR" dirty="0" err="1"/>
              <a:t>GUI'ye</a:t>
            </a:r>
            <a:r>
              <a:rPr lang="tr-TR" dirty="0"/>
              <a:t> dayanmaktadır. Ağ oluşturmak, giriş modeli boyutuna, katman sayısına, veri kümesine… bağlıdır. Çıkış katmanında, ağa ek bir bilinmeyen çıkış oluşturmak için bilinmeyen çıkış onay kutusunu seçebilir veya normal bir ağ oluşturmak için yok sayabiliriz. </a:t>
            </a:r>
          </a:p>
        </p:txBody>
      </p:sp>
    </p:spTree>
    <p:extLst>
      <p:ext uri="{BB962C8B-B14F-4D97-AF65-F5344CB8AC3E}">
        <p14:creationId xmlns:p14="http://schemas.microsoft.com/office/powerpoint/2010/main" val="26924728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Bir Sinir Ağı oluşturmak</a:t>
            </a:r>
            <a:endParaRPr lang="tr-TR" dirty="0"/>
          </a:p>
        </p:txBody>
      </p:sp>
      <p:pic>
        <p:nvPicPr>
          <p:cNvPr id="4" name="İçerik Yer Tutucusu 3"/>
          <p:cNvPicPr>
            <a:picLocks noGrp="1" noChangeAspect="1"/>
          </p:cNvPicPr>
          <p:nvPr>
            <p:ph idx="1"/>
          </p:nvPr>
        </p:nvPicPr>
        <p:blipFill>
          <a:blip r:embed="rId2"/>
          <a:stretch>
            <a:fillRect/>
          </a:stretch>
        </p:blipFill>
        <p:spPr>
          <a:xfrm>
            <a:off x="2826327" y="1846263"/>
            <a:ext cx="6203984" cy="4434464"/>
          </a:xfrm>
          <a:prstGeom prst="rect">
            <a:avLst/>
          </a:prstGeom>
        </p:spPr>
      </p:pic>
    </p:spTree>
    <p:extLst>
      <p:ext uri="{BB962C8B-B14F-4D97-AF65-F5344CB8AC3E}">
        <p14:creationId xmlns:p14="http://schemas.microsoft.com/office/powerpoint/2010/main" val="2814441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Ağ eğitimi</a:t>
            </a:r>
          </a:p>
        </p:txBody>
      </p:sp>
      <p:sp>
        <p:nvSpPr>
          <p:cNvPr id="3" name="İçerik Yer Tutucusu 2"/>
          <p:cNvSpPr>
            <a:spLocks noGrp="1"/>
          </p:cNvSpPr>
          <p:nvPr>
            <p:ph sz="half" idx="1"/>
          </p:nvPr>
        </p:nvSpPr>
        <p:spPr>
          <a:xfrm>
            <a:off x="1097280" y="1845734"/>
            <a:ext cx="2541847" cy="4023359"/>
          </a:xfrm>
        </p:spPr>
        <p:txBody>
          <a:bodyPr>
            <a:normAutofit fontScale="92500" lnSpcReduction="10000"/>
          </a:bodyPr>
          <a:lstStyle/>
          <a:p>
            <a:r>
              <a:rPr lang="tr-TR" dirty="0"/>
              <a:t>"Ağ oluştur" işlevini kullanarak bir sinir ağı oluşturduktan sonra, ağ UNIPEN veritabanı kullanılarak eğitilecektir</a:t>
            </a:r>
            <a:r>
              <a:rPr lang="tr-TR" dirty="0" smtClean="0"/>
              <a:t>.</a:t>
            </a:r>
          </a:p>
          <a:p>
            <a:r>
              <a:rPr lang="tr-TR" dirty="0"/>
              <a:t>Ağ boyutuna bağlı olarak </a:t>
            </a:r>
            <a:r>
              <a:rPr lang="tr-TR" dirty="0" err="1"/>
              <a:t>UNIPENdata</a:t>
            </a:r>
            <a:r>
              <a:rPr lang="tr-TR" dirty="0"/>
              <a:t> klasöründe eğitim seti 1a, 1b veya 1c'dir. Eğitim sürecinin istatistiği, aşağıdakiler gibi birçok yararlı bilgiyi gösterebilir: Dönem sayısı, MSE, dönem başına eğitim süresi, başarı oranı</a:t>
            </a:r>
            <a:r>
              <a:rPr lang="tr-TR" dirty="0" smtClean="0"/>
              <a:t>…</a:t>
            </a:r>
            <a:endParaRPr lang="tr-TR" dirty="0"/>
          </a:p>
        </p:txBody>
      </p:sp>
      <p:pic>
        <p:nvPicPr>
          <p:cNvPr id="5" name="İçerik Yer Tutucusu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3879655" y="1845734"/>
            <a:ext cx="7275709" cy="4303939"/>
          </a:xfrm>
        </p:spPr>
      </p:pic>
    </p:spTree>
    <p:extLst>
      <p:ext uri="{BB962C8B-B14F-4D97-AF65-F5344CB8AC3E}">
        <p14:creationId xmlns:p14="http://schemas.microsoft.com/office/powerpoint/2010/main" val="3995038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UNIPEN veri tarayıcısı ve tanıma </a:t>
            </a:r>
            <a:r>
              <a:rPr lang="tr-TR" dirty="0" smtClean="0"/>
              <a:t>testi</a:t>
            </a:r>
            <a:endParaRPr lang="tr-TR" dirty="0"/>
          </a:p>
        </p:txBody>
      </p:sp>
      <p:sp>
        <p:nvSpPr>
          <p:cNvPr id="3" name="İçerik Yer Tutucusu 2"/>
          <p:cNvSpPr>
            <a:spLocks noGrp="1"/>
          </p:cNvSpPr>
          <p:nvPr>
            <p:ph sz="half" idx="1"/>
          </p:nvPr>
        </p:nvSpPr>
        <p:spPr>
          <a:xfrm>
            <a:off x="1097280" y="1845734"/>
            <a:ext cx="2754284" cy="4023359"/>
          </a:xfrm>
        </p:spPr>
        <p:txBody>
          <a:bodyPr/>
          <a:lstStyle/>
          <a:p>
            <a:r>
              <a:rPr lang="tr-TR" dirty="0"/>
              <a:t>Demo programındaki UNIPEN veri tarayıcı kontrolü, tüm UNIPEN veri dosyalarını gösterebilir. Ayrıca eğitimli ağ parametreleri dosyalarını yükleyerek bu dosyalardaki eğitimli sinir ağını test edebiliriz.</a:t>
            </a:r>
          </a:p>
        </p:txBody>
      </p:sp>
      <p:pic>
        <p:nvPicPr>
          <p:cNvPr id="5" name="İçerik Yer Tutucusu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072921" y="1845735"/>
            <a:ext cx="7082443" cy="4023358"/>
          </a:xfrm>
        </p:spPr>
      </p:pic>
    </p:spTree>
    <p:extLst>
      <p:ext uri="{BB962C8B-B14F-4D97-AF65-F5344CB8AC3E}">
        <p14:creationId xmlns:p14="http://schemas.microsoft.com/office/powerpoint/2010/main" val="3618146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Fare Çizim testi</a:t>
            </a:r>
          </a:p>
        </p:txBody>
      </p:sp>
      <p:sp>
        <p:nvSpPr>
          <p:cNvPr id="3" name="İçerik Yer Tutucusu 2"/>
          <p:cNvSpPr>
            <a:spLocks noGrp="1"/>
          </p:cNvSpPr>
          <p:nvPr>
            <p:ph sz="half" idx="1"/>
          </p:nvPr>
        </p:nvSpPr>
        <p:spPr>
          <a:xfrm>
            <a:off x="1097280" y="1845734"/>
            <a:ext cx="2412537" cy="2236739"/>
          </a:xfrm>
        </p:spPr>
        <p:txBody>
          <a:bodyPr>
            <a:normAutofit fontScale="92500" lnSpcReduction="20000"/>
          </a:bodyPr>
          <a:lstStyle/>
          <a:p>
            <a:r>
              <a:rPr lang="tr-TR" dirty="0"/>
              <a:t>Fare çizim kontrolü </a:t>
            </a:r>
            <a:r>
              <a:rPr lang="tr-TR" dirty="0" err="1"/>
              <a:t>Alex</a:t>
            </a:r>
            <a:r>
              <a:rPr lang="tr-TR" dirty="0"/>
              <a:t> </a:t>
            </a:r>
            <a:r>
              <a:rPr lang="tr-TR" dirty="0" err="1"/>
              <a:t>Fr</a:t>
            </a:r>
            <a:r>
              <a:rPr lang="tr-TR" dirty="0"/>
              <a:t>.'</a:t>
            </a:r>
            <a:r>
              <a:rPr lang="tr-TR" dirty="0" err="1"/>
              <a:t>nin</a:t>
            </a:r>
            <a:r>
              <a:rPr lang="tr-TR" dirty="0"/>
              <a:t> mükemmel "</a:t>
            </a:r>
            <a:r>
              <a:rPr lang="tr-TR" dirty="0" err="1"/>
              <a:t>DrawTools</a:t>
            </a:r>
            <a:r>
              <a:rPr lang="tr-TR" dirty="0"/>
              <a:t>" makalesine dayanmaktadır. </a:t>
            </a:r>
            <a:r>
              <a:rPr lang="tr-TR" dirty="0" smtClean="0"/>
              <a:t>Görüntüdeki </a:t>
            </a:r>
            <a:r>
              <a:rPr lang="tr-TR" dirty="0"/>
              <a:t>el yazısı metni, </a:t>
            </a:r>
            <a:r>
              <a:rPr lang="tr-TR" dirty="0" smtClean="0">
                <a:hlinkClick r:id="rId2"/>
              </a:rPr>
              <a:t>linkteki</a:t>
            </a:r>
            <a:r>
              <a:rPr lang="tr-TR" dirty="0" smtClean="0"/>
              <a:t> algoritma </a:t>
            </a:r>
            <a:r>
              <a:rPr lang="tr-TR" dirty="0"/>
              <a:t>ile çizgi, kelime ve yalıtılmış karaktere bölünür:</a:t>
            </a:r>
          </a:p>
        </p:txBody>
      </p:sp>
      <p:pic>
        <p:nvPicPr>
          <p:cNvPr id="5" name="İçerik Yer Tutucusu 4"/>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3644467" y="1845733"/>
            <a:ext cx="7511213" cy="4213321"/>
          </a:xfrm>
        </p:spPr>
      </p:pic>
    </p:spTree>
    <p:extLst>
      <p:ext uri="{BB962C8B-B14F-4D97-AF65-F5344CB8AC3E}">
        <p14:creationId xmlns:p14="http://schemas.microsoft.com/office/powerpoint/2010/main" val="2536014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139</TotalTime>
  <Words>650</Words>
  <Application>Microsoft Office PowerPoint</Application>
  <PresentationFormat>Geniş ekran</PresentationFormat>
  <Paragraphs>29</Paragraphs>
  <Slides>11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11</vt:i4>
      </vt:variant>
    </vt:vector>
  </HeadingPairs>
  <TitlesOfParts>
    <vt:vector size="14" baseType="lpstr">
      <vt:lpstr>Calibri</vt:lpstr>
      <vt:lpstr>Times New Roman</vt:lpstr>
      <vt:lpstr>Geçmişe bakış</vt:lpstr>
      <vt:lpstr> Çoklu sinir ağları kullanan büyük örüntü tanıma sistemi</vt:lpstr>
      <vt:lpstr>Çoklu sinir ağları kullanan büyük örüntü tanıma sistemi</vt:lpstr>
      <vt:lpstr>Uygulamanın ekran görüntüsü</vt:lpstr>
      <vt:lpstr>Tanıma sistemi için sinir ağı</vt:lpstr>
      <vt:lpstr>Deney</vt:lpstr>
      <vt:lpstr>Bir Sinir Ağı oluşturmak</vt:lpstr>
      <vt:lpstr>Ağ eğitimi</vt:lpstr>
      <vt:lpstr>UNIPEN veri tarayıcısı ve tanıma testi</vt:lpstr>
      <vt:lpstr>Fare Çizim testi</vt:lpstr>
      <vt:lpstr>Sonuç</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Ufuk Tanyeri</cp:lastModifiedBy>
  <cp:revision>28</cp:revision>
  <dcterms:created xsi:type="dcterms:W3CDTF">2017-11-14T11:12:27Z</dcterms:created>
  <dcterms:modified xsi:type="dcterms:W3CDTF">2020-02-01T21:12:23Z</dcterms:modified>
</cp:coreProperties>
</file>