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5" name="Shape 30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3786738"/>
            <a:ext cx="7772400" cy="1046400"/>
          </a:xfrm>
          <a:prstGeom prst="rect">
            <a:avLst/>
          </a:prstGeom>
          <a:noFill/>
          <a:ln>
            <a:noFill/>
          </a:ln>
        </p:spPr>
        <p:txBody>
          <a:bodyPr spcFirstLastPara="1" wrap="square" lIns="91425" tIns="91425" rIns="91425" bIns="91425" anchor="t" anchorCtr="0"/>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
        <p:nvSpPr>
          <p:cNvPr id="10" name="Shape 10"/>
          <p:cNvSpPr txBox="1">
            <a:spLocks noGrp="1"/>
          </p:cNvSpPr>
          <p:nvPr>
            <p:ph type="ctrTitle"/>
          </p:nvPr>
        </p:nvSpPr>
        <p:spPr>
          <a:xfrm>
            <a:off x="685800" y="2111123"/>
            <a:ext cx="7772400" cy="1546500"/>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7200" y="1600200"/>
            <a:ext cx="39945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Shape 17"/>
          <p:cNvSpPr txBox="1">
            <a:spLocks noGrp="1"/>
          </p:cNvSpPr>
          <p:nvPr>
            <p:ph type="body" idx="2"/>
          </p:nvPr>
        </p:nvSpPr>
        <p:spPr>
          <a:xfrm>
            <a:off x="4692274" y="1600200"/>
            <a:ext cx="3994500" cy="4967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5875079"/>
            <a:ext cx="8229600" cy="692700"/>
          </a:xfrm>
          <a:prstGeom prst="rect">
            <a:avLst/>
          </a:prstGeom>
          <a:noFill/>
          <a:ln>
            <a:noFill/>
          </a:ln>
        </p:spPr>
        <p:txBody>
          <a:bodyPr spcFirstLastPara="1" wrap="square" lIns="91425" tIns="91425" rIns="91425" bIns="91425" anchor="t" anchorCtr="0"/>
          <a:lstStyle>
            <a:lvl1pPr marL="457200" lvl="0" indent="-342900" algn="ctr" rtl="0">
              <a:lnSpc>
                <a:spcPct val="100000"/>
              </a:lnSpc>
              <a:spcBef>
                <a:spcPts val="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TWO_COLUMNS_1">
  <p:cSld name="TITLE_AND_TWO_COLUMNS_1">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524000" y="190500"/>
            <a:ext cx="7010400" cy="15273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3600"/>
              <a:buNone/>
              <a:defRPr sz="4200">
                <a:solidFill>
                  <a:schemeClr val="dk2"/>
                </a:solidFill>
                <a:latin typeface="Arial"/>
                <a:ea typeface="Arial"/>
                <a:cs typeface="Arial"/>
                <a:sym typeface="Arial"/>
              </a:defRPr>
            </a:lvl1pPr>
            <a:lvl2pPr lvl="1" algn="l" rtl="0">
              <a:lnSpc>
                <a:spcPct val="100000"/>
              </a:lnSpc>
              <a:spcBef>
                <a:spcPts val="0"/>
              </a:spcBef>
              <a:spcAft>
                <a:spcPts val="0"/>
              </a:spcAft>
              <a:buSzPts val="3600"/>
              <a:buNone/>
              <a:defRPr sz="4200">
                <a:solidFill>
                  <a:schemeClr val="dk2"/>
                </a:solidFill>
                <a:latin typeface="Arial"/>
                <a:ea typeface="Arial"/>
                <a:cs typeface="Arial"/>
                <a:sym typeface="Arial"/>
              </a:defRPr>
            </a:lvl2pPr>
            <a:lvl3pPr lvl="2" algn="l" rtl="0">
              <a:lnSpc>
                <a:spcPct val="100000"/>
              </a:lnSpc>
              <a:spcBef>
                <a:spcPts val="0"/>
              </a:spcBef>
              <a:spcAft>
                <a:spcPts val="0"/>
              </a:spcAft>
              <a:buSzPts val="3600"/>
              <a:buNone/>
              <a:defRPr sz="4200">
                <a:solidFill>
                  <a:schemeClr val="dk2"/>
                </a:solidFill>
                <a:latin typeface="Arial"/>
                <a:ea typeface="Arial"/>
                <a:cs typeface="Arial"/>
                <a:sym typeface="Arial"/>
              </a:defRPr>
            </a:lvl3pPr>
            <a:lvl4pPr lvl="3" algn="l" rtl="0">
              <a:lnSpc>
                <a:spcPct val="100000"/>
              </a:lnSpc>
              <a:spcBef>
                <a:spcPts val="0"/>
              </a:spcBef>
              <a:spcAft>
                <a:spcPts val="0"/>
              </a:spcAft>
              <a:buSzPts val="3600"/>
              <a:buNone/>
              <a:defRPr sz="4200">
                <a:solidFill>
                  <a:schemeClr val="dk2"/>
                </a:solidFill>
                <a:latin typeface="Arial"/>
                <a:ea typeface="Arial"/>
                <a:cs typeface="Arial"/>
                <a:sym typeface="Arial"/>
              </a:defRPr>
            </a:lvl4pPr>
            <a:lvl5pPr lvl="4" algn="l" rtl="0">
              <a:lnSpc>
                <a:spcPct val="100000"/>
              </a:lnSpc>
              <a:spcBef>
                <a:spcPts val="0"/>
              </a:spcBef>
              <a:spcAft>
                <a:spcPts val="0"/>
              </a:spcAft>
              <a:buSzPts val="3600"/>
              <a:buNone/>
              <a:defRPr sz="4200">
                <a:solidFill>
                  <a:schemeClr val="dk2"/>
                </a:solidFill>
                <a:latin typeface="Arial"/>
                <a:ea typeface="Arial"/>
                <a:cs typeface="Arial"/>
                <a:sym typeface="Arial"/>
              </a:defRPr>
            </a:lvl5pPr>
            <a:lvl6pPr lvl="5" algn="l" rtl="0">
              <a:lnSpc>
                <a:spcPct val="100000"/>
              </a:lnSpc>
              <a:spcBef>
                <a:spcPts val="0"/>
              </a:spcBef>
              <a:spcAft>
                <a:spcPts val="0"/>
              </a:spcAft>
              <a:buSzPts val="3600"/>
              <a:buNone/>
              <a:defRPr sz="4200">
                <a:solidFill>
                  <a:schemeClr val="dk2"/>
                </a:solidFill>
                <a:latin typeface="Arial"/>
                <a:ea typeface="Arial"/>
                <a:cs typeface="Arial"/>
                <a:sym typeface="Arial"/>
              </a:defRPr>
            </a:lvl6pPr>
            <a:lvl7pPr lvl="6" algn="l" rtl="0">
              <a:lnSpc>
                <a:spcPct val="100000"/>
              </a:lnSpc>
              <a:spcBef>
                <a:spcPts val="0"/>
              </a:spcBef>
              <a:spcAft>
                <a:spcPts val="0"/>
              </a:spcAft>
              <a:buSzPts val="3600"/>
              <a:buNone/>
              <a:defRPr sz="4200">
                <a:solidFill>
                  <a:schemeClr val="dk2"/>
                </a:solidFill>
                <a:latin typeface="Arial"/>
                <a:ea typeface="Arial"/>
                <a:cs typeface="Arial"/>
                <a:sym typeface="Arial"/>
              </a:defRPr>
            </a:lvl7pPr>
            <a:lvl8pPr lvl="7" algn="l" rtl="0">
              <a:lnSpc>
                <a:spcPct val="100000"/>
              </a:lnSpc>
              <a:spcBef>
                <a:spcPts val="0"/>
              </a:spcBef>
              <a:spcAft>
                <a:spcPts val="0"/>
              </a:spcAft>
              <a:buSzPts val="3600"/>
              <a:buNone/>
              <a:defRPr sz="4200">
                <a:solidFill>
                  <a:schemeClr val="dk2"/>
                </a:solidFill>
                <a:latin typeface="Arial"/>
                <a:ea typeface="Arial"/>
                <a:cs typeface="Arial"/>
                <a:sym typeface="Arial"/>
              </a:defRPr>
            </a:lvl8pPr>
            <a:lvl9pPr lvl="8" algn="l" rtl="0">
              <a:lnSpc>
                <a:spcPct val="100000"/>
              </a:lnSpc>
              <a:spcBef>
                <a:spcPts val="0"/>
              </a:spcBef>
              <a:spcAft>
                <a:spcPts val="0"/>
              </a:spcAft>
              <a:buSzPts val="3600"/>
              <a:buNone/>
              <a:defRPr sz="4200">
                <a:solidFill>
                  <a:schemeClr val="dk2"/>
                </a:solidFill>
                <a:latin typeface="Arial"/>
                <a:ea typeface="Arial"/>
                <a:cs typeface="Arial"/>
                <a:sym typeface="Arial"/>
              </a:defRPr>
            </a:lvl9pPr>
          </a:lstStyle>
          <a:p>
            <a:endParaRPr/>
          </a:p>
        </p:txBody>
      </p:sp>
      <p:sp>
        <p:nvSpPr>
          <p:cNvPr id="25" name="Shape 25"/>
          <p:cNvSpPr txBox="1">
            <a:spLocks noGrp="1"/>
          </p:cNvSpPr>
          <p:nvPr>
            <p:ph type="body" idx="1"/>
          </p:nvPr>
        </p:nvSpPr>
        <p:spPr>
          <a:xfrm>
            <a:off x="1524000" y="1905000"/>
            <a:ext cx="3440100" cy="4114800"/>
          </a:xfrm>
          <a:prstGeom prst="rect">
            <a:avLst/>
          </a:prstGeom>
          <a:noFill/>
          <a:ln>
            <a:noFill/>
          </a:ln>
        </p:spPr>
        <p:txBody>
          <a:bodyPr spcFirstLastPara="1" wrap="square" lIns="91425" tIns="91425" rIns="91425" bIns="91425" anchor="t" anchorCtr="0"/>
          <a:lstStyle>
            <a:lvl1pPr marL="457200" lvl="0" indent="-419100" algn="l" rtl="0">
              <a:lnSpc>
                <a:spcPct val="100000"/>
              </a:lnSpc>
              <a:spcBef>
                <a:spcPts val="600"/>
              </a:spcBef>
              <a:spcAft>
                <a:spcPts val="0"/>
              </a:spcAft>
              <a:buClr>
                <a:schemeClr val="dk1"/>
              </a:buClr>
              <a:buSzPts val="3000"/>
              <a:buFont typeface="Arial"/>
              <a:buChar char="●"/>
              <a:defRPr sz="3000">
                <a:solidFill>
                  <a:schemeClr val="dk2"/>
                </a:solidFill>
                <a:latin typeface="Arial"/>
                <a:ea typeface="Arial"/>
                <a:cs typeface="Arial"/>
                <a:sym typeface="Arial"/>
              </a:defRPr>
            </a:lvl1pPr>
            <a:lvl2pPr marL="914400" lvl="1" indent="-381000" rtl="0">
              <a:lnSpc>
                <a:spcPct val="100000"/>
              </a:lnSpc>
              <a:spcBef>
                <a:spcPts val="0"/>
              </a:spcBef>
              <a:spcAft>
                <a:spcPts val="0"/>
              </a:spcAft>
              <a:buClr>
                <a:schemeClr val="accent1"/>
              </a:buClr>
              <a:buSzPts val="2400"/>
              <a:buChar char="●"/>
              <a:defRPr sz="2800"/>
            </a:lvl2pPr>
            <a:lvl3pPr marL="1371600" lvl="2" indent="-381000" rtl="0">
              <a:lnSpc>
                <a:spcPct val="100000"/>
              </a:lnSpc>
              <a:spcBef>
                <a:spcPts val="0"/>
              </a:spcBef>
              <a:spcAft>
                <a:spcPts val="0"/>
              </a:spcAft>
              <a:buClr>
                <a:schemeClr val="accent2"/>
              </a:buClr>
              <a:buSzPts val="2400"/>
              <a:buChar char="●"/>
              <a:defRPr sz="2400"/>
            </a:lvl3pPr>
            <a:lvl4pPr marL="1828800" lvl="3" indent="-342900" rtl="0">
              <a:lnSpc>
                <a:spcPct val="100000"/>
              </a:lnSpc>
              <a:spcBef>
                <a:spcPts val="0"/>
              </a:spcBef>
              <a:spcAft>
                <a:spcPts val="0"/>
              </a:spcAft>
              <a:buClr>
                <a:schemeClr val="dk1"/>
              </a:buClr>
              <a:buSzPts val="1800"/>
              <a:buChar char="●"/>
              <a:defRPr sz="2000"/>
            </a:lvl4pPr>
            <a:lvl5pPr marL="2286000" lvl="4" indent="-342900" rtl="0">
              <a:lnSpc>
                <a:spcPct val="100000"/>
              </a:lnSpc>
              <a:spcBef>
                <a:spcPts val="0"/>
              </a:spcBef>
              <a:spcAft>
                <a:spcPts val="0"/>
              </a:spcAft>
              <a:buClr>
                <a:schemeClr val="dk1"/>
              </a:buClr>
              <a:buSzPts val="1800"/>
              <a:buChar char="●"/>
              <a:defRPr sz="2000"/>
            </a:lvl5pPr>
            <a:lvl6pPr marL="2743200" lvl="5"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6pPr>
            <a:lvl7pPr marL="3200400" lvl="6"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7pPr>
            <a:lvl8pPr marL="3657600" lvl="7"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8pPr>
            <a:lvl9pPr marL="4114800" lvl="8"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9pPr>
          </a:lstStyle>
          <a:p>
            <a:endParaRPr/>
          </a:p>
        </p:txBody>
      </p:sp>
      <p:sp>
        <p:nvSpPr>
          <p:cNvPr id="26" name="Shape 26"/>
          <p:cNvSpPr txBox="1">
            <a:spLocks noGrp="1"/>
          </p:cNvSpPr>
          <p:nvPr>
            <p:ph type="dt" idx="10"/>
          </p:nvPr>
        </p:nvSpPr>
        <p:spPr>
          <a:xfrm>
            <a:off x="6629400" y="6248400"/>
            <a:ext cx="19050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sz="1000" b="0" i="0" u="none" strike="noStrike"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7" name="Shape 27"/>
          <p:cNvSpPr txBox="1">
            <a:spLocks noGrp="1"/>
          </p:cNvSpPr>
          <p:nvPr>
            <p:ph type="ftr" idx="11"/>
          </p:nvPr>
        </p:nvSpPr>
        <p:spPr>
          <a:xfrm>
            <a:off x="3276600" y="6248400"/>
            <a:ext cx="28956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sz="1000" b="0" i="0" u="none" strike="noStrike"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8" name="Shape 28"/>
          <p:cNvSpPr txBox="1">
            <a:spLocks noGrp="1"/>
          </p:cNvSpPr>
          <p:nvPr>
            <p:ph type="sldNum" idx="12"/>
          </p:nvPr>
        </p:nvSpPr>
        <p:spPr>
          <a:xfrm>
            <a:off x="1524000" y="6248400"/>
            <a:ext cx="12954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buNone/>
              <a:defRPr sz="1400" b="0" i="0" u="none" strike="noStrike" cap="none"/>
            </a:lvl1pPr>
            <a:lvl2pPr marL="0" marR="0" lvl="1" indent="0" algn="l" rtl="0">
              <a:spcBef>
                <a:spcPts val="0"/>
              </a:spcBef>
              <a:buNone/>
              <a:defRPr sz="1400" b="0" i="0" u="none" strike="noStrike" cap="none"/>
            </a:lvl2pPr>
            <a:lvl3pPr marL="0" marR="0" lvl="2" indent="0" algn="l" rtl="0">
              <a:spcBef>
                <a:spcPts val="0"/>
              </a:spcBef>
              <a:buNone/>
              <a:defRPr sz="1400" b="0" i="0" u="none" strike="noStrike" cap="none"/>
            </a:lvl3pPr>
            <a:lvl4pPr marL="0" marR="0" lvl="3" indent="0" algn="l" rtl="0">
              <a:spcBef>
                <a:spcPts val="0"/>
              </a:spcBef>
              <a:buNone/>
              <a:defRPr sz="1400" b="0" i="0" u="none" strike="noStrike" cap="none"/>
            </a:lvl4pPr>
            <a:lvl5pPr marL="0" marR="0" lvl="4" indent="0" algn="l" rtl="0">
              <a:spcBef>
                <a:spcPts val="0"/>
              </a:spcBef>
              <a:buNone/>
              <a:defRPr sz="1400" b="0" i="0" u="none" strike="noStrike" cap="none"/>
            </a:lvl5pPr>
            <a:lvl6pPr marL="0" marR="0" lvl="5" indent="0" algn="l" rtl="0">
              <a:spcBef>
                <a:spcPts val="0"/>
              </a:spcBef>
              <a:buNone/>
              <a:defRPr sz="1400" b="0" i="0" u="none" strike="noStrike" cap="none"/>
            </a:lvl6pPr>
            <a:lvl7pPr marL="0" marR="0" lvl="6" indent="0" algn="l" rtl="0">
              <a:spcBef>
                <a:spcPts val="0"/>
              </a:spcBef>
              <a:buNone/>
              <a:defRPr sz="1400" b="0" i="0" u="none" strike="noStrike" cap="none"/>
            </a:lvl7pPr>
            <a:lvl8pPr marL="0" marR="0" lvl="7" indent="0" algn="l" rtl="0">
              <a:spcBef>
                <a:spcPts val="0"/>
              </a:spcBef>
              <a:buNone/>
              <a:defRPr sz="1400" b="0" i="0" u="none" strike="noStrike" cap="none"/>
            </a:lvl8pPr>
            <a:lvl9pPr marL="0" marR="0" lvl="8" indent="0" algn="l" rtl="0">
              <a:spcBef>
                <a:spcPts val="0"/>
              </a:spcBef>
              <a:buNone/>
              <a:defRPr sz="1400" b="0" i="0" u="none" strike="noStrike" cap="none"/>
            </a:lvl9pPr>
          </a:lstStyle>
          <a:p>
            <a:pPr marL="0" lvl="0" indent="-88900">
              <a:spcBef>
                <a:spcPts val="0"/>
              </a:spcBef>
              <a:spcAft>
                <a:spcPts val="0"/>
              </a:spcAft>
              <a:buSzPts val="1400"/>
              <a:buChar char="●"/>
            </a:pPr>
            <a:endParaRPr/>
          </a:p>
          <a:p>
            <a:pPr marL="0" lvl="1" indent="-88900">
              <a:spcBef>
                <a:spcPts val="0"/>
              </a:spcBef>
              <a:spcAft>
                <a:spcPts val="0"/>
              </a:spcAft>
              <a:buSzPts val="1400"/>
              <a:buChar char="○"/>
            </a:pPr>
            <a:endParaRPr/>
          </a:p>
          <a:p>
            <a:pPr marL="0" lvl="2" indent="-88900">
              <a:spcBef>
                <a:spcPts val="0"/>
              </a:spcBef>
              <a:spcAft>
                <a:spcPts val="0"/>
              </a:spcAft>
              <a:buSzPts val="1400"/>
              <a:buChar char="■"/>
            </a:pPr>
            <a:endParaRPr/>
          </a:p>
          <a:p>
            <a:pPr marL="0" lvl="3" indent="-88900">
              <a:spcBef>
                <a:spcPts val="0"/>
              </a:spcBef>
              <a:spcAft>
                <a:spcPts val="0"/>
              </a:spcAft>
              <a:buSzPts val="1400"/>
              <a:buChar char="●"/>
            </a:pPr>
            <a:endParaRPr/>
          </a:p>
          <a:p>
            <a:pPr marL="0" lvl="4" indent="-88900">
              <a:spcBef>
                <a:spcPts val="0"/>
              </a:spcBef>
              <a:spcAft>
                <a:spcPts val="0"/>
              </a:spcAft>
              <a:buSzPts val="1400"/>
              <a:buChar char="○"/>
            </a:pPr>
            <a:endParaRPr/>
          </a:p>
          <a:p>
            <a:pPr marL="0" lvl="5" indent="-88900">
              <a:spcBef>
                <a:spcPts val="0"/>
              </a:spcBef>
              <a:spcAft>
                <a:spcPts val="0"/>
              </a:spcAft>
              <a:buSzPts val="1400"/>
              <a:buChar char="■"/>
            </a:pPr>
            <a:endParaRPr/>
          </a:p>
          <a:p>
            <a:pPr marL="0" lvl="6" indent="-88900">
              <a:spcBef>
                <a:spcPts val="0"/>
              </a:spcBef>
              <a:spcAft>
                <a:spcPts val="0"/>
              </a:spcAft>
              <a:buSzPts val="1400"/>
              <a:buChar char="●"/>
            </a:pPr>
            <a:endParaRPr/>
          </a:p>
          <a:p>
            <a:pPr marL="0" lvl="7" indent="-88900">
              <a:spcBef>
                <a:spcPts val="0"/>
              </a:spcBef>
              <a:spcAft>
                <a:spcPts val="0"/>
              </a:spcAft>
              <a:buSzPts val="1400"/>
              <a:buChar char="○"/>
            </a:pPr>
            <a:endParaRPr/>
          </a:p>
          <a:p>
            <a:pPr marL="0" lvl="8" indent="-88900">
              <a:spcBef>
                <a:spcPts val="0"/>
              </a:spcBef>
              <a:spcAft>
                <a:spcPts val="0"/>
              </a:spcAft>
              <a:buSzPts val="1400"/>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_AND_TWO_OBJECTS" type="txAndTwoObj">
  <p:cSld name="TEXT_AND_TWO_OBJECTS">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524000" y="190500"/>
            <a:ext cx="7010400" cy="15273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3600"/>
              <a:buNone/>
              <a:defRPr sz="4200">
                <a:solidFill>
                  <a:schemeClr val="dk2"/>
                </a:solidFill>
                <a:latin typeface="Arial"/>
                <a:ea typeface="Arial"/>
                <a:cs typeface="Arial"/>
                <a:sym typeface="Arial"/>
              </a:defRPr>
            </a:lvl1pPr>
            <a:lvl2pPr lvl="1" algn="l" rtl="0">
              <a:lnSpc>
                <a:spcPct val="100000"/>
              </a:lnSpc>
              <a:spcBef>
                <a:spcPts val="0"/>
              </a:spcBef>
              <a:spcAft>
                <a:spcPts val="0"/>
              </a:spcAft>
              <a:buSzPts val="3600"/>
              <a:buNone/>
              <a:defRPr sz="4200">
                <a:solidFill>
                  <a:schemeClr val="dk2"/>
                </a:solidFill>
                <a:latin typeface="Arial"/>
                <a:ea typeface="Arial"/>
                <a:cs typeface="Arial"/>
                <a:sym typeface="Arial"/>
              </a:defRPr>
            </a:lvl2pPr>
            <a:lvl3pPr lvl="2" algn="l" rtl="0">
              <a:lnSpc>
                <a:spcPct val="100000"/>
              </a:lnSpc>
              <a:spcBef>
                <a:spcPts val="0"/>
              </a:spcBef>
              <a:spcAft>
                <a:spcPts val="0"/>
              </a:spcAft>
              <a:buSzPts val="3600"/>
              <a:buNone/>
              <a:defRPr sz="4200">
                <a:solidFill>
                  <a:schemeClr val="dk2"/>
                </a:solidFill>
                <a:latin typeface="Arial"/>
                <a:ea typeface="Arial"/>
                <a:cs typeface="Arial"/>
                <a:sym typeface="Arial"/>
              </a:defRPr>
            </a:lvl3pPr>
            <a:lvl4pPr lvl="3" algn="l" rtl="0">
              <a:lnSpc>
                <a:spcPct val="100000"/>
              </a:lnSpc>
              <a:spcBef>
                <a:spcPts val="0"/>
              </a:spcBef>
              <a:spcAft>
                <a:spcPts val="0"/>
              </a:spcAft>
              <a:buSzPts val="3600"/>
              <a:buNone/>
              <a:defRPr sz="4200">
                <a:solidFill>
                  <a:schemeClr val="dk2"/>
                </a:solidFill>
                <a:latin typeface="Arial"/>
                <a:ea typeface="Arial"/>
                <a:cs typeface="Arial"/>
                <a:sym typeface="Arial"/>
              </a:defRPr>
            </a:lvl4pPr>
            <a:lvl5pPr lvl="4" algn="l" rtl="0">
              <a:lnSpc>
                <a:spcPct val="100000"/>
              </a:lnSpc>
              <a:spcBef>
                <a:spcPts val="0"/>
              </a:spcBef>
              <a:spcAft>
                <a:spcPts val="0"/>
              </a:spcAft>
              <a:buSzPts val="3600"/>
              <a:buNone/>
              <a:defRPr sz="4200">
                <a:solidFill>
                  <a:schemeClr val="dk2"/>
                </a:solidFill>
                <a:latin typeface="Arial"/>
                <a:ea typeface="Arial"/>
                <a:cs typeface="Arial"/>
                <a:sym typeface="Arial"/>
              </a:defRPr>
            </a:lvl5pPr>
            <a:lvl6pPr lvl="5" algn="l" rtl="0">
              <a:lnSpc>
                <a:spcPct val="100000"/>
              </a:lnSpc>
              <a:spcBef>
                <a:spcPts val="0"/>
              </a:spcBef>
              <a:spcAft>
                <a:spcPts val="0"/>
              </a:spcAft>
              <a:buSzPts val="3600"/>
              <a:buNone/>
              <a:defRPr sz="4200">
                <a:solidFill>
                  <a:schemeClr val="dk2"/>
                </a:solidFill>
                <a:latin typeface="Arial"/>
                <a:ea typeface="Arial"/>
                <a:cs typeface="Arial"/>
                <a:sym typeface="Arial"/>
              </a:defRPr>
            </a:lvl6pPr>
            <a:lvl7pPr lvl="6" algn="l" rtl="0">
              <a:lnSpc>
                <a:spcPct val="100000"/>
              </a:lnSpc>
              <a:spcBef>
                <a:spcPts val="0"/>
              </a:spcBef>
              <a:spcAft>
                <a:spcPts val="0"/>
              </a:spcAft>
              <a:buSzPts val="3600"/>
              <a:buNone/>
              <a:defRPr sz="4200">
                <a:solidFill>
                  <a:schemeClr val="dk2"/>
                </a:solidFill>
                <a:latin typeface="Arial"/>
                <a:ea typeface="Arial"/>
                <a:cs typeface="Arial"/>
                <a:sym typeface="Arial"/>
              </a:defRPr>
            </a:lvl7pPr>
            <a:lvl8pPr lvl="7" algn="l" rtl="0">
              <a:lnSpc>
                <a:spcPct val="100000"/>
              </a:lnSpc>
              <a:spcBef>
                <a:spcPts val="0"/>
              </a:spcBef>
              <a:spcAft>
                <a:spcPts val="0"/>
              </a:spcAft>
              <a:buSzPts val="3600"/>
              <a:buNone/>
              <a:defRPr sz="4200">
                <a:solidFill>
                  <a:schemeClr val="dk2"/>
                </a:solidFill>
                <a:latin typeface="Arial"/>
                <a:ea typeface="Arial"/>
                <a:cs typeface="Arial"/>
                <a:sym typeface="Arial"/>
              </a:defRPr>
            </a:lvl8pPr>
            <a:lvl9pPr lvl="8" algn="l" rtl="0">
              <a:lnSpc>
                <a:spcPct val="100000"/>
              </a:lnSpc>
              <a:spcBef>
                <a:spcPts val="0"/>
              </a:spcBef>
              <a:spcAft>
                <a:spcPts val="0"/>
              </a:spcAft>
              <a:buSzPts val="3600"/>
              <a:buNone/>
              <a:defRPr sz="4200">
                <a:solidFill>
                  <a:schemeClr val="dk2"/>
                </a:solidFill>
                <a:latin typeface="Arial"/>
                <a:ea typeface="Arial"/>
                <a:cs typeface="Arial"/>
                <a:sym typeface="Arial"/>
              </a:defRPr>
            </a:lvl9pPr>
          </a:lstStyle>
          <a:p>
            <a:endParaRPr/>
          </a:p>
        </p:txBody>
      </p:sp>
      <p:sp>
        <p:nvSpPr>
          <p:cNvPr id="31" name="Shape 31"/>
          <p:cNvSpPr txBox="1">
            <a:spLocks noGrp="1"/>
          </p:cNvSpPr>
          <p:nvPr>
            <p:ph type="body" idx="1"/>
          </p:nvPr>
        </p:nvSpPr>
        <p:spPr>
          <a:xfrm>
            <a:off x="1524000" y="1905000"/>
            <a:ext cx="3440100" cy="4114800"/>
          </a:xfrm>
          <a:prstGeom prst="rect">
            <a:avLst/>
          </a:prstGeom>
          <a:noFill/>
          <a:ln>
            <a:noFill/>
          </a:ln>
        </p:spPr>
        <p:txBody>
          <a:bodyPr spcFirstLastPara="1" wrap="square" lIns="91425" tIns="91425" rIns="91425" bIns="91425" anchor="t" anchorCtr="0"/>
          <a:lstStyle>
            <a:lvl1pPr marL="457200" lvl="0" indent="-419100" algn="l" rtl="0">
              <a:lnSpc>
                <a:spcPct val="100000"/>
              </a:lnSpc>
              <a:spcBef>
                <a:spcPts val="600"/>
              </a:spcBef>
              <a:spcAft>
                <a:spcPts val="0"/>
              </a:spcAft>
              <a:buClr>
                <a:schemeClr val="dk1"/>
              </a:buClr>
              <a:buSzPts val="3000"/>
              <a:buFont typeface="Arial"/>
              <a:buChar char="●"/>
              <a:defRPr sz="3000">
                <a:solidFill>
                  <a:schemeClr val="dk2"/>
                </a:solidFill>
                <a:latin typeface="Arial"/>
                <a:ea typeface="Arial"/>
                <a:cs typeface="Arial"/>
                <a:sym typeface="Arial"/>
              </a:defRPr>
            </a:lvl1pPr>
            <a:lvl2pPr marL="914400" lvl="1" indent="-381000" rtl="0">
              <a:lnSpc>
                <a:spcPct val="100000"/>
              </a:lnSpc>
              <a:spcBef>
                <a:spcPts val="0"/>
              </a:spcBef>
              <a:spcAft>
                <a:spcPts val="0"/>
              </a:spcAft>
              <a:buClr>
                <a:schemeClr val="accent1"/>
              </a:buClr>
              <a:buSzPts val="2400"/>
              <a:buChar char="●"/>
              <a:defRPr sz="2800"/>
            </a:lvl2pPr>
            <a:lvl3pPr marL="1371600" lvl="2" indent="-381000" rtl="0">
              <a:lnSpc>
                <a:spcPct val="100000"/>
              </a:lnSpc>
              <a:spcBef>
                <a:spcPts val="0"/>
              </a:spcBef>
              <a:spcAft>
                <a:spcPts val="0"/>
              </a:spcAft>
              <a:buClr>
                <a:schemeClr val="accent2"/>
              </a:buClr>
              <a:buSzPts val="2400"/>
              <a:buChar char="●"/>
              <a:defRPr sz="2400"/>
            </a:lvl3pPr>
            <a:lvl4pPr marL="1828800" lvl="3" indent="-342900" rtl="0">
              <a:lnSpc>
                <a:spcPct val="100000"/>
              </a:lnSpc>
              <a:spcBef>
                <a:spcPts val="0"/>
              </a:spcBef>
              <a:spcAft>
                <a:spcPts val="0"/>
              </a:spcAft>
              <a:buClr>
                <a:schemeClr val="dk1"/>
              </a:buClr>
              <a:buSzPts val="1800"/>
              <a:buChar char="●"/>
              <a:defRPr sz="2000"/>
            </a:lvl4pPr>
            <a:lvl5pPr marL="2286000" lvl="4" indent="-342900" rtl="0">
              <a:lnSpc>
                <a:spcPct val="100000"/>
              </a:lnSpc>
              <a:spcBef>
                <a:spcPts val="0"/>
              </a:spcBef>
              <a:spcAft>
                <a:spcPts val="0"/>
              </a:spcAft>
              <a:buClr>
                <a:schemeClr val="dk1"/>
              </a:buClr>
              <a:buSzPts val="1800"/>
              <a:buChar char="●"/>
              <a:defRPr sz="2000"/>
            </a:lvl5pPr>
            <a:lvl6pPr marL="2743200" lvl="5"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6pPr>
            <a:lvl7pPr marL="3200400" lvl="6"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7pPr>
            <a:lvl8pPr marL="3657600" lvl="7"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8pPr>
            <a:lvl9pPr marL="4114800" lvl="8"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9pPr>
          </a:lstStyle>
          <a:p>
            <a:endParaRPr/>
          </a:p>
        </p:txBody>
      </p:sp>
      <p:sp>
        <p:nvSpPr>
          <p:cNvPr id="32" name="Shape 32"/>
          <p:cNvSpPr txBox="1">
            <a:spLocks noGrp="1"/>
          </p:cNvSpPr>
          <p:nvPr>
            <p:ph type="dt" idx="10"/>
          </p:nvPr>
        </p:nvSpPr>
        <p:spPr>
          <a:xfrm>
            <a:off x="6629400" y="6248400"/>
            <a:ext cx="19050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sz="1000" b="0" i="0" u="none" strike="noStrike"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 name="Shape 33"/>
          <p:cNvSpPr txBox="1">
            <a:spLocks noGrp="1"/>
          </p:cNvSpPr>
          <p:nvPr>
            <p:ph type="ftr" idx="11"/>
          </p:nvPr>
        </p:nvSpPr>
        <p:spPr>
          <a:xfrm>
            <a:off x="3276600" y="6248400"/>
            <a:ext cx="28956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sz="1000" b="0" i="0" u="none" strike="noStrike"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 name="Shape 34"/>
          <p:cNvSpPr txBox="1">
            <a:spLocks noGrp="1"/>
          </p:cNvSpPr>
          <p:nvPr>
            <p:ph type="sldNum" idx="12"/>
          </p:nvPr>
        </p:nvSpPr>
        <p:spPr>
          <a:xfrm>
            <a:off x="1524000" y="6248400"/>
            <a:ext cx="12954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buNone/>
              <a:defRPr sz="1400" b="0" i="0" u="none" strike="noStrike" cap="none"/>
            </a:lvl1pPr>
            <a:lvl2pPr marL="0" marR="0" lvl="1" indent="0" algn="l" rtl="0">
              <a:spcBef>
                <a:spcPts val="0"/>
              </a:spcBef>
              <a:buNone/>
              <a:defRPr sz="1400" b="0" i="0" u="none" strike="noStrike" cap="none"/>
            </a:lvl2pPr>
            <a:lvl3pPr marL="0" marR="0" lvl="2" indent="0" algn="l" rtl="0">
              <a:spcBef>
                <a:spcPts val="0"/>
              </a:spcBef>
              <a:buNone/>
              <a:defRPr sz="1400" b="0" i="0" u="none" strike="noStrike" cap="none"/>
            </a:lvl3pPr>
            <a:lvl4pPr marL="0" marR="0" lvl="3" indent="0" algn="l" rtl="0">
              <a:spcBef>
                <a:spcPts val="0"/>
              </a:spcBef>
              <a:buNone/>
              <a:defRPr sz="1400" b="0" i="0" u="none" strike="noStrike" cap="none"/>
            </a:lvl4pPr>
            <a:lvl5pPr marL="0" marR="0" lvl="4" indent="0" algn="l" rtl="0">
              <a:spcBef>
                <a:spcPts val="0"/>
              </a:spcBef>
              <a:buNone/>
              <a:defRPr sz="1400" b="0" i="0" u="none" strike="noStrike" cap="none"/>
            </a:lvl5pPr>
            <a:lvl6pPr marL="0" marR="0" lvl="5" indent="0" algn="l" rtl="0">
              <a:spcBef>
                <a:spcPts val="0"/>
              </a:spcBef>
              <a:buNone/>
              <a:defRPr sz="1400" b="0" i="0" u="none" strike="noStrike" cap="none"/>
            </a:lvl6pPr>
            <a:lvl7pPr marL="0" marR="0" lvl="6" indent="0" algn="l" rtl="0">
              <a:spcBef>
                <a:spcPts val="0"/>
              </a:spcBef>
              <a:buNone/>
              <a:defRPr sz="1400" b="0" i="0" u="none" strike="noStrike" cap="none"/>
            </a:lvl7pPr>
            <a:lvl8pPr marL="0" marR="0" lvl="7" indent="0" algn="l" rtl="0">
              <a:spcBef>
                <a:spcPts val="0"/>
              </a:spcBef>
              <a:buNone/>
              <a:defRPr sz="1400" b="0" i="0" u="none" strike="noStrike" cap="none"/>
            </a:lvl8pPr>
            <a:lvl9pPr marL="0" marR="0" lvl="8" indent="0" algn="l" rtl="0">
              <a:spcBef>
                <a:spcPts val="0"/>
              </a:spcBef>
              <a:buNone/>
              <a:defRPr sz="1400" b="0" i="0" u="none" strike="noStrike" cap="none"/>
            </a:lvl9pPr>
          </a:lstStyle>
          <a:p>
            <a:pPr marL="0" lvl="0" indent="-88900">
              <a:spcBef>
                <a:spcPts val="0"/>
              </a:spcBef>
              <a:spcAft>
                <a:spcPts val="0"/>
              </a:spcAft>
              <a:buSzPts val="1400"/>
              <a:buChar char="●"/>
            </a:pPr>
            <a:endParaRPr/>
          </a:p>
          <a:p>
            <a:pPr marL="0" lvl="1" indent="-88900">
              <a:spcBef>
                <a:spcPts val="0"/>
              </a:spcBef>
              <a:spcAft>
                <a:spcPts val="0"/>
              </a:spcAft>
              <a:buSzPts val="1400"/>
              <a:buChar char="○"/>
            </a:pPr>
            <a:endParaRPr/>
          </a:p>
          <a:p>
            <a:pPr marL="0" lvl="2" indent="-88900">
              <a:spcBef>
                <a:spcPts val="0"/>
              </a:spcBef>
              <a:spcAft>
                <a:spcPts val="0"/>
              </a:spcAft>
              <a:buSzPts val="1400"/>
              <a:buChar char="■"/>
            </a:pPr>
            <a:endParaRPr/>
          </a:p>
          <a:p>
            <a:pPr marL="0" lvl="3" indent="-88900">
              <a:spcBef>
                <a:spcPts val="0"/>
              </a:spcBef>
              <a:spcAft>
                <a:spcPts val="0"/>
              </a:spcAft>
              <a:buSzPts val="1400"/>
              <a:buChar char="●"/>
            </a:pPr>
            <a:endParaRPr/>
          </a:p>
          <a:p>
            <a:pPr marL="0" lvl="4" indent="-88900">
              <a:spcBef>
                <a:spcPts val="0"/>
              </a:spcBef>
              <a:spcAft>
                <a:spcPts val="0"/>
              </a:spcAft>
              <a:buSzPts val="1400"/>
              <a:buChar char="○"/>
            </a:pPr>
            <a:endParaRPr/>
          </a:p>
          <a:p>
            <a:pPr marL="0" lvl="5" indent="-88900">
              <a:spcBef>
                <a:spcPts val="0"/>
              </a:spcBef>
              <a:spcAft>
                <a:spcPts val="0"/>
              </a:spcAft>
              <a:buSzPts val="1400"/>
              <a:buChar char="■"/>
            </a:pPr>
            <a:endParaRPr/>
          </a:p>
          <a:p>
            <a:pPr marL="0" lvl="6" indent="-88900">
              <a:spcBef>
                <a:spcPts val="0"/>
              </a:spcBef>
              <a:spcAft>
                <a:spcPts val="0"/>
              </a:spcAft>
              <a:buSzPts val="1400"/>
              <a:buChar char="●"/>
            </a:pPr>
            <a:endParaRPr/>
          </a:p>
          <a:p>
            <a:pPr marL="0" lvl="7" indent="-88900">
              <a:spcBef>
                <a:spcPts val="0"/>
              </a:spcBef>
              <a:spcAft>
                <a:spcPts val="0"/>
              </a:spcAft>
              <a:buSzPts val="1400"/>
              <a:buChar char="○"/>
            </a:pPr>
            <a:endParaRPr/>
          </a:p>
          <a:p>
            <a:pPr marL="0" lvl="8" indent="-88900">
              <a:spcBef>
                <a:spcPts val="0"/>
              </a:spcBef>
              <a:spcAft>
                <a:spcPts val="0"/>
              </a:spcAft>
              <a:buSzPts val="1400"/>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_OBJECTS" type="fourObj">
  <p:cSld name="FOUR_OBJECTS">
    <p:bg>
      <p:bgPr>
        <a:solidFill>
          <a:schemeClr val="lt1"/>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524000" y="190500"/>
            <a:ext cx="7010400" cy="1527300"/>
          </a:xfrm>
          <a:prstGeom prst="rect">
            <a:avLst/>
          </a:prstGeom>
          <a:noFill/>
          <a:ln>
            <a:noFill/>
          </a:ln>
        </p:spPr>
        <p:txBody>
          <a:bodyPr spcFirstLastPara="1" wrap="square" lIns="91425" tIns="91425" rIns="91425" bIns="91425" anchor="t" anchorCtr="0"/>
          <a:lstStyle>
            <a:lvl1pPr lvl="0" algn="l" rtl="0">
              <a:lnSpc>
                <a:spcPct val="100000"/>
              </a:lnSpc>
              <a:spcBef>
                <a:spcPts val="0"/>
              </a:spcBef>
              <a:spcAft>
                <a:spcPts val="0"/>
              </a:spcAft>
              <a:buSzPts val="3600"/>
              <a:buNone/>
              <a:defRPr sz="4200">
                <a:solidFill>
                  <a:schemeClr val="dk2"/>
                </a:solidFill>
                <a:latin typeface="Arial"/>
                <a:ea typeface="Arial"/>
                <a:cs typeface="Arial"/>
                <a:sym typeface="Arial"/>
              </a:defRPr>
            </a:lvl1pPr>
            <a:lvl2pPr lvl="1" algn="l" rtl="0">
              <a:lnSpc>
                <a:spcPct val="100000"/>
              </a:lnSpc>
              <a:spcBef>
                <a:spcPts val="0"/>
              </a:spcBef>
              <a:spcAft>
                <a:spcPts val="0"/>
              </a:spcAft>
              <a:buSzPts val="3600"/>
              <a:buNone/>
              <a:defRPr sz="4200">
                <a:solidFill>
                  <a:schemeClr val="dk2"/>
                </a:solidFill>
                <a:latin typeface="Arial"/>
                <a:ea typeface="Arial"/>
                <a:cs typeface="Arial"/>
                <a:sym typeface="Arial"/>
              </a:defRPr>
            </a:lvl2pPr>
            <a:lvl3pPr lvl="2" algn="l" rtl="0">
              <a:lnSpc>
                <a:spcPct val="100000"/>
              </a:lnSpc>
              <a:spcBef>
                <a:spcPts val="0"/>
              </a:spcBef>
              <a:spcAft>
                <a:spcPts val="0"/>
              </a:spcAft>
              <a:buSzPts val="3600"/>
              <a:buNone/>
              <a:defRPr sz="4200">
                <a:solidFill>
                  <a:schemeClr val="dk2"/>
                </a:solidFill>
                <a:latin typeface="Arial"/>
                <a:ea typeface="Arial"/>
                <a:cs typeface="Arial"/>
                <a:sym typeface="Arial"/>
              </a:defRPr>
            </a:lvl3pPr>
            <a:lvl4pPr lvl="3" algn="l" rtl="0">
              <a:lnSpc>
                <a:spcPct val="100000"/>
              </a:lnSpc>
              <a:spcBef>
                <a:spcPts val="0"/>
              </a:spcBef>
              <a:spcAft>
                <a:spcPts val="0"/>
              </a:spcAft>
              <a:buSzPts val="3600"/>
              <a:buNone/>
              <a:defRPr sz="4200">
                <a:solidFill>
                  <a:schemeClr val="dk2"/>
                </a:solidFill>
                <a:latin typeface="Arial"/>
                <a:ea typeface="Arial"/>
                <a:cs typeface="Arial"/>
                <a:sym typeface="Arial"/>
              </a:defRPr>
            </a:lvl4pPr>
            <a:lvl5pPr lvl="4" algn="l" rtl="0">
              <a:lnSpc>
                <a:spcPct val="100000"/>
              </a:lnSpc>
              <a:spcBef>
                <a:spcPts val="0"/>
              </a:spcBef>
              <a:spcAft>
                <a:spcPts val="0"/>
              </a:spcAft>
              <a:buSzPts val="3600"/>
              <a:buNone/>
              <a:defRPr sz="4200">
                <a:solidFill>
                  <a:schemeClr val="dk2"/>
                </a:solidFill>
                <a:latin typeface="Arial"/>
                <a:ea typeface="Arial"/>
                <a:cs typeface="Arial"/>
                <a:sym typeface="Arial"/>
              </a:defRPr>
            </a:lvl5pPr>
            <a:lvl6pPr lvl="5" algn="l" rtl="0">
              <a:lnSpc>
                <a:spcPct val="100000"/>
              </a:lnSpc>
              <a:spcBef>
                <a:spcPts val="0"/>
              </a:spcBef>
              <a:spcAft>
                <a:spcPts val="0"/>
              </a:spcAft>
              <a:buSzPts val="3600"/>
              <a:buNone/>
              <a:defRPr sz="4200">
                <a:solidFill>
                  <a:schemeClr val="dk2"/>
                </a:solidFill>
                <a:latin typeface="Arial"/>
                <a:ea typeface="Arial"/>
                <a:cs typeface="Arial"/>
                <a:sym typeface="Arial"/>
              </a:defRPr>
            </a:lvl6pPr>
            <a:lvl7pPr lvl="6" algn="l" rtl="0">
              <a:lnSpc>
                <a:spcPct val="100000"/>
              </a:lnSpc>
              <a:spcBef>
                <a:spcPts val="0"/>
              </a:spcBef>
              <a:spcAft>
                <a:spcPts val="0"/>
              </a:spcAft>
              <a:buSzPts val="3600"/>
              <a:buNone/>
              <a:defRPr sz="4200">
                <a:solidFill>
                  <a:schemeClr val="dk2"/>
                </a:solidFill>
                <a:latin typeface="Arial"/>
                <a:ea typeface="Arial"/>
                <a:cs typeface="Arial"/>
                <a:sym typeface="Arial"/>
              </a:defRPr>
            </a:lvl7pPr>
            <a:lvl8pPr lvl="7" algn="l" rtl="0">
              <a:lnSpc>
                <a:spcPct val="100000"/>
              </a:lnSpc>
              <a:spcBef>
                <a:spcPts val="0"/>
              </a:spcBef>
              <a:spcAft>
                <a:spcPts val="0"/>
              </a:spcAft>
              <a:buSzPts val="3600"/>
              <a:buNone/>
              <a:defRPr sz="4200">
                <a:solidFill>
                  <a:schemeClr val="dk2"/>
                </a:solidFill>
                <a:latin typeface="Arial"/>
                <a:ea typeface="Arial"/>
                <a:cs typeface="Arial"/>
                <a:sym typeface="Arial"/>
              </a:defRPr>
            </a:lvl8pPr>
            <a:lvl9pPr lvl="8" algn="l" rtl="0">
              <a:lnSpc>
                <a:spcPct val="100000"/>
              </a:lnSpc>
              <a:spcBef>
                <a:spcPts val="0"/>
              </a:spcBef>
              <a:spcAft>
                <a:spcPts val="0"/>
              </a:spcAft>
              <a:buSzPts val="3600"/>
              <a:buNone/>
              <a:defRPr sz="4200">
                <a:solidFill>
                  <a:schemeClr val="dk2"/>
                </a:solidFill>
                <a:latin typeface="Arial"/>
                <a:ea typeface="Arial"/>
                <a:cs typeface="Arial"/>
                <a:sym typeface="Arial"/>
              </a:defRPr>
            </a:lvl9pPr>
          </a:lstStyle>
          <a:p>
            <a:endParaRPr/>
          </a:p>
        </p:txBody>
      </p:sp>
      <p:sp>
        <p:nvSpPr>
          <p:cNvPr id="37" name="Shape 37"/>
          <p:cNvSpPr txBox="1">
            <a:spLocks noGrp="1"/>
          </p:cNvSpPr>
          <p:nvPr>
            <p:ph type="body" idx="1"/>
          </p:nvPr>
        </p:nvSpPr>
        <p:spPr>
          <a:xfrm>
            <a:off x="1524000" y="1905000"/>
            <a:ext cx="7010400" cy="4114800"/>
          </a:xfrm>
          <a:prstGeom prst="rect">
            <a:avLst/>
          </a:prstGeom>
          <a:noFill/>
          <a:ln>
            <a:noFill/>
          </a:ln>
        </p:spPr>
        <p:txBody>
          <a:bodyPr spcFirstLastPara="1" wrap="square" lIns="91425" tIns="91425" rIns="91425" bIns="91425" anchor="t" anchorCtr="0"/>
          <a:lstStyle>
            <a:lvl1pPr marL="457200" lvl="0" indent="-419100" algn="l" rtl="0">
              <a:lnSpc>
                <a:spcPct val="100000"/>
              </a:lnSpc>
              <a:spcBef>
                <a:spcPts val="600"/>
              </a:spcBef>
              <a:spcAft>
                <a:spcPts val="0"/>
              </a:spcAft>
              <a:buClr>
                <a:schemeClr val="dk1"/>
              </a:buClr>
              <a:buSzPts val="3000"/>
              <a:buFont typeface="Arial"/>
              <a:buChar char="●"/>
              <a:defRPr sz="3000">
                <a:solidFill>
                  <a:schemeClr val="dk2"/>
                </a:solidFill>
                <a:latin typeface="Arial"/>
                <a:ea typeface="Arial"/>
                <a:cs typeface="Arial"/>
                <a:sym typeface="Arial"/>
              </a:defRPr>
            </a:lvl1pPr>
            <a:lvl2pPr marL="914400" lvl="1" indent="-381000" rtl="0">
              <a:lnSpc>
                <a:spcPct val="100000"/>
              </a:lnSpc>
              <a:spcBef>
                <a:spcPts val="0"/>
              </a:spcBef>
              <a:spcAft>
                <a:spcPts val="0"/>
              </a:spcAft>
              <a:buClr>
                <a:schemeClr val="accent1"/>
              </a:buClr>
              <a:buSzPts val="2400"/>
              <a:buChar char="●"/>
              <a:defRPr sz="2800"/>
            </a:lvl2pPr>
            <a:lvl3pPr marL="1371600" lvl="2" indent="-381000" rtl="0">
              <a:lnSpc>
                <a:spcPct val="100000"/>
              </a:lnSpc>
              <a:spcBef>
                <a:spcPts val="0"/>
              </a:spcBef>
              <a:spcAft>
                <a:spcPts val="0"/>
              </a:spcAft>
              <a:buClr>
                <a:schemeClr val="accent2"/>
              </a:buClr>
              <a:buSzPts val="2400"/>
              <a:buChar char="●"/>
              <a:defRPr sz="2400"/>
            </a:lvl3pPr>
            <a:lvl4pPr marL="1828800" lvl="3" indent="-342900" rtl="0">
              <a:lnSpc>
                <a:spcPct val="100000"/>
              </a:lnSpc>
              <a:spcBef>
                <a:spcPts val="0"/>
              </a:spcBef>
              <a:spcAft>
                <a:spcPts val="0"/>
              </a:spcAft>
              <a:buClr>
                <a:schemeClr val="dk1"/>
              </a:buClr>
              <a:buSzPts val="1800"/>
              <a:buChar char="●"/>
              <a:defRPr sz="2000"/>
            </a:lvl4pPr>
            <a:lvl5pPr marL="2286000" lvl="4" indent="-342900" rtl="0">
              <a:lnSpc>
                <a:spcPct val="100000"/>
              </a:lnSpc>
              <a:spcBef>
                <a:spcPts val="0"/>
              </a:spcBef>
              <a:spcAft>
                <a:spcPts val="0"/>
              </a:spcAft>
              <a:buClr>
                <a:schemeClr val="dk1"/>
              </a:buClr>
              <a:buSzPts val="1800"/>
              <a:buChar char="●"/>
              <a:defRPr sz="2000"/>
            </a:lvl5pPr>
            <a:lvl6pPr marL="2743200" lvl="5"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6pPr>
            <a:lvl7pPr marL="3200400" lvl="6"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7pPr>
            <a:lvl8pPr marL="3657600" lvl="7"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8pPr>
            <a:lvl9pPr marL="4114800" lvl="8" indent="-342900" rtl="0">
              <a:lnSpc>
                <a:spcPct val="100000"/>
              </a:lnSpc>
              <a:spcBef>
                <a:spcPts val="0"/>
              </a:spcBef>
              <a:spcAft>
                <a:spcPts val="0"/>
              </a:spcAft>
              <a:buClr>
                <a:schemeClr val="dk1"/>
              </a:buClr>
              <a:buSzPts val="1800"/>
              <a:buFont typeface="Arial"/>
              <a:buChar char="●"/>
              <a:defRPr sz="3000">
                <a:solidFill>
                  <a:schemeClr val="dk2"/>
                </a:solidFill>
                <a:latin typeface="Arial"/>
                <a:ea typeface="Arial"/>
                <a:cs typeface="Arial"/>
                <a:sym typeface="Arial"/>
              </a:defRPr>
            </a:lvl9pPr>
          </a:lstStyle>
          <a:p>
            <a:endParaRPr/>
          </a:p>
        </p:txBody>
      </p:sp>
      <p:sp>
        <p:nvSpPr>
          <p:cNvPr id="38" name="Shape 38"/>
          <p:cNvSpPr txBox="1">
            <a:spLocks noGrp="1"/>
          </p:cNvSpPr>
          <p:nvPr>
            <p:ph type="dt" idx="10"/>
          </p:nvPr>
        </p:nvSpPr>
        <p:spPr>
          <a:xfrm>
            <a:off x="6629400" y="6248400"/>
            <a:ext cx="1905000" cy="457200"/>
          </a:xfrm>
          <a:prstGeom prst="rect">
            <a:avLst/>
          </a:prstGeom>
          <a:noFill/>
          <a:ln>
            <a:noFill/>
          </a:ln>
        </p:spPr>
        <p:txBody>
          <a:bodyPr spcFirstLastPara="1" wrap="square" lIns="91425" tIns="91425" rIns="91425" bIns="91425" anchor="t" anchorCtr="0"/>
          <a:lstStyle>
            <a:lvl1pPr marL="0" marR="0" lvl="0" indent="-88900" algn="r" rtl="0">
              <a:spcBef>
                <a:spcPts val="0"/>
              </a:spcBef>
              <a:spcAft>
                <a:spcPts val="0"/>
              </a:spcAft>
              <a:buSzPts val="1400"/>
              <a:buChar char="●"/>
              <a:defRPr sz="1000" b="0" i="0" u="none" strike="noStrike"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9" name="Shape 39"/>
          <p:cNvSpPr txBox="1">
            <a:spLocks noGrp="1"/>
          </p:cNvSpPr>
          <p:nvPr>
            <p:ph type="ftr" idx="11"/>
          </p:nvPr>
        </p:nvSpPr>
        <p:spPr>
          <a:xfrm>
            <a:off x="3276600" y="6248400"/>
            <a:ext cx="2895600" cy="457200"/>
          </a:xfrm>
          <a:prstGeom prst="rect">
            <a:avLst/>
          </a:prstGeom>
          <a:noFill/>
          <a:ln>
            <a:noFill/>
          </a:ln>
        </p:spPr>
        <p:txBody>
          <a:bodyPr spcFirstLastPara="1" wrap="square" lIns="91425" tIns="91425" rIns="91425" bIns="91425" anchor="t" anchorCtr="0"/>
          <a:lstStyle>
            <a:lvl1pPr marL="0" marR="0" lvl="0" indent="-88900" algn="ctr" rtl="0">
              <a:spcBef>
                <a:spcPts val="0"/>
              </a:spcBef>
              <a:spcAft>
                <a:spcPts val="0"/>
              </a:spcAft>
              <a:buSzPts val="1400"/>
              <a:buChar char="●"/>
              <a:defRPr sz="1000" b="0" i="0" u="none" strike="noStrike" cap="none"/>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0" name="Shape 40"/>
          <p:cNvSpPr txBox="1">
            <a:spLocks noGrp="1"/>
          </p:cNvSpPr>
          <p:nvPr>
            <p:ph type="sldNum" idx="12"/>
          </p:nvPr>
        </p:nvSpPr>
        <p:spPr>
          <a:xfrm>
            <a:off x="1524000" y="6248400"/>
            <a:ext cx="12954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buNone/>
              <a:defRPr sz="1400" b="0" i="0" u="none" strike="noStrike" cap="none"/>
            </a:lvl1pPr>
            <a:lvl2pPr marL="0" marR="0" lvl="1" indent="0" algn="l" rtl="0">
              <a:spcBef>
                <a:spcPts val="0"/>
              </a:spcBef>
              <a:buNone/>
              <a:defRPr sz="1400" b="0" i="0" u="none" strike="noStrike" cap="none"/>
            </a:lvl2pPr>
            <a:lvl3pPr marL="0" marR="0" lvl="2" indent="0" algn="l" rtl="0">
              <a:spcBef>
                <a:spcPts val="0"/>
              </a:spcBef>
              <a:buNone/>
              <a:defRPr sz="1400" b="0" i="0" u="none" strike="noStrike" cap="none"/>
            </a:lvl3pPr>
            <a:lvl4pPr marL="0" marR="0" lvl="3" indent="0" algn="l" rtl="0">
              <a:spcBef>
                <a:spcPts val="0"/>
              </a:spcBef>
              <a:buNone/>
              <a:defRPr sz="1400" b="0" i="0" u="none" strike="noStrike" cap="none"/>
            </a:lvl4pPr>
            <a:lvl5pPr marL="0" marR="0" lvl="4" indent="0" algn="l" rtl="0">
              <a:spcBef>
                <a:spcPts val="0"/>
              </a:spcBef>
              <a:buNone/>
              <a:defRPr sz="1400" b="0" i="0" u="none" strike="noStrike" cap="none"/>
            </a:lvl5pPr>
            <a:lvl6pPr marL="0" marR="0" lvl="5" indent="0" algn="l" rtl="0">
              <a:spcBef>
                <a:spcPts val="0"/>
              </a:spcBef>
              <a:buNone/>
              <a:defRPr sz="1400" b="0" i="0" u="none" strike="noStrike" cap="none"/>
            </a:lvl6pPr>
            <a:lvl7pPr marL="0" marR="0" lvl="6" indent="0" algn="l" rtl="0">
              <a:spcBef>
                <a:spcPts val="0"/>
              </a:spcBef>
              <a:buNone/>
              <a:defRPr sz="1400" b="0" i="0" u="none" strike="noStrike" cap="none"/>
            </a:lvl7pPr>
            <a:lvl8pPr marL="0" marR="0" lvl="7" indent="0" algn="l" rtl="0">
              <a:spcBef>
                <a:spcPts val="0"/>
              </a:spcBef>
              <a:buNone/>
              <a:defRPr sz="1400" b="0" i="0" u="none" strike="noStrike" cap="none"/>
            </a:lvl8pPr>
            <a:lvl9pPr marL="0" marR="0" lvl="8" indent="0" algn="l" rtl="0">
              <a:spcBef>
                <a:spcPts val="0"/>
              </a:spcBef>
              <a:buNone/>
              <a:defRPr sz="1400" b="0" i="0" u="none" strike="noStrike" cap="none"/>
            </a:lvl9pPr>
          </a:lstStyle>
          <a:p>
            <a:pPr marL="0" lvl="0" indent="-88900">
              <a:spcBef>
                <a:spcPts val="0"/>
              </a:spcBef>
              <a:spcAft>
                <a:spcPts val="0"/>
              </a:spcAft>
              <a:buSzPts val="1400"/>
              <a:buChar char="●"/>
            </a:pPr>
            <a:endParaRPr/>
          </a:p>
          <a:p>
            <a:pPr marL="0" lvl="1" indent="-88900">
              <a:spcBef>
                <a:spcPts val="0"/>
              </a:spcBef>
              <a:spcAft>
                <a:spcPts val="0"/>
              </a:spcAft>
              <a:buSzPts val="1400"/>
              <a:buChar char="○"/>
            </a:pPr>
            <a:endParaRPr/>
          </a:p>
          <a:p>
            <a:pPr marL="0" lvl="2" indent="-88900">
              <a:spcBef>
                <a:spcPts val="0"/>
              </a:spcBef>
              <a:spcAft>
                <a:spcPts val="0"/>
              </a:spcAft>
              <a:buSzPts val="1400"/>
              <a:buChar char="■"/>
            </a:pPr>
            <a:endParaRPr/>
          </a:p>
          <a:p>
            <a:pPr marL="0" lvl="3" indent="-88900">
              <a:spcBef>
                <a:spcPts val="0"/>
              </a:spcBef>
              <a:spcAft>
                <a:spcPts val="0"/>
              </a:spcAft>
              <a:buSzPts val="1400"/>
              <a:buChar char="●"/>
            </a:pPr>
            <a:endParaRPr/>
          </a:p>
          <a:p>
            <a:pPr marL="0" lvl="4" indent="-88900">
              <a:spcBef>
                <a:spcPts val="0"/>
              </a:spcBef>
              <a:spcAft>
                <a:spcPts val="0"/>
              </a:spcAft>
              <a:buSzPts val="1400"/>
              <a:buChar char="○"/>
            </a:pPr>
            <a:endParaRPr/>
          </a:p>
          <a:p>
            <a:pPr marL="0" lvl="5" indent="-88900">
              <a:spcBef>
                <a:spcPts val="0"/>
              </a:spcBef>
              <a:spcAft>
                <a:spcPts val="0"/>
              </a:spcAft>
              <a:buSzPts val="1400"/>
              <a:buChar char="■"/>
            </a:pPr>
            <a:endParaRPr/>
          </a:p>
          <a:p>
            <a:pPr marL="0" lvl="6" indent="-88900">
              <a:spcBef>
                <a:spcPts val="0"/>
              </a:spcBef>
              <a:spcAft>
                <a:spcPts val="0"/>
              </a:spcAft>
              <a:buSzPts val="1400"/>
              <a:buChar char="●"/>
            </a:pPr>
            <a:endParaRPr/>
          </a:p>
          <a:p>
            <a:pPr marL="0" lvl="7" indent="-88900">
              <a:spcBef>
                <a:spcPts val="0"/>
              </a:spcBef>
              <a:spcAft>
                <a:spcPts val="0"/>
              </a:spcAft>
              <a:buSzPts val="1400"/>
              <a:buChar char="○"/>
            </a:pPr>
            <a:endParaRPr/>
          </a:p>
          <a:p>
            <a:pPr marL="0" lvl="8" indent="-88900">
              <a:spcBef>
                <a:spcPts val="0"/>
              </a:spcBef>
              <a:spcAft>
                <a:spcPts val="0"/>
              </a:spcAft>
              <a:buSzPts val="1400"/>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lstStyle>
            <a:lvl1pPr marL="457200" lvl="0" indent="-419100" algn="l" rtl="0">
              <a:spcBef>
                <a:spcPts val="60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lvl="1" indent="-381000" algn="l" rtl="0">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lvl="2" indent="-381000" algn="l" rtl="0">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3pPr>
            <a:lvl4pPr marL="1828800" lvl="3"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lvl="4"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lvl="5"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lvl="6"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lvl="7"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lvl="8" indent="-342900" algn="l" rtl="0">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mc:Choice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prism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file/d/0B0isYkdmzsKBTlRGQ1NUM1hsbmM/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pic>
        <p:nvPicPr>
          <p:cNvPr id="45" name="Shape 45"/>
          <p:cNvPicPr preferRelativeResize="0"/>
          <p:nvPr/>
        </p:nvPicPr>
        <p:blipFill>
          <a:blip r:embed="rId3">
            <a:alphaModFix/>
          </a:blip>
          <a:stretch>
            <a:fillRect/>
          </a:stretch>
        </p:blipFill>
        <p:spPr>
          <a:xfrm>
            <a:off x="12651" y="390444"/>
            <a:ext cx="9118513" cy="6077113"/>
          </a:xfrm>
          <a:prstGeom prst="rect">
            <a:avLst/>
          </a:prstGeom>
          <a:noFill/>
          <a:ln>
            <a:noFill/>
          </a:ln>
        </p:spPr>
      </p:pic>
      <p:sp>
        <p:nvSpPr>
          <p:cNvPr id="46" name="Shape 46"/>
          <p:cNvSpPr txBox="1">
            <a:spLocks noGrp="1"/>
          </p:cNvSpPr>
          <p:nvPr>
            <p:ph type="ctrTitle"/>
          </p:nvPr>
        </p:nvSpPr>
        <p:spPr>
          <a:xfrm>
            <a:off x="685800" y="2768923"/>
            <a:ext cx="77724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EHA Egzersizleri</a:t>
            </a:r>
            <a:endParaRPr>
              <a:solidFill>
                <a:schemeClr val="accent2"/>
              </a:solidFill>
            </a:endParaRPr>
          </a:p>
        </p:txBody>
      </p:sp>
      <p:sp>
        <p:nvSpPr>
          <p:cNvPr id="47" name="Shape 47"/>
          <p:cNvSpPr txBox="1">
            <a:spLocks noGrp="1"/>
          </p:cNvSpPr>
          <p:nvPr>
            <p:ph type="subTitle" idx="1"/>
          </p:nvPr>
        </p:nvSpPr>
        <p:spPr>
          <a:xfrm>
            <a:off x="685800" y="5421156"/>
            <a:ext cx="7772400" cy="104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solidFill>
                  <a:schemeClr val="accent2"/>
                </a:solidFill>
              </a:rPr>
              <a:t>Uzm. Fzt. Kağan Yücel</a:t>
            </a:r>
            <a:endParaRPr dirty="0">
              <a:solidFill>
                <a:schemeClr val="accent2"/>
              </a:solidFill>
            </a:endParaRPr>
          </a:p>
          <a:p>
            <a:pPr marL="0" lvl="0" indent="0">
              <a:spcBef>
                <a:spcPts val="0"/>
              </a:spcBef>
              <a:spcAft>
                <a:spcPts val="0"/>
              </a:spcAft>
              <a:buNone/>
            </a:pPr>
            <a:endParaRPr dirty="0">
              <a:solidFill>
                <a:schemeClr val="accen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None/>
            </a:pPr>
            <a:r>
              <a:rPr lang="en" sz="3000" i="1">
                <a:solidFill>
                  <a:schemeClr val="accent6"/>
                </a:solidFill>
              </a:rPr>
              <a:t>Kullanmama Osteoporozu</a:t>
            </a:r>
            <a:endParaRPr sz="3000" i="1">
              <a:solidFill>
                <a:schemeClr val="accent6"/>
              </a:solidFill>
            </a:endParaRPr>
          </a:p>
        </p:txBody>
      </p:sp>
      <p:sp>
        <p:nvSpPr>
          <p:cNvPr id="101" name="Shape 101"/>
          <p:cNvSpPr txBox="1">
            <a:spLocks noGrp="1"/>
          </p:cNvSpPr>
          <p:nvPr>
            <p:ph type="body" idx="1"/>
          </p:nvPr>
        </p:nvSpPr>
        <p:spPr>
          <a:xfrm>
            <a:off x="457200" y="1082175"/>
            <a:ext cx="8229600" cy="54858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Kemiğin yapısı ve yoğunluğu, kemiğe etki eden kuvvetlere bağlıdır. Bu nedenle, immobilizasyon ile hem kortikal hem de trabeküler kemikte kayıp olur.</a:t>
            </a:r>
            <a:endParaRPr/>
          </a:p>
          <a:p>
            <a:pPr marL="457200" lvl="0" indent="-419100" rtl="0">
              <a:spcBef>
                <a:spcPts val="0"/>
              </a:spcBef>
              <a:spcAft>
                <a:spcPts val="0"/>
              </a:spcAft>
              <a:buSzPts val="3000"/>
              <a:buChar char="●"/>
            </a:pPr>
            <a:r>
              <a:rPr lang="en"/>
              <a:t>İlk dönemde hızlı kemik kaybı olmaktadır (ilk 12 hafta).</a:t>
            </a:r>
            <a:endParaRPr/>
          </a:p>
          <a:p>
            <a:pPr marL="457200" lvl="0" indent="-419100" rtl="0">
              <a:spcBef>
                <a:spcPts val="0"/>
              </a:spcBef>
              <a:spcAft>
                <a:spcPts val="0"/>
              </a:spcAft>
              <a:buSzPts val="3000"/>
              <a:buChar char="●"/>
            </a:pPr>
            <a:r>
              <a:rPr lang="en"/>
              <a:t>İkinci dönemde kemik kaybı daha yavaştır. </a:t>
            </a:r>
            <a:endParaRPr/>
          </a:p>
          <a:p>
            <a:pPr marL="457200" lvl="0" indent="-419100" rtl="0">
              <a:spcBef>
                <a:spcPts val="0"/>
              </a:spcBef>
              <a:spcAft>
                <a:spcPts val="0"/>
              </a:spcAft>
              <a:buSzPts val="3000"/>
              <a:buChar char="●"/>
            </a:pPr>
            <a:r>
              <a:rPr lang="en"/>
              <a:t>Üçüncü dönemde ise kemik kaybı durur. Eski kemik kitlesinin %40-70’i arasında sabit kalır.</a:t>
            </a:r>
            <a:endParaRPr/>
          </a:p>
          <a:p>
            <a:pPr marL="457200" lvl="0" indent="-419100" rtl="0">
              <a:spcBef>
                <a:spcPts val="0"/>
              </a:spcBef>
              <a:spcAft>
                <a:spcPts val="0"/>
              </a:spcAft>
              <a:buSzPts val="3000"/>
              <a:buChar char="●"/>
            </a:pPr>
            <a:r>
              <a:rPr lang="en"/>
              <a:t>Osteoporoz el bileği, kalça ve omurga kırıklarına sebep olur.</a:t>
            </a:r>
            <a:endParaRPr/>
          </a:p>
          <a:p>
            <a:pPr marL="0" lvl="0" indent="0" rtl="0">
              <a:spcBef>
                <a:spcPts val="600"/>
              </a:spcBef>
              <a:spcAft>
                <a:spcPts val="0"/>
              </a:spcAft>
              <a:buNone/>
            </a:pPr>
            <a:endParaRPr/>
          </a:p>
          <a:p>
            <a:pPr marL="0" lvl="0" indent="0"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None/>
            </a:pPr>
            <a:r>
              <a:rPr lang="en" sz="3000" i="1">
                <a:solidFill>
                  <a:schemeClr val="accent6"/>
                </a:solidFill>
              </a:rPr>
              <a:t>Dejeneratif eklem hastalığı</a:t>
            </a:r>
            <a:endParaRPr sz="3000" i="1">
              <a:solidFill>
                <a:schemeClr val="accent6"/>
              </a:solidFill>
            </a:endParaRPr>
          </a:p>
        </p:txBody>
      </p:sp>
      <p:sp>
        <p:nvSpPr>
          <p:cNvPr id="107" name="Shape 10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Yapışmış eklem kapsülünün ve eklemin sabit pozisyonda kalmasının, kıkırdak dejenerasyonunu arttırdığına inanılmaktadır.</a:t>
            </a:r>
            <a:endParaRPr/>
          </a:p>
          <a:p>
            <a:pPr marL="0" lvl="0" indent="0" rtl="0">
              <a:spcBef>
                <a:spcPts val="600"/>
              </a:spcBef>
              <a:spcAft>
                <a:spcPts val="0"/>
              </a:spcAft>
              <a:buNone/>
            </a:pPr>
            <a:endParaRPr/>
          </a:p>
          <a:p>
            <a:pPr marL="0" lvl="0" indent="0" rtl="0">
              <a:spcBef>
                <a:spcPts val="600"/>
              </a:spcBef>
              <a:spcAft>
                <a:spcPts val="0"/>
              </a:spcAft>
              <a:buNone/>
            </a:pPr>
            <a:endParaRPr/>
          </a:p>
          <a:p>
            <a:pPr marL="0" lvl="0" indent="0"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Kardiovaskuler Komplikasyonlar</a:t>
            </a:r>
            <a:endParaRPr>
              <a:solidFill>
                <a:schemeClr val="accent2"/>
              </a:solidFill>
            </a:endParaRPr>
          </a:p>
        </p:txBody>
      </p:sp>
      <p:sp>
        <p:nvSpPr>
          <p:cNvPr id="113" name="Shape 11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Kalp hızında artma, kalp rezervinde azalma, ortostatik hipotansiyon ve venöz tromboemboli gelişebilir.</a:t>
            </a:r>
            <a:endParaRPr/>
          </a:p>
          <a:p>
            <a:pPr marL="457200" lvl="0" indent="-419100" rtl="0">
              <a:spcBef>
                <a:spcPts val="0"/>
              </a:spcBef>
              <a:spcAft>
                <a:spcPts val="0"/>
              </a:spcAft>
              <a:buSzPts val="3000"/>
              <a:buChar char="●"/>
            </a:pPr>
            <a:r>
              <a:rPr lang="en"/>
              <a:t>İmmobilizasyonda sempatik sinir sistemi aktivitesine bağlı olarak kalp atım hızı artar.</a:t>
            </a:r>
            <a:endParaRPr/>
          </a:p>
          <a:p>
            <a:pPr marL="457200" lvl="0" indent="-419100" rtl="0">
              <a:spcBef>
                <a:spcPts val="0"/>
              </a:spcBef>
              <a:spcAft>
                <a:spcPts val="0"/>
              </a:spcAft>
              <a:buSzPts val="3000"/>
              <a:buChar char="●"/>
            </a:pPr>
            <a:r>
              <a:rPr lang="en"/>
              <a:t>Diastolik dolma zamanı azalır ve koroner kan akımı azalır. Kalp kasının oksijen kullanılabilirliği azalır.</a:t>
            </a:r>
            <a:endParaRPr/>
          </a:p>
          <a:p>
            <a:pPr marL="0" lvl="0" indent="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Kardiovaskuler Komplikasyonlar</a:t>
            </a:r>
            <a:endParaRPr>
              <a:solidFill>
                <a:schemeClr val="accent2"/>
              </a:solidFill>
            </a:endParaRPr>
          </a:p>
        </p:txBody>
      </p:sp>
      <p:sp>
        <p:nvSpPr>
          <p:cNvPr id="119" name="Shape 119"/>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Kardiyak output, atım hacmi ve sol ventrikül fonksiyonu azalır. </a:t>
            </a:r>
            <a:endParaRPr/>
          </a:p>
          <a:p>
            <a:pPr marL="457200" lvl="0" indent="-419100" rtl="0">
              <a:spcBef>
                <a:spcPts val="0"/>
              </a:spcBef>
              <a:spcAft>
                <a:spcPts val="0"/>
              </a:spcAft>
              <a:buSzPts val="3000"/>
              <a:buChar char="●"/>
            </a:pPr>
            <a:r>
              <a:rPr lang="en"/>
              <a:t>Ortostatik hipotansiyon, kardiyovasküler sistemin dik durmaya adaptasyon gösterememesi durumunda oluşur.</a:t>
            </a:r>
            <a:endParaRPr/>
          </a:p>
          <a:p>
            <a:pPr marL="457200" lvl="0" indent="-419100" rtl="0">
              <a:spcBef>
                <a:spcPts val="0"/>
              </a:spcBef>
              <a:spcAft>
                <a:spcPts val="0"/>
              </a:spcAft>
              <a:buSzPts val="3000"/>
              <a:buChar char="●"/>
            </a:pPr>
            <a:r>
              <a:rPr lang="en"/>
              <a:t>3 haftalık immobilizasyon sonucunda kanın alt ekstremitede göllenmesiyle, dolaşan kan hacminin azalması sonucu gelişir.</a:t>
            </a:r>
            <a:endParaRPr/>
          </a:p>
          <a:p>
            <a:pPr marL="0" lvl="0" indent="0" rtl="0">
              <a:spcBef>
                <a:spcPts val="600"/>
              </a:spcBef>
              <a:spcAft>
                <a:spcPts val="0"/>
              </a:spcAft>
              <a:buNone/>
            </a:pPr>
            <a:endParaRPr/>
          </a:p>
          <a:p>
            <a:pPr marL="0" lvl="0" indent="0"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Kardiovaskuler Komplikasyonlar</a:t>
            </a:r>
            <a:endParaRPr>
              <a:solidFill>
                <a:schemeClr val="accent2"/>
              </a:solidFill>
            </a:endParaRPr>
          </a:p>
        </p:txBody>
      </p:sp>
      <p:sp>
        <p:nvSpPr>
          <p:cNvPr id="125" name="Shape 125"/>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Venöz göllenme ve artan kan viskositesi nedeniyle venöz tromboemboli riski artar. </a:t>
            </a:r>
            <a:endParaRPr/>
          </a:p>
          <a:p>
            <a:pPr marL="457200" lvl="0" indent="-419100" rtl="0">
              <a:spcBef>
                <a:spcPts val="0"/>
              </a:spcBef>
              <a:spcAft>
                <a:spcPts val="0"/>
              </a:spcAft>
              <a:buSzPts val="3000"/>
              <a:buChar char="●"/>
            </a:pPr>
            <a:r>
              <a:rPr lang="en"/>
              <a:t>İmmobilizasyonun süresi ile derin ven trombozu görülme riski arasında direkt ilişki vardır. </a:t>
            </a:r>
            <a:endParaRPr/>
          </a:p>
          <a:p>
            <a:pPr marL="457200" lvl="0" indent="-419100" rtl="0">
              <a:spcBef>
                <a:spcPts val="0"/>
              </a:spcBef>
              <a:spcAft>
                <a:spcPts val="0"/>
              </a:spcAft>
              <a:buSzPts val="3000"/>
              <a:buChar char="●"/>
            </a:pPr>
            <a:r>
              <a:rPr lang="en"/>
              <a:t>Derin ven trombozunun klinik bulgularına güvenilmez. Ağrı, hassasiyet, şişlik, venöz dolgunluk, kızarıklık görülebilir. </a:t>
            </a:r>
            <a:endParaRPr/>
          </a:p>
          <a:p>
            <a:pPr marL="0" lvl="0" indent="0" rtl="0">
              <a:spcBef>
                <a:spcPts val="600"/>
              </a:spcBef>
              <a:spcAft>
                <a:spcPts val="0"/>
              </a:spcAft>
              <a:buNone/>
            </a:pPr>
            <a:endParaRPr/>
          </a:p>
          <a:p>
            <a:pPr marL="0" lvl="0" indent="0"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Solunum Sistemi Komplikasyonları</a:t>
            </a:r>
            <a:endParaRPr>
              <a:solidFill>
                <a:schemeClr val="accent2"/>
              </a:solidFill>
            </a:endParaRPr>
          </a:p>
        </p:txBody>
      </p:sp>
      <p:sp>
        <p:nvSpPr>
          <p:cNvPr id="131" name="Shape 131"/>
          <p:cNvSpPr txBox="1">
            <a:spLocks noGrp="1"/>
          </p:cNvSpPr>
          <p:nvPr>
            <p:ph type="body" idx="1"/>
          </p:nvPr>
        </p:nvSpPr>
        <p:spPr>
          <a:xfrm>
            <a:off x="457200" y="1170275"/>
            <a:ext cx="8229600" cy="53976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Dakika solunum hacmi ve tidal hacim azalır.</a:t>
            </a:r>
            <a:endParaRPr/>
          </a:p>
          <a:p>
            <a:pPr marL="457200" lvl="0" indent="-419100" rtl="0">
              <a:spcBef>
                <a:spcPts val="0"/>
              </a:spcBef>
              <a:spcAft>
                <a:spcPts val="0"/>
              </a:spcAft>
              <a:buSzPts val="3000"/>
              <a:buChar char="●"/>
            </a:pPr>
            <a:r>
              <a:rPr lang="en"/>
              <a:t>İmmobilizasyon süresince solunum kaslarının gücünde azalma olur. Bu nedenle vital kapasite azalır, akciğerde restriktif tipte yetmezlik gelişir.</a:t>
            </a:r>
            <a:endParaRPr/>
          </a:p>
          <a:p>
            <a:pPr marL="457200" lvl="0" indent="-419100" rtl="0">
              <a:spcBef>
                <a:spcPts val="0"/>
              </a:spcBef>
              <a:spcAft>
                <a:spcPts val="0"/>
              </a:spcAft>
              <a:buSzPts val="3000"/>
              <a:buChar char="●"/>
            </a:pPr>
            <a:r>
              <a:rPr lang="en"/>
              <a:t>Azalmış kapasiteyi kompanse edebilmek için solunum sayısı artar. </a:t>
            </a:r>
            <a:endParaRPr/>
          </a:p>
          <a:p>
            <a:pPr marL="457200" lvl="0" indent="-419100" rtl="0">
              <a:spcBef>
                <a:spcPts val="0"/>
              </a:spcBef>
              <a:spcAft>
                <a:spcPts val="0"/>
              </a:spcAft>
              <a:buSzPts val="3000"/>
              <a:buChar char="●"/>
            </a:pPr>
            <a:r>
              <a:rPr lang="en"/>
              <a:t>İmmobilize hastalarda motor yetersizliğe bağlı olarak sekresyonların atılmasında zorluk oluşur.</a:t>
            </a:r>
            <a:endParaRPr/>
          </a:p>
          <a:p>
            <a:pPr marL="457200" lvl="0" indent="-419100" rtl="0">
              <a:spcBef>
                <a:spcPts val="0"/>
              </a:spcBef>
              <a:spcAft>
                <a:spcPts val="0"/>
              </a:spcAft>
              <a:buSzPts val="3000"/>
              <a:buChar char="●"/>
            </a:pPr>
            <a:r>
              <a:rPr lang="en"/>
              <a:t>Atelektazi ve pnömoni riski artar.</a:t>
            </a:r>
            <a:endParaRPr/>
          </a:p>
          <a:p>
            <a:pPr marL="0" lvl="0" indent="0" rtl="0">
              <a:spcBef>
                <a:spcPts val="600"/>
              </a:spcBef>
              <a:spcAft>
                <a:spcPts val="0"/>
              </a:spcAft>
              <a:buNone/>
            </a:pPr>
            <a:endParaRPr/>
          </a:p>
          <a:p>
            <a:pPr marL="0" lvl="0" indent="0">
              <a:spcBef>
                <a:spcPts val="6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Endokrin Sistem ve Renal Komplikasyonlar</a:t>
            </a:r>
            <a:endParaRPr>
              <a:solidFill>
                <a:schemeClr val="accent2"/>
              </a:solidFill>
            </a:endParaRPr>
          </a:p>
        </p:txBody>
      </p:sp>
      <p:sp>
        <p:nvSpPr>
          <p:cNvPr id="137" name="Shape 13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381000" rtl="0">
              <a:spcBef>
                <a:spcPts val="600"/>
              </a:spcBef>
              <a:spcAft>
                <a:spcPts val="0"/>
              </a:spcAft>
              <a:buSzPts val="2400"/>
              <a:buChar char="●"/>
            </a:pPr>
            <a:r>
              <a:rPr lang="en" sz="2400"/>
              <a:t>Bazal metabolik hız azalır.</a:t>
            </a:r>
            <a:endParaRPr sz="2400"/>
          </a:p>
          <a:p>
            <a:pPr marL="457200" lvl="0" indent="-381000" rtl="0">
              <a:spcBef>
                <a:spcPts val="0"/>
              </a:spcBef>
              <a:spcAft>
                <a:spcPts val="0"/>
              </a:spcAft>
              <a:buSzPts val="2400"/>
              <a:buChar char="●"/>
            </a:pPr>
            <a:r>
              <a:rPr lang="en" sz="2400"/>
              <a:t>Antidiüretik hormon, aldesteron, kortizon gibi hormon seviyeleri yükselir.</a:t>
            </a:r>
            <a:endParaRPr sz="2400"/>
          </a:p>
          <a:p>
            <a:pPr marL="457200" lvl="0" indent="-381000" rtl="0">
              <a:spcBef>
                <a:spcPts val="0"/>
              </a:spcBef>
              <a:spcAft>
                <a:spcPts val="0"/>
              </a:spcAft>
              <a:buSzPts val="2400"/>
              <a:buChar char="●"/>
            </a:pPr>
            <a:r>
              <a:rPr lang="en" sz="2400"/>
              <a:t>İnaktivite sonucu tüm vücutta nitrojen kaybı olur.</a:t>
            </a:r>
            <a:endParaRPr sz="2400"/>
          </a:p>
          <a:p>
            <a:pPr marL="457200" lvl="0" indent="-381000" rtl="0">
              <a:spcBef>
                <a:spcPts val="0"/>
              </a:spcBef>
              <a:spcAft>
                <a:spcPts val="0"/>
              </a:spcAft>
              <a:buSzPts val="2400"/>
              <a:buChar char="●"/>
            </a:pPr>
            <a:r>
              <a:rPr lang="en" sz="2400"/>
              <a:t>Protein katabolizması artar.</a:t>
            </a:r>
            <a:endParaRPr sz="2400"/>
          </a:p>
          <a:p>
            <a:pPr marL="457200" lvl="0" indent="-381000" rtl="0">
              <a:spcBef>
                <a:spcPts val="0"/>
              </a:spcBef>
              <a:spcAft>
                <a:spcPts val="0"/>
              </a:spcAft>
              <a:buSzPts val="2400"/>
              <a:buChar char="●"/>
            </a:pPr>
            <a:r>
              <a:rPr lang="en" sz="2400"/>
              <a:t>Glukoz intoleransı gelişir.</a:t>
            </a:r>
            <a:endParaRPr sz="2400"/>
          </a:p>
          <a:p>
            <a:pPr marL="457200" lvl="0" indent="-381000" rtl="0">
              <a:spcBef>
                <a:spcPts val="0"/>
              </a:spcBef>
              <a:spcAft>
                <a:spcPts val="0"/>
              </a:spcAft>
              <a:buSzPts val="2400"/>
              <a:buChar char="●"/>
            </a:pPr>
            <a:r>
              <a:rPr lang="en" sz="2400"/>
              <a:t>İmmobilize hastalarda kalsiyum kaybı fazladır.</a:t>
            </a:r>
            <a:endParaRPr sz="2400"/>
          </a:p>
          <a:p>
            <a:pPr marL="457200" lvl="0" indent="-381000" rtl="0">
              <a:spcBef>
                <a:spcPts val="0"/>
              </a:spcBef>
              <a:spcAft>
                <a:spcPts val="0"/>
              </a:spcAft>
              <a:buSzPts val="2400"/>
              <a:buChar char="●"/>
            </a:pPr>
            <a:r>
              <a:rPr lang="en" sz="2400"/>
              <a:t>Kemiklerden maksimum kalsiyum kaybı 4. ve 5. haftalarda oluşur.</a:t>
            </a:r>
            <a:endParaRPr sz="2400"/>
          </a:p>
          <a:p>
            <a:pPr marL="457200" lvl="0" indent="-381000" rtl="0">
              <a:spcBef>
                <a:spcPts val="0"/>
              </a:spcBef>
              <a:spcAft>
                <a:spcPts val="0"/>
              </a:spcAft>
              <a:buSzPts val="2400"/>
              <a:buChar char="●"/>
            </a:pPr>
            <a:r>
              <a:rPr lang="en" sz="2400"/>
              <a:t>Kemiklerden kalsiyum kaybı ile hiperkalsemi gelişir.</a:t>
            </a:r>
            <a:endParaRPr sz="2400"/>
          </a:p>
          <a:p>
            <a:pPr marL="457200" lvl="0" indent="-381000" rtl="0">
              <a:spcBef>
                <a:spcPts val="0"/>
              </a:spcBef>
              <a:spcAft>
                <a:spcPts val="0"/>
              </a:spcAft>
              <a:buSzPts val="2400"/>
              <a:buChar char="●"/>
            </a:pPr>
            <a:r>
              <a:rPr lang="en" sz="2400"/>
              <a:t>Osteoporoz gelişme riski artar.</a:t>
            </a:r>
            <a:endParaRPr sz="2400"/>
          </a:p>
          <a:p>
            <a:pPr marL="457200" lvl="0" indent="-381000" rtl="0">
              <a:spcBef>
                <a:spcPts val="0"/>
              </a:spcBef>
              <a:spcAft>
                <a:spcPts val="0"/>
              </a:spcAft>
              <a:buSzPts val="2400"/>
              <a:buChar char="●"/>
            </a:pPr>
            <a:r>
              <a:rPr lang="en" sz="2400"/>
              <a:t>Hiperkalsemi, üriner göllenme ve üriner enfeksiyonlar nedeniyle böbrek ve mesanede taş riski artar. </a:t>
            </a:r>
            <a:endParaRPr sz="2400"/>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Bası Yarası</a:t>
            </a:r>
            <a:endParaRPr>
              <a:solidFill>
                <a:schemeClr val="accent2"/>
              </a:solidFill>
            </a:endParaRPr>
          </a:p>
        </p:txBody>
      </p:sp>
      <p:sp>
        <p:nvSpPr>
          <p:cNvPr id="143" name="Shape 14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İmmobilize hastalarda kalsiyum kaybı fazladır.</a:t>
            </a:r>
            <a:endParaRPr/>
          </a:p>
          <a:p>
            <a:pPr marL="457200" lvl="0" indent="-419100" rtl="0">
              <a:spcBef>
                <a:spcPts val="0"/>
              </a:spcBef>
              <a:spcAft>
                <a:spcPts val="0"/>
              </a:spcAft>
              <a:buSzPts val="3000"/>
              <a:buChar char="●"/>
            </a:pPr>
            <a:r>
              <a:rPr lang="en"/>
              <a:t>Kemiklerden maksimum kalsiyum kaybı 4. ve 5. haftalarda oluşur.</a:t>
            </a:r>
            <a:endParaRPr/>
          </a:p>
          <a:p>
            <a:pPr marL="457200" lvl="0" indent="-419100" rtl="0">
              <a:spcBef>
                <a:spcPts val="0"/>
              </a:spcBef>
              <a:spcAft>
                <a:spcPts val="0"/>
              </a:spcAft>
              <a:buSzPts val="3000"/>
              <a:buChar char="●"/>
            </a:pPr>
            <a:r>
              <a:rPr lang="en"/>
              <a:t>Kemiklerden kalsiyum kaybı ile hiperkalsemi gelişir.</a:t>
            </a:r>
            <a:endParaRPr/>
          </a:p>
          <a:p>
            <a:pPr marL="457200" lvl="0" indent="-419100" rtl="0">
              <a:spcBef>
                <a:spcPts val="0"/>
              </a:spcBef>
              <a:spcAft>
                <a:spcPts val="0"/>
              </a:spcAft>
              <a:buSzPts val="3000"/>
              <a:buChar char="●"/>
            </a:pPr>
            <a:r>
              <a:rPr lang="en"/>
              <a:t>Osteoporoz gelişme riski artar.</a:t>
            </a:r>
            <a:endParaRPr/>
          </a:p>
          <a:p>
            <a:pPr marL="457200" lvl="0" indent="-419100" rtl="0">
              <a:spcBef>
                <a:spcPts val="0"/>
              </a:spcBef>
              <a:spcAft>
                <a:spcPts val="0"/>
              </a:spcAft>
              <a:buSzPts val="3000"/>
              <a:buChar char="●"/>
            </a:pPr>
            <a:r>
              <a:rPr lang="en"/>
              <a:t>Hiperkalsemi, üriner göllenme ve üriner enfeksiyonlar nedeniyle böbrek ve mesanede taş riski artar. </a:t>
            </a:r>
            <a:endParaRPr/>
          </a:p>
          <a:p>
            <a:pPr marL="0" lvl="0" indent="0">
              <a:spcBef>
                <a:spcPts val="6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Bası Yarası</a:t>
            </a:r>
            <a:endParaRPr>
              <a:solidFill>
                <a:schemeClr val="accent2"/>
              </a:solidFill>
            </a:endParaRPr>
          </a:p>
        </p:txBody>
      </p:sp>
      <p:sp>
        <p:nvSpPr>
          <p:cNvPr id="149" name="Shape 149"/>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Bası yaralarını önlemek basıncı azaltmaya bağlıdır.</a:t>
            </a:r>
            <a:endParaRPr/>
          </a:p>
          <a:p>
            <a:pPr marL="457200" lvl="0" indent="-419100" rtl="0">
              <a:spcBef>
                <a:spcPts val="0"/>
              </a:spcBef>
              <a:spcAft>
                <a:spcPts val="0"/>
              </a:spcAft>
              <a:buSzPts val="3000"/>
              <a:buChar char="●"/>
            </a:pPr>
            <a:r>
              <a:rPr lang="en"/>
              <a:t>Hastaların pozisyonu 2 saatte bir değiştirilmeli, derinin kızarık olup olmadığı gözlenmelidir.</a:t>
            </a:r>
            <a:endParaRPr/>
          </a:p>
          <a:p>
            <a:pPr marL="457200" lvl="0" indent="-419100" rtl="0">
              <a:spcBef>
                <a:spcPts val="0"/>
              </a:spcBef>
              <a:spcAft>
                <a:spcPts val="0"/>
              </a:spcAft>
              <a:buSzPts val="3000"/>
              <a:buChar char="●"/>
            </a:pPr>
            <a:r>
              <a:rPr lang="en"/>
              <a:t>Vücudun yük taşıyan bölgelerine destek konmalıdır. Hasta hergün 2-4 saat yüzüstü yatırılmalıdır.</a:t>
            </a:r>
            <a:endParaRPr/>
          </a:p>
          <a:p>
            <a:pPr marL="457200" lvl="0" indent="-419100" rtl="0">
              <a:spcBef>
                <a:spcPts val="0"/>
              </a:spcBef>
              <a:spcAft>
                <a:spcPts val="0"/>
              </a:spcAft>
              <a:buSzPts val="3000"/>
              <a:buChar char="●"/>
            </a:pPr>
            <a:r>
              <a:rPr lang="en"/>
              <a:t>Hastalar yatak içinde kaldırılmalı, asla sürüklenmemelidir.  </a:t>
            </a:r>
            <a:endParaRPr/>
          </a:p>
          <a:p>
            <a:pPr marL="0" lvl="0" indent="0" rtl="0">
              <a:spcBef>
                <a:spcPts val="600"/>
              </a:spcBef>
              <a:spcAft>
                <a:spcPts val="0"/>
              </a:spcAft>
              <a:buNone/>
            </a:pPr>
            <a:endParaRPr/>
          </a:p>
          <a:p>
            <a:pPr marL="0" lvl="0" indent="0" rtl="0">
              <a:spcBef>
                <a:spcPts val="6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Bası Yarası</a:t>
            </a:r>
            <a:endParaRPr>
              <a:solidFill>
                <a:schemeClr val="accent2"/>
              </a:solidFill>
            </a:endParaRPr>
          </a:p>
        </p:txBody>
      </p:sp>
      <p:sp>
        <p:nvSpPr>
          <p:cNvPr id="155" name="Shape 155"/>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Varsa spastisite azaltılmalıdır. </a:t>
            </a:r>
            <a:endParaRPr/>
          </a:p>
          <a:p>
            <a:pPr marL="457200" lvl="0" indent="-419100" rtl="0">
              <a:spcBef>
                <a:spcPts val="0"/>
              </a:spcBef>
              <a:spcAft>
                <a:spcPts val="0"/>
              </a:spcAft>
              <a:buSzPts val="3000"/>
              <a:buChar char="●"/>
            </a:pPr>
            <a:r>
              <a:rPr lang="en"/>
              <a:t>Cilt bakımına özen gösterilmelidir.</a:t>
            </a:r>
            <a:endParaRPr/>
          </a:p>
          <a:p>
            <a:pPr marL="457200" lvl="0" indent="-419100" rtl="0">
              <a:spcBef>
                <a:spcPts val="0"/>
              </a:spcBef>
              <a:spcAft>
                <a:spcPts val="0"/>
              </a:spcAft>
              <a:buSzPts val="3000"/>
              <a:buChar char="●"/>
            </a:pPr>
            <a:r>
              <a:rPr lang="en"/>
              <a:t>Anemi ve protein kaybı düzeltilmelidir. </a:t>
            </a:r>
            <a:endParaRPr/>
          </a:p>
          <a:p>
            <a:pPr marL="457200" lvl="0" indent="-419100" rtl="0">
              <a:spcBef>
                <a:spcPts val="0"/>
              </a:spcBef>
              <a:spcAft>
                <a:spcPts val="0"/>
              </a:spcAft>
              <a:buSzPts val="3000"/>
              <a:buChar char="●"/>
            </a:pPr>
            <a:r>
              <a:rPr lang="en"/>
              <a:t>Enfeksiyonlar kontrol altına alınmalıdır.</a:t>
            </a:r>
            <a:endParaRPr/>
          </a:p>
          <a:p>
            <a:pPr marL="0" lvl="0" indent="0" rtl="0">
              <a:spcBef>
                <a:spcPts val="600"/>
              </a:spcBef>
              <a:spcAft>
                <a:spcPts val="0"/>
              </a:spcAft>
              <a:buNone/>
            </a:pPr>
            <a:endParaRPr/>
          </a:p>
          <a:p>
            <a:pPr marL="0" lvl="0" indent="0" rtl="0">
              <a:spcBef>
                <a:spcPts val="6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İmmobilizasyonun Olumsuz Etkileri</a:t>
            </a:r>
            <a:endParaRPr>
              <a:solidFill>
                <a:schemeClr val="accent2"/>
              </a:solidFill>
            </a:endParaRPr>
          </a:p>
        </p:txBody>
      </p:sp>
      <p:sp>
        <p:nvSpPr>
          <p:cNvPr id="53" name="Shape 5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İmmobilizasyon; travmatik ve bazı kronik hastalıkların akut dönemlerinde uygulanan bir tedavi şeklidir. </a:t>
            </a:r>
            <a:endParaRPr/>
          </a:p>
          <a:p>
            <a:pPr marL="457200" lvl="0" indent="-419100" rtl="0">
              <a:spcBef>
                <a:spcPts val="0"/>
              </a:spcBef>
              <a:spcAft>
                <a:spcPts val="0"/>
              </a:spcAft>
              <a:buSzPts val="3000"/>
              <a:buChar char="●"/>
            </a:pPr>
            <a:r>
              <a:rPr lang="en"/>
              <a:t>Etkilenen vücut kısmında sıklıkla yararlı iken eğer süresi uzarsa istirahatin zararlı etkileriyle karşılaşılır.  </a:t>
            </a:r>
            <a:endParaRPr/>
          </a:p>
          <a:p>
            <a:pPr marL="0" lvl="0" indent="0">
              <a:spcBef>
                <a:spcPts val="6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Terapötik Egzersizler</a:t>
            </a:r>
            <a:endParaRPr>
              <a:solidFill>
                <a:schemeClr val="accent2"/>
              </a:solidFill>
            </a:endParaRPr>
          </a:p>
        </p:txBody>
      </p:sp>
      <p:sp>
        <p:nvSpPr>
          <p:cNvPr id="161" name="Shape 161"/>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Hareketliliği sağlamaya yönelik egzersizler (EHA egz)</a:t>
            </a:r>
            <a:endParaRPr/>
          </a:p>
          <a:p>
            <a:pPr marL="457200" lvl="0" indent="-419100" rtl="0">
              <a:spcBef>
                <a:spcPts val="0"/>
              </a:spcBef>
              <a:spcAft>
                <a:spcPts val="0"/>
              </a:spcAft>
              <a:buSzPts val="3000"/>
              <a:buChar char="●"/>
            </a:pPr>
            <a:r>
              <a:rPr lang="en"/>
              <a:t>Kas gücünü arttırmaya yönelik egzersizler (Kuvvetlendirme egz)</a:t>
            </a:r>
            <a:endParaRPr/>
          </a:p>
          <a:p>
            <a:pPr marL="457200" lvl="0" indent="-419100" rtl="0">
              <a:spcBef>
                <a:spcPts val="0"/>
              </a:spcBef>
              <a:spcAft>
                <a:spcPts val="0"/>
              </a:spcAft>
              <a:buSzPts val="3000"/>
              <a:buChar char="●"/>
            </a:pPr>
            <a:r>
              <a:rPr lang="en"/>
              <a:t>Kardiyopulmoner dayanıklılığı geliştirmeye yönelik egzersizler (Aerobik egz)</a:t>
            </a:r>
            <a:endParaRPr/>
          </a:p>
          <a:p>
            <a:pPr marL="457200" lvl="0" indent="-419100" rtl="0">
              <a:spcBef>
                <a:spcPts val="0"/>
              </a:spcBef>
              <a:spcAft>
                <a:spcPts val="0"/>
              </a:spcAft>
              <a:buSzPts val="3000"/>
              <a:buChar char="●"/>
            </a:pPr>
            <a:r>
              <a:rPr lang="en"/>
              <a:t>Nöromüsküler kontrol ve uyumu geliştirmeye yönelik egzersizler (Koordinasyon ve denge egzersizleri) </a:t>
            </a:r>
            <a:endParaRPr/>
          </a:p>
          <a:p>
            <a:pPr marL="0" lvl="0" indent="0">
              <a:spcBef>
                <a:spcPts val="60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592305"/>
            <a:ext cx="8229600" cy="5975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i="1">
                <a:solidFill>
                  <a:schemeClr val="accent6"/>
                </a:solidFill>
              </a:rPr>
              <a:t>Eklem hareketi:</a:t>
            </a:r>
            <a:r>
              <a:rPr lang="en"/>
              <a:t> Bir kemiğin eklemleştiği diğer kemiğe göre pozisyonunun değişmesidir. EHA’nı, kas, tendon, ligamanlar, eklem kapsülü gibi eklemi çevreleyen yumuşak dokular ve eklemi oluşturan kemik yapılar belirler. </a:t>
            </a:r>
            <a:endParaRPr/>
          </a:p>
          <a:p>
            <a:pPr marL="0" lvl="0" indent="0" rtl="0">
              <a:spcBef>
                <a:spcPts val="600"/>
              </a:spcBef>
              <a:spcAft>
                <a:spcPts val="0"/>
              </a:spcAft>
              <a:buNone/>
            </a:pPr>
            <a:endParaRPr/>
          </a:p>
          <a:p>
            <a:pPr marL="0" lvl="0" indent="0" algn="ctr" rtl="0">
              <a:spcBef>
                <a:spcPts val="600"/>
              </a:spcBef>
              <a:spcAft>
                <a:spcPts val="0"/>
              </a:spcAft>
              <a:buNone/>
            </a:pPr>
            <a:r>
              <a:rPr lang="en" b="1" i="1">
                <a:solidFill>
                  <a:schemeClr val="accent6"/>
                </a:solidFill>
              </a:rPr>
              <a:t>Uygun egzersizin belirlenebilmesi için eklemlerin ROM değerleri mutlaka bilinmelidir.</a:t>
            </a:r>
            <a:endParaRPr b="1" i="1">
              <a:solidFill>
                <a:schemeClr val="accent6"/>
              </a:solidFill>
            </a:endParaRPr>
          </a:p>
          <a:p>
            <a:pPr marL="0" lvl="0" indent="0" algn="ctr">
              <a:spcBef>
                <a:spcPts val="600"/>
              </a:spcBef>
              <a:spcAft>
                <a:spcPts val="0"/>
              </a:spcAft>
              <a:buNone/>
            </a:pPr>
            <a:r>
              <a:rPr lang="en" sz="2400" b="1" i="1" u="sng">
                <a:solidFill>
                  <a:schemeClr val="hlink"/>
                </a:solidFill>
                <a:hlinkClick r:id="rId3"/>
              </a:rPr>
              <a:t>Tüm vücut ROM tablosu için tıklayınız.</a:t>
            </a:r>
            <a:endParaRPr sz="2400" b="1" i="1">
              <a:solidFill>
                <a:schemeClr val="accent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EHA'nı Azaltan Faktörler</a:t>
            </a:r>
            <a:endParaRPr>
              <a:solidFill>
                <a:schemeClr val="accent2"/>
              </a:solidFill>
            </a:endParaRPr>
          </a:p>
        </p:txBody>
      </p:sp>
      <p:sp>
        <p:nvSpPr>
          <p:cNvPr id="172" name="Shape 172"/>
          <p:cNvSpPr txBox="1">
            <a:spLocks noGrp="1"/>
          </p:cNvSpPr>
          <p:nvPr>
            <p:ph type="body" idx="1"/>
          </p:nvPr>
        </p:nvSpPr>
        <p:spPr>
          <a:xfrm>
            <a:off x="457200" y="1333850"/>
            <a:ext cx="8229600" cy="52341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sz="2500"/>
              <a:t>Eklem yüzeylerindeki patolojiler (hyalin kıkırdak, disk patolojileri)</a:t>
            </a:r>
            <a:endParaRPr sz="2500"/>
          </a:p>
          <a:p>
            <a:pPr marL="457200" lvl="0" indent="-419100" rtl="0">
              <a:spcBef>
                <a:spcPts val="0"/>
              </a:spcBef>
              <a:spcAft>
                <a:spcPts val="0"/>
              </a:spcAft>
              <a:buSzPts val="3000"/>
              <a:buChar char="●"/>
            </a:pPr>
            <a:r>
              <a:rPr lang="en" sz="2500"/>
              <a:t>Eklem içi serbest cisimler</a:t>
            </a:r>
            <a:endParaRPr sz="2500"/>
          </a:p>
          <a:p>
            <a:pPr marL="457200" lvl="0" indent="-419100" rtl="0">
              <a:spcBef>
                <a:spcPts val="0"/>
              </a:spcBef>
              <a:spcAft>
                <a:spcPts val="0"/>
              </a:spcAft>
              <a:buSzPts val="3000"/>
              <a:buChar char="●"/>
            </a:pPr>
            <a:r>
              <a:rPr lang="en" sz="2500"/>
              <a:t>Sinoviyal efüzyon, inflamasyon</a:t>
            </a:r>
            <a:endParaRPr sz="2500"/>
          </a:p>
          <a:p>
            <a:pPr marL="457200" lvl="0" indent="-419100" rtl="0">
              <a:spcBef>
                <a:spcPts val="0"/>
              </a:spcBef>
              <a:spcAft>
                <a:spcPts val="0"/>
              </a:spcAft>
              <a:buSzPts val="3000"/>
              <a:buChar char="●"/>
            </a:pPr>
            <a:r>
              <a:rPr lang="en" sz="2500"/>
              <a:t>Eklemi çevreleyen yumuşak dokuların patolojileri ve kontraktürleri</a:t>
            </a:r>
            <a:endParaRPr sz="2500"/>
          </a:p>
          <a:p>
            <a:pPr marL="457200" lvl="0" indent="-419100" rtl="0">
              <a:spcBef>
                <a:spcPts val="0"/>
              </a:spcBef>
              <a:spcAft>
                <a:spcPts val="0"/>
              </a:spcAft>
              <a:buSzPts val="3000"/>
              <a:buChar char="●"/>
            </a:pPr>
            <a:r>
              <a:rPr lang="en" sz="2500"/>
              <a:t>Konnektif doku hastalıkları, </a:t>
            </a:r>
            <a:endParaRPr sz="2500"/>
          </a:p>
          <a:p>
            <a:pPr marL="457200" lvl="0" indent="-419100" rtl="0">
              <a:spcBef>
                <a:spcPts val="0"/>
              </a:spcBef>
              <a:spcAft>
                <a:spcPts val="0"/>
              </a:spcAft>
              <a:buSzPts val="3000"/>
              <a:buChar char="●"/>
            </a:pPr>
            <a:r>
              <a:rPr lang="en" sz="2500"/>
              <a:t>Nöromusküler hastalıklar</a:t>
            </a:r>
            <a:endParaRPr sz="2500"/>
          </a:p>
          <a:p>
            <a:pPr marL="457200" lvl="0" indent="-419100" rtl="0">
              <a:spcBef>
                <a:spcPts val="0"/>
              </a:spcBef>
              <a:spcAft>
                <a:spcPts val="0"/>
              </a:spcAft>
              <a:buSzPts val="3000"/>
              <a:buChar char="●"/>
            </a:pPr>
            <a:r>
              <a:rPr lang="en" sz="2500"/>
              <a:t>Sistemik, cerrahi, nörolojik veya travmatik nedenlerle uzun süreli immobilizasyon </a:t>
            </a:r>
            <a:endParaRPr sz="2500"/>
          </a:p>
          <a:p>
            <a:pPr marL="457200" lvl="0" indent="-419100" rtl="0">
              <a:spcBef>
                <a:spcPts val="0"/>
              </a:spcBef>
              <a:spcAft>
                <a:spcPts val="0"/>
              </a:spcAft>
              <a:buSzPts val="3000"/>
              <a:buChar char="●"/>
            </a:pPr>
            <a:r>
              <a:rPr lang="en" sz="2500"/>
              <a:t>Konjenital ve edinsel deformiteler olabilir.</a:t>
            </a:r>
            <a:endParaRPr sz="2500"/>
          </a:p>
          <a:p>
            <a:pPr marL="0" lvl="0" indent="0">
              <a:spcBef>
                <a:spcPts val="6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78" name="Shape 178"/>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t>Uzun süreli immobilizasyon, hastalık veya travma sonucu ortaya çıkan inflamasyon, ödem, spastisite, ağrı, paralizi ve atel gibi cihazların uygulanması ile eklem hareketlerinin kısıtlanması gibi durumlarda fibrotik değişikliklerin gelişmesi ile bağ dokusu boyunda kısalma olabilir. </a:t>
            </a:r>
            <a:endParaRPr/>
          </a:p>
          <a:p>
            <a:pPr marL="0" lvl="0" indent="0" algn="ctr">
              <a:spcBef>
                <a:spcPts val="600"/>
              </a:spcBef>
              <a:spcAft>
                <a:spcPts val="0"/>
              </a:spcAft>
              <a:buNone/>
            </a:pPr>
            <a:r>
              <a:rPr lang="en">
                <a:solidFill>
                  <a:schemeClr val="accent6"/>
                </a:solidFill>
              </a:rPr>
              <a:t>Sonuçta kontraktür ve eklem hareketlerinde kısıtlılık gelişir.</a:t>
            </a:r>
            <a:r>
              <a:rPr lang="en"/>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184" name="Shape 184"/>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b="1" i="1">
                <a:solidFill>
                  <a:schemeClr val="accent6"/>
                </a:solidFill>
              </a:rPr>
              <a:t>1 haftalık immobilizasyon sonrası ;</a:t>
            </a:r>
            <a:endParaRPr sz="2400" b="1" i="1">
              <a:solidFill>
                <a:schemeClr val="accent6"/>
              </a:solidFill>
            </a:endParaRPr>
          </a:p>
          <a:p>
            <a:pPr marL="0" lvl="0" indent="0" rtl="0">
              <a:spcBef>
                <a:spcPts val="600"/>
              </a:spcBef>
              <a:spcAft>
                <a:spcPts val="0"/>
              </a:spcAft>
              <a:buNone/>
            </a:pPr>
            <a:r>
              <a:rPr lang="en" sz="2400"/>
              <a:t>	-bağ doku yoğunluğu artar </a:t>
            </a:r>
            <a:endParaRPr sz="2400"/>
          </a:p>
          <a:p>
            <a:pPr marL="0" lvl="0" indent="0" rtl="0">
              <a:spcBef>
                <a:spcPts val="600"/>
              </a:spcBef>
              <a:spcAft>
                <a:spcPts val="0"/>
              </a:spcAft>
              <a:buNone/>
            </a:pPr>
            <a:r>
              <a:rPr lang="en" sz="2400"/>
              <a:t>	-kollajen lif içeriği artar</a:t>
            </a:r>
            <a:endParaRPr sz="2400"/>
          </a:p>
          <a:p>
            <a:pPr marL="0" lvl="0" indent="0" rtl="0">
              <a:spcBef>
                <a:spcPts val="600"/>
              </a:spcBef>
              <a:spcAft>
                <a:spcPts val="0"/>
              </a:spcAft>
              <a:buNone/>
            </a:pPr>
            <a:r>
              <a:rPr lang="en" sz="2400"/>
              <a:t>	-kollajenin su ve glikozaminoglikan kapsamı azalır</a:t>
            </a:r>
            <a:endParaRPr sz="2400"/>
          </a:p>
          <a:p>
            <a:pPr marL="0" lvl="0" indent="0" rtl="0">
              <a:spcBef>
                <a:spcPts val="600"/>
              </a:spcBef>
              <a:spcAft>
                <a:spcPts val="0"/>
              </a:spcAft>
              <a:buNone/>
            </a:pPr>
            <a:r>
              <a:rPr lang="en" sz="2400"/>
              <a:t>	-kollajen fibrillerin lubrikasyonu azalır</a:t>
            </a:r>
            <a:endParaRPr sz="2400"/>
          </a:p>
          <a:p>
            <a:pPr marL="0" lvl="0" indent="0" rtl="0">
              <a:spcBef>
                <a:spcPts val="600"/>
              </a:spcBef>
              <a:spcAft>
                <a:spcPts val="0"/>
              </a:spcAft>
              <a:buNone/>
            </a:pPr>
            <a:r>
              <a:rPr lang="en" sz="2400"/>
              <a:t>	-fibriller arası çapraz bağlar oluşur, yapışıklıklar meydana gelir</a:t>
            </a:r>
            <a:endParaRPr sz="2400"/>
          </a:p>
          <a:p>
            <a:pPr marL="0" lvl="0" indent="0" rtl="0">
              <a:spcBef>
                <a:spcPts val="600"/>
              </a:spcBef>
              <a:spcAft>
                <a:spcPts val="0"/>
              </a:spcAft>
              <a:buNone/>
            </a:pPr>
            <a:r>
              <a:rPr lang="en" sz="2400"/>
              <a:t>	-kollajen liflerinde kayma ve boylarında kısalma olur. </a:t>
            </a:r>
            <a:endParaRPr sz="2400"/>
          </a:p>
          <a:p>
            <a:pPr marL="0" lvl="0" indent="0" rtl="0">
              <a:spcBef>
                <a:spcPts val="600"/>
              </a:spcBef>
              <a:spcAft>
                <a:spcPts val="0"/>
              </a:spcAft>
              <a:buNone/>
            </a:pPr>
            <a:r>
              <a:rPr lang="en" sz="2400"/>
              <a:t>	-kas içerisindeki bağ dokuda kısalma ve sarkomer sayısında azalma meydana gelir.</a:t>
            </a:r>
            <a:endParaRPr sz="2400"/>
          </a:p>
          <a:p>
            <a:pPr marL="0" lvl="0" indent="0">
              <a:spcBef>
                <a:spcPts val="6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Amaç</a:t>
            </a:r>
            <a:endParaRPr>
              <a:solidFill>
                <a:schemeClr val="accent2"/>
              </a:solidFill>
            </a:endParaRPr>
          </a:p>
        </p:txBody>
      </p:sp>
      <p:sp>
        <p:nvSpPr>
          <p:cNvPr id="190" name="Shape 190"/>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Eklem hareket açıklığı (EHA) egzersizlerinin amacı, eklem hareketinin kısıtlanmasını önlemek veya oluşmuş bir kısıtlılığı açmaktır.</a:t>
            </a:r>
            <a:endParaRPr/>
          </a:p>
          <a:p>
            <a:pPr marL="457200" lvl="0" indent="-419100" rtl="0">
              <a:spcBef>
                <a:spcPts val="0"/>
              </a:spcBef>
              <a:spcAft>
                <a:spcPts val="0"/>
              </a:spcAft>
              <a:buSzPts val="3000"/>
              <a:buChar char="●"/>
            </a:pPr>
            <a:r>
              <a:rPr lang="en"/>
              <a:t>Hastanın kas kuvvetine, paralizi olup olmamasına, varolan kontrendikasyonlara göre EHA egzersizleri aktif, pasif veya aktif yardımlı olarak yapılabilir. </a:t>
            </a:r>
            <a:endParaRPr/>
          </a:p>
          <a:p>
            <a:pPr marL="0" lvl="0" indent="0" rtl="0">
              <a:spcBef>
                <a:spcPts val="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EHA Egzersizleri</a:t>
            </a:r>
            <a:endParaRPr>
              <a:solidFill>
                <a:schemeClr val="accent2"/>
              </a:solidFill>
            </a:endParaRPr>
          </a:p>
        </p:txBody>
      </p:sp>
      <p:sp>
        <p:nvSpPr>
          <p:cNvPr id="196" name="Shape 196"/>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AutoNum type="arabicPeriod"/>
            </a:pPr>
            <a:r>
              <a:rPr lang="en" b="1" i="1">
                <a:solidFill>
                  <a:schemeClr val="accent6"/>
                </a:solidFill>
              </a:rPr>
              <a:t>Aktif: </a:t>
            </a:r>
            <a:r>
              <a:rPr lang="en"/>
              <a:t>Hasta kendisi hareketi yapabilir.</a:t>
            </a:r>
            <a:endParaRPr/>
          </a:p>
          <a:p>
            <a:pPr marL="457200" lvl="0" indent="-419100" rtl="0">
              <a:spcBef>
                <a:spcPts val="0"/>
              </a:spcBef>
              <a:spcAft>
                <a:spcPts val="0"/>
              </a:spcAft>
              <a:buSzPts val="3000"/>
              <a:buAutoNum type="arabicPeriod"/>
            </a:pPr>
            <a:r>
              <a:rPr lang="en" b="1" i="1">
                <a:solidFill>
                  <a:schemeClr val="accent6"/>
                </a:solidFill>
              </a:rPr>
              <a:t>Aktif yardımlı:</a:t>
            </a:r>
            <a:r>
              <a:rPr lang="en"/>
              <a:t> Hasta hareketi başlatabilir, kısmen yapabilir, fakat hareketi tamamlayabilmesi için yardıma ihtiyacı vardır.</a:t>
            </a:r>
            <a:endParaRPr/>
          </a:p>
          <a:p>
            <a:pPr marL="457200" lvl="0" indent="-419100" rtl="0">
              <a:spcBef>
                <a:spcPts val="0"/>
              </a:spcBef>
              <a:spcAft>
                <a:spcPts val="0"/>
              </a:spcAft>
              <a:buSzPts val="3000"/>
              <a:buAutoNum type="arabicPeriod"/>
            </a:pPr>
            <a:r>
              <a:rPr lang="en" b="1" i="1">
                <a:solidFill>
                  <a:schemeClr val="accent6"/>
                </a:solidFill>
              </a:rPr>
              <a:t>Pasif: </a:t>
            </a:r>
            <a:r>
              <a:rPr lang="en"/>
              <a:t>Hasta hareketi paralizi veya kontraktür nedeniyle başlatamaz. Hareketin tamamını yardımcı kişi yaptırır. </a:t>
            </a:r>
            <a:endParaRPr/>
          </a:p>
          <a:p>
            <a:pPr marL="0" lvl="0" indent="0">
              <a:spcBef>
                <a:spcPts val="6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Pasif EHA Egzersizleri</a:t>
            </a:r>
            <a:endParaRPr>
              <a:solidFill>
                <a:schemeClr val="accent2"/>
              </a:solidFill>
            </a:endParaRPr>
          </a:p>
        </p:txBody>
      </p:sp>
      <p:sp>
        <p:nvSpPr>
          <p:cNvPr id="202" name="Shape 202"/>
          <p:cNvSpPr txBox="1">
            <a:spLocks noGrp="1"/>
          </p:cNvSpPr>
          <p:nvPr>
            <p:ph type="body" idx="1"/>
          </p:nvPr>
        </p:nvSpPr>
        <p:spPr>
          <a:xfrm>
            <a:off x="457200" y="1249175"/>
            <a:ext cx="8229600" cy="5318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Hasta vücut segmentlerini hareket ettiremeyecek durumda ise (koma, paralizi) ya da hareket ettirmesi istenmiyorsa (inflamasyon, akut travma, ağrı varlığında) EHA egzersizleri pasif olarak uygulanır.</a:t>
            </a:r>
            <a:endParaRPr/>
          </a:p>
          <a:p>
            <a:pPr marL="457200" lvl="0" indent="-419100" rtl="0">
              <a:spcBef>
                <a:spcPts val="0"/>
              </a:spcBef>
              <a:spcAft>
                <a:spcPts val="0"/>
              </a:spcAft>
              <a:buSzPts val="3000"/>
              <a:buChar char="●"/>
            </a:pPr>
            <a:r>
              <a:rPr lang="en"/>
              <a:t>Amaç; eklem ve yumuşak doku hareketliliğini sağlamak, kontraktür oluşumunu engellemek, kasın mekanik elastisitesini korumak, dolaşıma yardımcı olmak, EHA sınırlarını saptamak, eklem stabilitesi ile kas ve yumuşak doku elastisitesini belirlemektir.  </a:t>
            </a:r>
            <a:endParaRPr/>
          </a:p>
          <a:p>
            <a:pPr marL="0" lvl="0" indent="0" rtl="0">
              <a:spcBef>
                <a:spcPts val="600"/>
              </a:spcBef>
              <a:spcAft>
                <a:spcPts val="0"/>
              </a:spcAft>
              <a:buNone/>
            </a:pPr>
            <a:endParaRPr/>
          </a:p>
          <a:p>
            <a:pPr marL="0" lvl="0" indent="0">
              <a:spcBef>
                <a:spcPts val="6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45"/>
            <a:ext cx="8229600" cy="644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Pasif EHA Egzersizleri</a:t>
            </a:r>
            <a:endParaRPr>
              <a:solidFill>
                <a:schemeClr val="accent2"/>
              </a:solidFill>
            </a:endParaRPr>
          </a:p>
        </p:txBody>
      </p:sp>
      <p:sp>
        <p:nvSpPr>
          <p:cNvPr id="208" name="Shape 208"/>
          <p:cNvSpPr txBox="1">
            <a:spLocks noGrp="1"/>
          </p:cNvSpPr>
          <p:nvPr>
            <p:ph type="body" idx="1"/>
          </p:nvPr>
        </p:nvSpPr>
        <p:spPr>
          <a:xfrm>
            <a:off x="457200" y="792750"/>
            <a:ext cx="8229600" cy="57750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Pasif EHA egzersizleri kas atrofisini önlemez, kas kuvveti ve dayanıklılığını arttırmaz.</a:t>
            </a:r>
            <a:endParaRPr/>
          </a:p>
          <a:p>
            <a:pPr marL="457200" lvl="0" indent="-419100" rtl="0">
              <a:spcBef>
                <a:spcPts val="0"/>
              </a:spcBef>
              <a:spcAft>
                <a:spcPts val="0"/>
              </a:spcAft>
              <a:buSzPts val="3000"/>
              <a:buChar char="●"/>
            </a:pPr>
            <a:r>
              <a:rPr lang="en"/>
              <a:t>Hareket ettirilecek bölge iyi kavranmalı, sabit kalacak bölgeler yeterli şekilde desteklenmelidir.  </a:t>
            </a:r>
            <a:endParaRPr/>
          </a:p>
          <a:p>
            <a:pPr marL="457200" lvl="0" indent="-419100">
              <a:spcBef>
                <a:spcPts val="0"/>
              </a:spcBef>
              <a:spcAft>
                <a:spcPts val="0"/>
              </a:spcAft>
              <a:buSzPts val="3000"/>
              <a:buChar char="●"/>
            </a:pPr>
            <a:r>
              <a:rPr lang="en"/>
              <a:t>Genellikle hareket venöz ve lenfatik dönüşe yardımcı olmak için distalden proksimale doğru yapılmalıdır. Ancak nörolojik hastalıklarda klasik iyileşme paterni doğrultusunda yani proksimalden distale doğru yapılmalıdır.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Pasif EHA Egzersizleri</a:t>
            </a:r>
            <a:endParaRPr>
              <a:solidFill>
                <a:schemeClr val="accent2"/>
              </a:solidFill>
            </a:endParaRPr>
          </a:p>
        </p:txBody>
      </p:sp>
      <p:pic>
        <p:nvPicPr>
          <p:cNvPr id="214" name="Shape 214"/>
          <p:cNvPicPr preferRelativeResize="0"/>
          <p:nvPr/>
        </p:nvPicPr>
        <p:blipFill>
          <a:blip r:embed="rId3">
            <a:alphaModFix/>
          </a:blip>
          <a:stretch>
            <a:fillRect/>
          </a:stretch>
        </p:blipFill>
        <p:spPr>
          <a:xfrm>
            <a:off x="1244788" y="1600200"/>
            <a:ext cx="2419350" cy="2124075"/>
          </a:xfrm>
          <a:prstGeom prst="rect">
            <a:avLst/>
          </a:prstGeom>
          <a:noFill/>
          <a:ln>
            <a:noFill/>
          </a:ln>
        </p:spPr>
      </p:pic>
      <p:pic>
        <p:nvPicPr>
          <p:cNvPr id="215" name="Shape 215"/>
          <p:cNvPicPr preferRelativeResize="0"/>
          <p:nvPr/>
        </p:nvPicPr>
        <p:blipFill>
          <a:blip r:embed="rId4">
            <a:alphaModFix/>
          </a:blip>
          <a:stretch>
            <a:fillRect/>
          </a:stretch>
        </p:blipFill>
        <p:spPr>
          <a:xfrm>
            <a:off x="4837486" y="1593991"/>
            <a:ext cx="3704076" cy="2136493"/>
          </a:xfrm>
          <a:prstGeom prst="rect">
            <a:avLst/>
          </a:prstGeom>
          <a:noFill/>
          <a:ln>
            <a:noFill/>
          </a:ln>
        </p:spPr>
      </p:pic>
      <p:pic>
        <p:nvPicPr>
          <p:cNvPr id="216" name="Shape 216"/>
          <p:cNvPicPr preferRelativeResize="0"/>
          <p:nvPr/>
        </p:nvPicPr>
        <p:blipFill>
          <a:blip r:embed="rId5">
            <a:alphaModFix/>
          </a:blip>
          <a:stretch>
            <a:fillRect/>
          </a:stretch>
        </p:blipFill>
        <p:spPr>
          <a:xfrm>
            <a:off x="963800" y="4272249"/>
            <a:ext cx="2981325" cy="2286000"/>
          </a:xfrm>
          <a:prstGeom prst="rect">
            <a:avLst/>
          </a:prstGeom>
          <a:noFill/>
          <a:ln>
            <a:noFill/>
          </a:ln>
        </p:spPr>
      </p:pic>
      <p:pic>
        <p:nvPicPr>
          <p:cNvPr id="217" name="Shape 217"/>
          <p:cNvPicPr preferRelativeResize="0"/>
          <p:nvPr/>
        </p:nvPicPr>
        <p:blipFill>
          <a:blip r:embed="rId6">
            <a:alphaModFix/>
          </a:blip>
          <a:stretch>
            <a:fillRect/>
          </a:stretch>
        </p:blipFill>
        <p:spPr>
          <a:xfrm>
            <a:off x="5973925" y="4262724"/>
            <a:ext cx="2038350" cy="2305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1000"/>
                                        <p:tgtEl>
                                          <p:spTgt spid="214"/>
                                        </p:tgtEl>
                                        <p:attrNameLst>
                                          <p:attrName>ppt_w</p:attrName>
                                        </p:attrNameLst>
                                      </p:cBhvr>
                                      <p:tavLst>
                                        <p:tav tm="0">
                                          <p:val>
                                            <p:strVal val="0"/>
                                          </p:val>
                                        </p:tav>
                                        <p:tav tm="100000">
                                          <p:val>
                                            <p:strVal val="#ppt_w"/>
                                          </p:val>
                                        </p:tav>
                                      </p:tavLst>
                                    </p:anim>
                                    <p:anim calcmode="lin" valueType="num">
                                      <p:cBhvr additive="base">
                                        <p:cTn id="8" dur="1000"/>
                                        <p:tgtEl>
                                          <p:spTgt spid="21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1000"/>
                                        <p:tgtEl>
                                          <p:spTgt spid="215"/>
                                        </p:tgtEl>
                                        <p:attrNameLst>
                                          <p:attrName>ppt_w</p:attrName>
                                        </p:attrNameLst>
                                      </p:cBhvr>
                                      <p:tavLst>
                                        <p:tav tm="0">
                                          <p:val>
                                            <p:strVal val="0"/>
                                          </p:val>
                                        </p:tav>
                                        <p:tav tm="100000">
                                          <p:val>
                                            <p:strVal val="#ppt_w"/>
                                          </p:val>
                                        </p:tav>
                                      </p:tavLst>
                                    </p:anim>
                                    <p:anim calcmode="lin" valueType="num">
                                      <p:cBhvr additive="base">
                                        <p:cTn id="13" dur="1000"/>
                                        <p:tgtEl>
                                          <p:spTgt spid="215"/>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16"/>
                                        </p:tgtEl>
                                        <p:attrNameLst>
                                          <p:attrName>style.visibility</p:attrName>
                                        </p:attrNameLst>
                                      </p:cBhvr>
                                      <p:to>
                                        <p:strVal val="visible"/>
                                      </p:to>
                                    </p:set>
                                    <p:anim calcmode="lin" valueType="num">
                                      <p:cBhvr additive="base">
                                        <p:cTn id="17" dur="1000"/>
                                        <p:tgtEl>
                                          <p:spTgt spid="216"/>
                                        </p:tgtEl>
                                        <p:attrNameLst>
                                          <p:attrName>ppt_w</p:attrName>
                                        </p:attrNameLst>
                                      </p:cBhvr>
                                      <p:tavLst>
                                        <p:tav tm="0">
                                          <p:val>
                                            <p:strVal val="0"/>
                                          </p:val>
                                        </p:tav>
                                        <p:tav tm="100000">
                                          <p:val>
                                            <p:strVal val="#ppt_w"/>
                                          </p:val>
                                        </p:tav>
                                      </p:tavLst>
                                    </p:anim>
                                    <p:anim calcmode="lin" valueType="num">
                                      <p:cBhvr additive="base">
                                        <p:cTn id="18" dur="1000"/>
                                        <p:tgtEl>
                                          <p:spTgt spid="216"/>
                                        </p:tgtEl>
                                        <p:attrNameLst>
                                          <p:attrName>ppt_h</p:attrName>
                                        </p:attrNameLst>
                                      </p:cBhvr>
                                      <p:tavLst>
                                        <p:tav tm="0">
                                          <p:val>
                                            <p:str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17"/>
                                        </p:tgtEl>
                                        <p:attrNameLst>
                                          <p:attrName>style.visibility</p:attrName>
                                        </p:attrNameLst>
                                      </p:cBhvr>
                                      <p:to>
                                        <p:strVal val="visible"/>
                                      </p:to>
                                    </p:set>
                                    <p:anim calcmode="lin" valueType="num">
                                      <p:cBhvr additive="base">
                                        <p:cTn id="22" dur="1000"/>
                                        <p:tgtEl>
                                          <p:spTgt spid="217"/>
                                        </p:tgtEl>
                                        <p:attrNameLst>
                                          <p:attrName>ppt_w</p:attrName>
                                        </p:attrNameLst>
                                      </p:cBhvr>
                                      <p:tavLst>
                                        <p:tav tm="0">
                                          <p:val>
                                            <p:strVal val="0"/>
                                          </p:val>
                                        </p:tav>
                                        <p:tav tm="100000">
                                          <p:val>
                                            <p:strVal val="#ppt_w"/>
                                          </p:val>
                                        </p:tav>
                                      </p:tavLst>
                                    </p:anim>
                                    <p:anim calcmode="lin" valueType="num">
                                      <p:cBhvr additive="base">
                                        <p:cTn id="23" dur="1000"/>
                                        <p:tgtEl>
                                          <p:spTgt spid="2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İmmobilizasyon Nedenleri</a:t>
            </a:r>
            <a:endParaRPr>
              <a:solidFill>
                <a:schemeClr val="accent2"/>
              </a:solidFill>
            </a:endParaRPr>
          </a:p>
        </p:txBody>
      </p:sp>
      <p:sp>
        <p:nvSpPr>
          <p:cNvPr id="59" name="Shape 59"/>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Hastalığa veya nekahat dönemine bağlı yatak istirahati</a:t>
            </a:r>
            <a:endParaRPr/>
          </a:p>
          <a:p>
            <a:pPr marL="457200" lvl="0" indent="-419100" rtl="0">
              <a:spcBef>
                <a:spcPts val="0"/>
              </a:spcBef>
              <a:spcAft>
                <a:spcPts val="0"/>
              </a:spcAft>
              <a:buSzPts val="3000"/>
              <a:buChar char="●"/>
            </a:pPr>
            <a:r>
              <a:rPr lang="en"/>
              <a:t>Paraliziler</a:t>
            </a:r>
            <a:endParaRPr/>
          </a:p>
          <a:p>
            <a:pPr marL="457200" lvl="0" indent="-419100" rtl="0">
              <a:spcBef>
                <a:spcPts val="0"/>
              </a:spcBef>
              <a:spcAft>
                <a:spcPts val="0"/>
              </a:spcAft>
              <a:buSzPts val="3000"/>
              <a:buChar char="●"/>
            </a:pPr>
            <a:r>
              <a:rPr lang="en"/>
              <a:t>Vücudun bir kısmının korse, cihaz ve alçı kullanılarak immobilize edilmesi</a:t>
            </a:r>
            <a:endParaRPr/>
          </a:p>
          <a:p>
            <a:pPr marL="457200" lvl="0" indent="-419100" rtl="0">
              <a:spcBef>
                <a:spcPts val="0"/>
              </a:spcBef>
              <a:spcAft>
                <a:spcPts val="0"/>
              </a:spcAft>
              <a:buSzPts val="3000"/>
              <a:buChar char="●"/>
            </a:pPr>
            <a:r>
              <a:rPr lang="en"/>
              <a:t>Eklem sertliği ve ağrıya bağlı hareket kısıtlılığı</a:t>
            </a:r>
            <a:endParaRPr/>
          </a:p>
          <a:p>
            <a:pPr marL="457200" lvl="0" indent="-419100" rtl="0">
              <a:spcBef>
                <a:spcPts val="0"/>
              </a:spcBef>
              <a:spcAft>
                <a:spcPts val="0"/>
              </a:spcAft>
              <a:buSzPts val="3000"/>
              <a:buChar char="●"/>
            </a:pPr>
            <a:r>
              <a:rPr lang="en"/>
              <a:t>Mental hastalıklar</a:t>
            </a:r>
            <a:endParaRPr/>
          </a:p>
          <a:p>
            <a:pPr marL="457200" lvl="0" indent="-419100" rtl="0">
              <a:spcBef>
                <a:spcPts val="0"/>
              </a:spcBef>
              <a:spcAft>
                <a:spcPts val="0"/>
              </a:spcAft>
              <a:buSzPts val="3000"/>
              <a:buChar char="●"/>
            </a:pPr>
            <a:r>
              <a:rPr lang="en"/>
              <a:t>Duyu hissinin kaybı (hasta rahatsızlık duymadığı için pozisyon değiştirmez.</a:t>
            </a:r>
            <a:endParaRPr/>
          </a:p>
          <a:p>
            <a:pPr marL="0" lvl="0" indent="0">
              <a:spcBef>
                <a:spcPts val="6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Pasif EHA Egzersizleri</a:t>
            </a:r>
            <a:endParaRPr>
              <a:solidFill>
                <a:schemeClr val="accent2"/>
              </a:solidFill>
            </a:endParaRPr>
          </a:p>
        </p:txBody>
      </p:sp>
      <p:pic>
        <p:nvPicPr>
          <p:cNvPr id="223" name="Shape 223"/>
          <p:cNvPicPr preferRelativeResize="0"/>
          <p:nvPr/>
        </p:nvPicPr>
        <p:blipFill>
          <a:blip r:embed="rId3">
            <a:alphaModFix/>
          </a:blip>
          <a:stretch>
            <a:fillRect/>
          </a:stretch>
        </p:blipFill>
        <p:spPr>
          <a:xfrm>
            <a:off x="1263825" y="1600200"/>
            <a:ext cx="2381250" cy="2362200"/>
          </a:xfrm>
          <a:prstGeom prst="rect">
            <a:avLst/>
          </a:prstGeom>
          <a:noFill/>
          <a:ln>
            <a:noFill/>
          </a:ln>
        </p:spPr>
      </p:pic>
      <p:pic>
        <p:nvPicPr>
          <p:cNvPr id="224" name="Shape 224"/>
          <p:cNvPicPr preferRelativeResize="0"/>
          <p:nvPr/>
        </p:nvPicPr>
        <p:blipFill>
          <a:blip r:embed="rId4">
            <a:alphaModFix/>
          </a:blip>
          <a:stretch>
            <a:fillRect/>
          </a:stretch>
        </p:blipFill>
        <p:spPr>
          <a:xfrm>
            <a:off x="6022774" y="1600200"/>
            <a:ext cx="1333500" cy="2495550"/>
          </a:xfrm>
          <a:prstGeom prst="rect">
            <a:avLst/>
          </a:prstGeom>
          <a:noFill/>
          <a:ln>
            <a:noFill/>
          </a:ln>
        </p:spPr>
      </p:pic>
      <p:pic>
        <p:nvPicPr>
          <p:cNvPr id="225" name="Shape 225"/>
          <p:cNvPicPr preferRelativeResize="0"/>
          <p:nvPr/>
        </p:nvPicPr>
        <p:blipFill>
          <a:blip r:embed="rId5">
            <a:alphaModFix/>
          </a:blip>
          <a:stretch>
            <a:fillRect/>
          </a:stretch>
        </p:blipFill>
        <p:spPr>
          <a:xfrm>
            <a:off x="1025700" y="4177125"/>
            <a:ext cx="2857500" cy="2390775"/>
          </a:xfrm>
          <a:prstGeom prst="rect">
            <a:avLst/>
          </a:prstGeom>
          <a:noFill/>
          <a:ln>
            <a:noFill/>
          </a:ln>
        </p:spPr>
      </p:pic>
      <p:pic>
        <p:nvPicPr>
          <p:cNvPr id="226" name="Shape 226"/>
          <p:cNvPicPr preferRelativeResize="0"/>
          <p:nvPr/>
        </p:nvPicPr>
        <p:blipFill>
          <a:blip r:embed="rId6">
            <a:alphaModFix/>
          </a:blip>
          <a:stretch>
            <a:fillRect/>
          </a:stretch>
        </p:blipFill>
        <p:spPr>
          <a:xfrm>
            <a:off x="5165524" y="4172363"/>
            <a:ext cx="3048000" cy="2400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1000"/>
                                        <p:tgtEl>
                                          <p:spTgt spid="223"/>
                                        </p:tgtEl>
                                        <p:attrNameLst>
                                          <p:attrName>ppt_w</p:attrName>
                                        </p:attrNameLst>
                                      </p:cBhvr>
                                      <p:tavLst>
                                        <p:tav tm="0">
                                          <p:val>
                                            <p:strVal val="0"/>
                                          </p:val>
                                        </p:tav>
                                        <p:tav tm="100000">
                                          <p:val>
                                            <p:strVal val="#ppt_w"/>
                                          </p:val>
                                        </p:tav>
                                      </p:tavLst>
                                    </p:anim>
                                    <p:anim calcmode="lin" valueType="num">
                                      <p:cBhvr additive="base">
                                        <p:cTn id="8" dur="1000"/>
                                        <p:tgtEl>
                                          <p:spTgt spid="22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24"/>
                                        </p:tgtEl>
                                        <p:attrNameLst>
                                          <p:attrName>style.visibility</p:attrName>
                                        </p:attrNameLst>
                                      </p:cBhvr>
                                      <p:to>
                                        <p:strVal val="visible"/>
                                      </p:to>
                                    </p:set>
                                    <p:anim calcmode="lin" valueType="num">
                                      <p:cBhvr additive="base">
                                        <p:cTn id="12" dur="1000"/>
                                        <p:tgtEl>
                                          <p:spTgt spid="224"/>
                                        </p:tgtEl>
                                        <p:attrNameLst>
                                          <p:attrName>ppt_w</p:attrName>
                                        </p:attrNameLst>
                                      </p:cBhvr>
                                      <p:tavLst>
                                        <p:tav tm="0">
                                          <p:val>
                                            <p:strVal val="0"/>
                                          </p:val>
                                        </p:tav>
                                        <p:tav tm="100000">
                                          <p:val>
                                            <p:strVal val="#ppt_w"/>
                                          </p:val>
                                        </p:tav>
                                      </p:tavLst>
                                    </p:anim>
                                    <p:anim calcmode="lin" valueType="num">
                                      <p:cBhvr additive="base">
                                        <p:cTn id="13" dur="1000"/>
                                        <p:tgtEl>
                                          <p:spTgt spid="224"/>
                                        </p:tgtEl>
                                        <p:attrNameLst>
                                          <p:attrName>ppt_h</p:attrName>
                                        </p:attrNameLst>
                                      </p:cBhvr>
                                      <p:tavLst>
                                        <p:tav tm="0">
                                          <p:val>
                                            <p:strVal val="0"/>
                                          </p:val>
                                        </p:tav>
                                        <p:tav tm="100000">
                                          <p:val>
                                            <p:strVal val="#ppt_h"/>
                                          </p:val>
                                        </p:tav>
                                      </p:tavLst>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25"/>
                                        </p:tgtEl>
                                        <p:attrNameLst>
                                          <p:attrName>style.visibility</p:attrName>
                                        </p:attrNameLst>
                                      </p:cBhvr>
                                      <p:to>
                                        <p:strVal val="visible"/>
                                      </p:to>
                                    </p:set>
                                    <p:anim calcmode="lin" valueType="num">
                                      <p:cBhvr additive="base">
                                        <p:cTn id="17" dur="1000"/>
                                        <p:tgtEl>
                                          <p:spTgt spid="225"/>
                                        </p:tgtEl>
                                        <p:attrNameLst>
                                          <p:attrName>ppt_w</p:attrName>
                                        </p:attrNameLst>
                                      </p:cBhvr>
                                      <p:tavLst>
                                        <p:tav tm="0">
                                          <p:val>
                                            <p:strVal val="0"/>
                                          </p:val>
                                        </p:tav>
                                        <p:tav tm="100000">
                                          <p:val>
                                            <p:strVal val="#ppt_w"/>
                                          </p:val>
                                        </p:tav>
                                      </p:tavLst>
                                    </p:anim>
                                    <p:anim calcmode="lin" valueType="num">
                                      <p:cBhvr additive="base">
                                        <p:cTn id="18" dur="1000"/>
                                        <p:tgtEl>
                                          <p:spTgt spid="225"/>
                                        </p:tgtEl>
                                        <p:attrNameLst>
                                          <p:attrName>ppt_h</p:attrName>
                                        </p:attrNameLst>
                                      </p:cBhvr>
                                      <p:tavLst>
                                        <p:tav tm="0">
                                          <p:val>
                                            <p:strVal val="0"/>
                                          </p:val>
                                        </p:tav>
                                        <p:tav tm="100000">
                                          <p:val>
                                            <p:strVal val="#ppt_h"/>
                                          </p:val>
                                        </p:tav>
                                      </p:tavLst>
                                    </p:anim>
                                  </p:childTnLst>
                                </p:cTn>
                              </p:par>
                            </p:childTnLst>
                          </p:cTn>
                        </p:par>
                        <p:par>
                          <p:cTn id="19" fill="hold">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26"/>
                                        </p:tgtEl>
                                        <p:attrNameLst>
                                          <p:attrName>style.visibility</p:attrName>
                                        </p:attrNameLst>
                                      </p:cBhvr>
                                      <p:to>
                                        <p:strVal val="visible"/>
                                      </p:to>
                                    </p:set>
                                    <p:anim calcmode="lin" valueType="num">
                                      <p:cBhvr additive="base">
                                        <p:cTn id="22" dur="1000"/>
                                        <p:tgtEl>
                                          <p:spTgt spid="226"/>
                                        </p:tgtEl>
                                        <p:attrNameLst>
                                          <p:attrName>ppt_w</p:attrName>
                                        </p:attrNameLst>
                                      </p:cBhvr>
                                      <p:tavLst>
                                        <p:tav tm="0">
                                          <p:val>
                                            <p:strVal val="0"/>
                                          </p:val>
                                        </p:tav>
                                        <p:tav tm="100000">
                                          <p:val>
                                            <p:strVal val="#ppt_w"/>
                                          </p:val>
                                        </p:tav>
                                      </p:tavLst>
                                    </p:anim>
                                    <p:anim calcmode="lin" valueType="num">
                                      <p:cBhvr additive="base">
                                        <p:cTn id="23" dur="1000"/>
                                        <p:tgtEl>
                                          <p:spTgt spid="2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solidFill>
                  <a:schemeClr val="accent2"/>
                </a:solidFill>
              </a:rPr>
              <a:t>Pasif EHA Egzersizleri</a:t>
            </a:r>
            <a:endParaRPr>
              <a:solidFill>
                <a:schemeClr val="accent2"/>
              </a:solidFill>
            </a:endParaRPr>
          </a:p>
        </p:txBody>
      </p:sp>
      <p:pic>
        <p:nvPicPr>
          <p:cNvPr id="232" name="Shape 232"/>
          <p:cNvPicPr preferRelativeResize="0"/>
          <p:nvPr/>
        </p:nvPicPr>
        <p:blipFill>
          <a:blip r:embed="rId3">
            <a:alphaModFix/>
          </a:blip>
          <a:stretch>
            <a:fillRect/>
          </a:stretch>
        </p:blipFill>
        <p:spPr>
          <a:xfrm>
            <a:off x="696413" y="1852613"/>
            <a:ext cx="2733675" cy="3152775"/>
          </a:xfrm>
          <a:prstGeom prst="rect">
            <a:avLst/>
          </a:prstGeom>
          <a:noFill/>
          <a:ln>
            <a:noFill/>
          </a:ln>
        </p:spPr>
      </p:pic>
      <p:pic>
        <p:nvPicPr>
          <p:cNvPr id="233" name="Shape 233"/>
          <p:cNvPicPr preferRelativeResize="0"/>
          <p:nvPr/>
        </p:nvPicPr>
        <p:blipFill>
          <a:blip r:embed="rId4">
            <a:alphaModFix/>
          </a:blip>
          <a:stretch>
            <a:fillRect/>
          </a:stretch>
        </p:blipFill>
        <p:spPr>
          <a:xfrm>
            <a:off x="4742750" y="1961200"/>
            <a:ext cx="3238741" cy="29794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1000"/>
                                        <p:tgtEl>
                                          <p:spTgt spid="232"/>
                                        </p:tgtEl>
                                        <p:attrNameLst>
                                          <p:attrName>ppt_w</p:attrName>
                                        </p:attrNameLst>
                                      </p:cBhvr>
                                      <p:tavLst>
                                        <p:tav tm="0">
                                          <p:val>
                                            <p:strVal val="0"/>
                                          </p:val>
                                        </p:tav>
                                        <p:tav tm="100000">
                                          <p:val>
                                            <p:strVal val="#ppt_w"/>
                                          </p:val>
                                        </p:tav>
                                      </p:tavLst>
                                    </p:anim>
                                    <p:anim calcmode="lin" valueType="num">
                                      <p:cBhvr additive="base">
                                        <p:cTn id="8" dur="1000"/>
                                        <p:tgtEl>
                                          <p:spTgt spid="23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additive="base">
                                        <p:cTn id="12" dur="1000"/>
                                        <p:tgtEl>
                                          <p:spTgt spid="233"/>
                                        </p:tgtEl>
                                        <p:attrNameLst>
                                          <p:attrName>ppt_w</p:attrName>
                                        </p:attrNameLst>
                                      </p:cBhvr>
                                      <p:tavLst>
                                        <p:tav tm="0">
                                          <p:val>
                                            <p:strVal val="0"/>
                                          </p:val>
                                        </p:tav>
                                        <p:tav tm="100000">
                                          <p:val>
                                            <p:strVal val="#ppt_w"/>
                                          </p:val>
                                        </p:tav>
                                      </p:tavLst>
                                    </p:anim>
                                    <p:anim calcmode="lin" valueType="num">
                                      <p:cBhvr additive="base">
                                        <p:cTn id="13" dur="1000"/>
                                        <p:tgtEl>
                                          <p:spTgt spid="23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i="0" u="none" strike="noStrike" cap="none">
                <a:solidFill>
                  <a:schemeClr val="accent2"/>
                </a:solidFill>
                <a:latin typeface="Arial"/>
                <a:ea typeface="Arial"/>
                <a:cs typeface="Arial"/>
                <a:sym typeface="Arial"/>
              </a:rPr>
              <a:t>Aktif-Aktif yardımlı EHA egzesizleri</a:t>
            </a:r>
            <a:endParaRPr i="0" u="none" strike="noStrike" cap="none">
              <a:solidFill>
                <a:schemeClr val="accent2"/>
              </a:solidFill>
              <a:latin typeface="Arial"/>
              <a:ea typeface="Arial"/>
              <a:cs typeface="Arial"/>
              <a:sym typeface="Arial"/>
            </a:endParaRPr>
          </a:p>
        </p:txBody>
      </p:sp>
      <p:sp>
        <p:nvSpPr>
          <p:cNvPr id="239" name="Shape 239"/>
          <p:cNvSpPr txBox="1">
            <a:spLocks noGrp="1"/>
          </p:cNvSpPr>
          <p:nvPr>
            <p:ph type="body" idx="1"/>
          </p:nvPr>
        </p:nvSpPr>
        <p:spPr>
          <a:xfrm>
            <a:off x="457200" y="1082175"/>
            <a:ext cx="8229600" cy="54858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600"/>
              </a:spcBef>
              <a:spcAft>
                <a:spcPts val="0"/>
              </a:spcAft>
              <a:buClr>
                <a:schemeClr val="dk1"/>
              </a:buClr>
              <a:buSzPts val="2600"/>
              <a:buChar char="●"/>
            </a:pPr>
            <a:r>
              <a:rPr lang="en" sz="2600" b="0" i="0" u="none" strike="noStrike" cap="none">
                <a:solidFill>
                  <a:schemeClr val="dk1"/>
                </a:solidFill>
                <a:latin typeface="Arial"/>
                <a:ea typeface="Arial"/>
                <a:cs typeface="Arial"/>
                <a:sym typeface="Arial"/>
              </a:rPr>
              <a:t>Hasta aktif olarak kısmen veya tamamen hareket edebiliyorsa ve kontrendikasyon yoksa pasif EHA ile aynı amaçlarla uygulanır. </a:t>
            </a:r>
            <a:endParaRPr sz="2600" b="0" i="0" u="none" strike="noStrike" cap="none">
              <a:solidFill>
                <a:schemeClr val="dk1"/>
              </a:solidFill>
              <a:latin typeface="Arial"/>
              <a:ea typeface="Arial"/>
              <a:cs typeface="Arial"/>
              <a:sym typeface="Arial"/>
            </a:endParaRPr>
          </a:p>
          <a:p>
            <a:pPr marL="457200" lvl="0" indent="-393700" rtl="0">
              <a:spcBef>
                <a:spcPts val="0"/>
              </a:spcBef>
              <a:spcAft>
                <a:spcPts val="0"/>
              </a:spcAft>
              <a:buClr>
                <a:schemeClr val="dk1"/>
              </a:buClr>
              <a:buSzPts val="2600"/>
              <a:buChar char="●"/>
            </a:pPr>
            <a:r>
              <a:rPr lang="en" sz="2600" b="0" i="0" u="none" strike="noStrike" cap="none">
                <a:solidFill>
                  <a:schemeClr val="dk1"/>
                </a:solidFill>
                <a:latin typeface="Arial"/>
                <a:ea typeface="Arial"/>
                <a:cs typeface="Arial"/>
                <a:sym typeface="Arial"/>
              </a:rPr>
              <a:t>Aktif uygulanan EHA egzersizleri kuvvet ve dayanıklılığı da arttırır. </a:t>
            </a:r>
            <a:endParaRPr sz="2600">
              <a:solidFill>
                <a:schemeClr val="dk1"/>
              </a:solidFill>
            </a:endParaRPr>
          </a:p>
          <a:p>
            <a:pPr marL="457200" lvl="0" indent="-393700" rtl="0">
              <a:spcBef>
                <a:spcPts val="0"/>
              </a:spcBef>
              <a:spcAft>
                <a:spcPts val="0"/>
              </a:spcAft>
              <a:buClr>
                <a:schemeClr val="dk1"/>
              </a:buClr>
              <a:buSzPts val="2600"/>
              <a:buChar char="●"/>
            </a:pPr>
            <a:r>
              <a:rPr lang="en" sz="2600">
                <a:solidFill>
                  <a:schemeClr val="dk1"/>
                </a:solidFill>
              </a:rPr>
              <a:t>EHA egzersizlerini hastanın kendisinin yapabilmesi için mümkün olduğu kadar kısa sürede hastaya egzersizler öğretilmelidir.</a:t>
            </a:r>
            <a:endParaRPr sz="2600">
              <a:solidFill>
                <a:schemeClr val="dk1"/>
              </a:solidFill>
            </a:endParaRPr>
          </a:p>
          <a:p>
            <a:pPr marL="457200" lvl="0" indent="-393700" rtl="0">
              <a:spcBef>
                <a:spcPts val="0"/>
              </a:spcBef>
              <a:spcAft>
                <a:spcPts val="0"/>
              </a:spcAft>
              <a:buClr>
                <a:schemeClr val="dk1"/>
              </a:buClr>
              <a:buSzPts val="2600"/>
              <a:buChar char="●"/>
            </a:pPr>
            <a:r>
              <a:rPr lang="en" sz="2600">
                <a:solidFill>
                  <a:schemeClr val="dk1"/>
                </a:solidFill>
              </a:rPr>
              <a:t>Bağ dokusu değişikliklerinin oluşmaması için eklemlerin günde 5-10 defa yavaş ve kontrollü bir şekilde hareket ettirilmesi yeterlidir. Hastanın durumuna ve tedaviye yanıta göre tekrar sayıları değiştirilebilir.  </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65275" y="3109600"/>
            <a:ext cx="3440100" cy="207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20"/>
              </a:spcBef>
              <a:spcAft>
                <a:spcPts val="0"/>
              </a:spcAft>
              <a:buNone/>
            </a:pPr>
            <a:r>
              <a:rPr lang="en" sz="2600" b="1" i="0" u="none" strike="noStrike" cap="none">
                <a:solidFill>
                  <a:schemeClr val="accent6"/>
                </a:solidFill>
                <a:latin typeface="Arial"/>
                <a:ea typeface="Arial"/>
                <a:cs typeface="Arial"/>
                <a:sym typeface="Arial"/>
              </a:rPr>
              <a:t>Hasta pasif olarak diğer ekstremitesini kullanarak da EHA egzersizlerini yapabilir.</a:t>
            </a:r>
            <a:endParaRPr sz="3000" b="1" i="0" u="none" strike="noStrike" cap="none">
              <a:solidFill>
                <a:schemeClr val="accent6"/>
              </a:solidFill>
              <a:latin typeface="Arial"/>
              <a:ea typeface="Arial"/>
              <a:cs typeface="Arial"/>
              <a:sym typeface="Arial"/>
            </a:endParaRPr>
          </a:p>
          <a:p>
            <a:pPr marL="0" marR="0" lvl="0" indent="79375" algn="l" rtl="0">
              <a:lnSpc>
                <a:spcPct val="100000"/>
              </a:lnSpc>
              <a:spcBef>
                <a:spcPts val="600"/>
              </a:spcBef>
              <a:spcAft>
                <a:spcPts val="0"/>
              </a:spcAft>
              <a:buClr>
                <a:schemeClr val="dk1"/>
              </a:buClr>
              <a:buSzPts val="1250"/>
              <a:buFont typeface="Arial"/>
              <a:buNone/>
            </a:pPr>
            <a:endParaRPr sz="3000" b="0" i="0" u="none" strike="noStrike" cap="none">
              <a:solidFill>
                <a:schemeClr val="dk2"/>
              </a:solidFill>
              <a:latin typeface="Arial"/>
              <a:ea typeface="Arial"/>
              <a:cs typeface="Arial"/>
              <a:sym typeface="Arial"/>
            </a:endParaRPr>
          </a:p>
        </p:txBody>
      </p:sp>
      <p:pic>
        <p:nvPicPr>
          <p:cNvPr id="245" name="Shape 245"/>
          <p:cNvPicPr preferRelativeResize="0"/>
          <p:nvPr/>
        </p:nvPicPr>
        <p:blipFill>
          <a:blip r:embed="rId3">
            <a:alphaModFix/>
          </a:blip>
          <a:stretch>
            <a:fillRect/>
          </a:stretch>
        </p:blipFill>
        <p:spPr>
          <a:xfrm>
            <a:off x="4695825" y="1765300"/>
            <a:ext cx="3838575" cy="4762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646200" y="708075"/>
            <a:ext cx="7851600" cy="100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3000" i="0" u="none" strike="noStrike" cap="none">
                <a:solidFill>
                  <a:schemeClr val="accent6"/>
                </a:solidFill>
                <a:latin typeface="Arial"/>
                <a:ea typeface="Arial"/>
                <a:cs typeface="Arial"/>
                <a:sym typeface="Arial"/>
              </a:rPr>
              <a:t>Codman’ın pandüler omuz egzersizleri  EHA egzersizlerine örnektir. </a:t>
            </a:r>
            <a:endParaRPr sz="4200" i="0"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None/>
            </a:pPr>
            <a:endParaRPr sz="4200" b="0" i="0" u="none" strike="noStrike" cap="none">
              <a:solidFill>
                <a:schemeClr val="dk2"/>
              </a:solidFill>
              <a:latin typeface="Arial"/>
              <a:ea typeface="Arial"/>
              <a:cs typeface="Arial"/>
              <a:sym typeface="Arial"/>
            </a:endParaRPr>
          </a:p>
        </p:txBody>
      </p:sp>
      <p:pic>
        <p:nvPicPr>
          <p:cNvPr id="251" name="Shape 251"/>
          <p:cNvPicPr preferRelativeResize="0"/>
          <p:nvPr/>
        </p:nvPicPr>
        <p:blipFill>
          <a:blip r:embed="rId3">
            <a:alphaModFix/>
          </a:blip>
          <a:stretch>
            <a:fillRect/>
          </a:stretch>
        </p:blipFill>
        <p:spPr>
          <a:xfrm>
            <a:off x="2676525" y="1906813"/>
            <a:ext cx="3790950" cy="4314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8254" y="190500"/>
            <a:ext cx="8610300" cy="1527300"/>
          </a:xfrm>
          <a:prstGeom prst="rect">
            <a:avLst/>
          </a:prstGeom>
          <a:noFill/>
          <a:ln>
            <a:noFill/>
          </a:ln>
        </p:spPr>
        <p:txBody>
          <a:bodyPr spcFirstLastPara="1" wrap="square" lIns="91425" tIns="45700" rIns="91425" bIns="45700" anchor="t" anchorCtr="0">
            <a:noAutofit/>
          </a:bodyPr>
          <a:lstStyle/>
          <a:p>
            <a:pPr marL="0" lvl="0" indent="0" rtl="0">
              <a:spcBef>
                <a:spcPts val="520"/>
              </a:spcBef>
              <a:spcAft>
                <a:spcPts val="0"/>
              </a:spcAft>
              <a:buNone/>
            </a:pPr>
            <a:r>
              <a:rPr lang="en" sz="2600" b="0">
                <a:solidFill>
                  <a:schemeClr val="accent6"/>
                </a:solidFill>
              </a:rPr>
              <a:t>Omuz çarkı veya değişik askı mekanizmaları yine EHA egzersizlerinin hastanın kendisi tarafından yapılmasına yardımcı olur.</a:t>
            </a:r>
            <a:endParaRPr sz="3000" b="0">
              <a:solidFill>
                <a:schemeClr val="accent6"/>
              </a:solidFill>
            </a:endParaRPr>
          </a:p>
          <a:p>
            <a:pPr marL="0" lvl="0" indent="0">
              <a:spcBef>
                <a:spcPts val="0"/>
              </a:spcBef>
              <a:spcAft>
                <a:spcPts val="0"/>
              </a:spcAft>
              <a:buNone/>
            </a:pPr>
            <a:endParaRPr/>
          </a:p>
        </p:txBody>
      </p:sp>
      <p:pic>
        <p:nvPicPr>
          <p:cNvPr id="257" name="Shape 257"/>
          <p:cNvPicPr preferRelativeResize="0"/>
          <p:nvPr/>
        </p:nvPicPr>
        <p:blipFill>
          <a:blip r:embed="rId3">
            <a:alphaModFix/>
          </a:blip>
          <a:stretch>
            <a:fillRect/>
          </a:stretch>
        </p:blipFill>
        <p:spPr>
          <a:xfrm>
            <a:off x="4720500" y="1717800"/>
            <a:ext cx="4267200" cy="3238500"/>
          </a:xfrm>
          <a:prstGeom prst="rect">
            <a:avLst/>
          </a:prstGeom>
          <a:noFill/>
          <a:ln>
            <a:noFill/>
          </a:ln>
        </p:spPr>
      </p:pic>
      <p:pic>
        <p:nvPicPr>
          <p:cNvPr id="258" name="Shape 258"/>
          <p:cNvPicPr preferRelativeResize="0"/>
          <p:nvPr/>
        </p:nvPicPr>
        <p:blipFill>
          <a:blip r:embed="rId4">
            <a:alphaModFix/>
          </a:blip>
          <a:stretch>
            <a:fillRect/>
          </a:stretch>
        </p:blipFill>
        <p:spPr>
          <a:xfrm>
            <a:off x="237650" y="2300288"/>
            <a:ext cx="4200525" cy="2257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sz="4200">
                <a:solidFill>
                  <a:schemeClr val="accent2"/>
                </a:solidFill>
              </a:rPr>
              <a:t>Germe</a:t>
            </a:r>
            <a:r>
              <a:rPr lang="en" sz="4200">
                <a:solidFill>
                  <a:schemeClr val="accent6"/>
                </a:solidFill>
              </a:rPr>
              <a:t>? </a:t>
            </a:r>
            <a:r>
              <a:rPr lang="en" sz="4200">
                <a:solidFill>
                  <a:schemeClr val="accent2"/>
                </a:solidFill>
              </a:rPr>
              <a:t>Egzersizleri</a:t>
            </a:r>
            <a:endParaRPr sz="4200" i="0" u="none" strike="noStrike" cap="none">
              <a:solidFill>
                <a:schemeClr val="accent2"/>
              </a:solidFill>
              <a:latin typeface="Arial"/>
              <a:ea typeface="Arial"/>
              <a:cs typeface="Arial"/>
              <a:sym typeface="Arial"/>
            </a:endParaRPr>
          </a:p>
        </p:txBody>
      </p:sp>
      <p:sp>
        <p:nvSpPr>
          <p:cNvPr id="264" name="Shape 264"/>
          <p:cNvSpPr txBox="1">
            <a:spLocks noGrp="1"/>
          </p:cNvSpPr>
          <p:nvPr>
            <p:ph type="body" idx="1"/>
          </p:nvPr>
        </p:nvSpPr>
        <p:spPr>
          <a:xfrm>
            <a:off x="800839" y="1844675"/>
            <a:ext cx="7757400" cy="34560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480"/>
              </a:spcBef>
              <a:spcAft>
                <a:spcPts val="0"/>
              </a:spcAft>
              <a:buClr>
                <a:schemeClr val="dk1"/>
              </a:buClr>
              <a:buSzPts val="3000"/>
              <a:buChar char="●"/>
            </a:pPr>
            <a:r>
              <a:rPr lang="en" sz="2400" b="0" i="0" u="none" strike="noStrike" cap="none">
                <a:solidFill>
                  <a:schemeClr val="dk1"/>
                </a:solidFill>
                <a:latin typeface="Arial"/>
                <a:ea typeface="Arial"/>
                <a:cs typeface="Arial"/>
                <a:sym typeface="Arial"/>
              </a:rPr>
              <a:t>EHA kaybı oluşmuş ve kontraktür gelişmişse EHA’nın kazanılması ve kontraktürün açılması için germe egzersizlerinin tedaviye eklenmesi gerekir. </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Clr>
                <a:schemeClr val="dk1"/>
              </a:buClr>
              <a:buSzPts val="3000"/>
              <a:buChar char="●"/>
            </a:pPr>
            <a:r>
              <a:rPr lang="en" sz="2400" b="0" i="0" u="none" strike="noStrike" cap="none">
                <a:solidFill>
                  <a:schemeClr val="dk1"/>
                </a:solidFill>
                <a:latin typeface="Arial"/>
                <a:ea typeface="Arial"/>
                <a:cs typeface="Arial"/>
                <a:sym typeface="Arial"/>
              </a:rPr>
              <a:t>E</a:t>
            </a:r>
            <a:r>
              <a:rPr lang="en" sz="2400">
                <a:solidFill>
                  <a:schemeClr val="dk1"/>
                </a:solidFill>
              </a:rPr>
              <a:t>k</a:t>
            </a:r>
            <a:r>
              <a:rPr lang="en" sz="2400" b="0" i="0" u="none" strike="noStrike" cap="none">
                <a:solidFill>
                  <a:schemeClr val="dk1"/>
                </a:solidFill>
                <a:latin typeface="Arial"/>
                <a:ea typeface="Arial"/>
                <a:cs typeface="Arial"/>
                <a:sym typeface="Arial"/>
              </a:rPr>
              <a:t>lem fonksiyonunu bozan kontraktür, yapışıklık, skar dokusu oluşumu yapısal deformitelere yol açıyorsa, kontraktürler günlük yaşam aktivitelerini veya hemşire bakımını engelliyorsa uygulanmalıdır. </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lvl="0" indent="0">
              <a:spcBef>
                <a:spcPts val="0"/>
              </a:spcBef>
              <a:spcAft>
                <a:spcPts val="0"/>
              </a:spcAft>
              <a:buNone/>
            </a:pPr>
            <a:r>
              <a:rPr lang="en" sz="4200">
                <a:solidFill>
                  <a:schemeClr val="accent2"/>
                </a:solidFill>
              </a:rPr>
              <a:t>Germe</a:t>
            </a:r>
            <a:r>
              <a:rPr lang="en" sz="4200">
                <a:solidFill>
                  <a:schemeClr val="accent6"/>
                </a:solidFill>
              </a:rPr>
              <a:t>? </a:t>
            </a:r>
            <a:r>
              <a:rPr lang="en" sz="4200">
                <a:solidFill>
                  <a:schemeClr val="accent2"/>
                </a:solidFill>
              </a:rPr>
              <a:t>Egzersizleri</a:t>
            </a:r>
            <a:endParaRPr/>
          </a:p>
        </p:txBody>
      </p:sp>
      <p:sp>
        <p:nvSpPr>
          <p:cNvPr id="270" name="Shape 270"/>
          <p:cNvSpPr txBox="1">
            <a:spLocks noGrp="1"/>
          </p:cNvSpPr>
          <p:nvPr>
            <p:ph type="body" idx="1"/>
          </p:nvPr>
        </p:nvSpPr>
        <p:spPr>
          <a:xfrm>
            <a:off x="694675" y="1057025"/>
            <a:ext cx="7839600" cy="51090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400"/>
              </a:spcBef>
              <a:spcAft>
                <a:spcPts val="0"/>
              </a:spcAft>
              <a:buSzPts val="3000"/>
              <a:buChar char="●"/>
            </a:pPr>
            <a:r>
              <a:rPr lang="en" sz="2000" b="0" i="0" u="none" strike="noStrike" cap="none">
                <a:latin typeface="Arial"/>
                <a:ea typeface="Arial"/>
                <a:cs typeface="Arial"/>
                <a:sym typeface="Arial"/>
              </a:rPr>
              <a:t>Bağ dokusuna bir yüklenme uygulandığı zaman dokunun boyunda uzama meydana gelir. Yüklenme kaldırıldığında doku eski boyuna döner. Yüklenme uzun süre olursa dokuda plastik deformasyon gelişir ve yük ortadan kalksa bile eski boyuna dönemez. Kontraktür gelişmiş bir dokuda bu prensipten faydalanarak germe yardımı ile normal EHA sağlanmaya çalışılır. </a:t>
            </a:r>
            <a:endParaRPr sz="3000" b="0" i="0" u="none" strike="noStrike" cap="none">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000" b="1" i="0" u="none" strike="noStrike" cap="none">
                <a:latin typeface="Arial"/>
                <a:ea typeface="Arial"/>
                <a:cs typeface="Arial"/>
                <a:sym typeface="Arial"/>
              </a:rPr>
              <a:t>Kontraktür;</a:t>
            </a:r>
            <a:r>
              <a:rPr lang="en" sz="2000" b="0" i="0" u="none" strike="noStrike" cap="none">
                <a:latin typeface="Arial"/>
                <a:ea typeface="Arial"/>
                <a:cs typeface="Arial"/>
                <a:sym typeface="Arial"/>
              </a:rPr>
              <a:t> yumuşak doku uzunluğunda EHA kaybına neden olacak şekilde belirgin bir kısalıktır.</a:t>
            </a:r>
            <a:endParaRPr sz="3000" b="0" i="0" u="none" strike="noStrike" cap="none">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000" b="0" i="0" u="none" strike="noStrike" cap="none">
                <a:latin typeface="Arial"/>
                <a:ea typeface="Arial"/>
                <a:cs typeface="Arial"/>
                <a:sym typeface="Arial"/>
              </a:rPr>
              <a:t>Bu değişiklikler kas liflerinin uzun bir süre kısalmış durumda kalması ile ortaya çıkar.</a:t>
            </a:r>
            <a:endParaRPr sz="3000" b="0" i="0" u="none" strike="noStrike" cap="none">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000" b="0" i="0" u="none" strike="noStrike" cap="none">
                <a:latin typeface="Arial"/>
                <a:ea typeface="Arial"/>
                <a:cs typeface="Arial"/>
                <a:sym typeface="Arial"/>
              </a:rPr>
              <a:t>Ör: Uzun süre fleksiyonda tutulan ekstremitenin fleksör kaslarında oluşan kontraktür gibi.</a:t>
            </a:r>
            <a:endParaRPr sz="3000" b="0" i="0" u="none" strike="noStrike" cap="none">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Shape 275"/>
          <p:cNvPicPr preferRelativeResize="0"/>
          <p:nvPr/>
        </p:nvPicPr>
        <p:blipFill>
          <a:blip r:embed="rId3">
            <a:alphaModFix/>
          </a:blip>
          <a:stretch>
            <a:fillRect/>
          </a:stretch>
        </p:blipFill>
        <p:spPr>
          <a:xfrm>
            <a:off x="603050" y="540788"/>
            <a:ext cx="1962150" cy="2600325"/>
          </a:xfrm>
          <a:prstGeom prst="rect">
            <a:avLst/>
          </a:prstGeom>
          <a:noFill/>
          <a:ln>
            <a:noFill/>
          </a:ln>
        </p:spPr>
      </p:pic>
      <p:pic>
        <p:nvPicPr>
          <p:cNvPr id="276" name="Shape 276"/>
          <p:cNvPicPr preferRelativeResize="0"/>
          <p:nvPr/>
        </p:nvPicPr>
        <p:blipFill>
          <a:blip r:embed="rId4">
            <a:alphaModFix/>
          </a:blip>
          <a:stretch>
            <a:fillRect/>
          </a:stretch>
        </p:blipFill>
        <p:spPr>
          <a:xfrm>
            <a:off x="3054253" y="540788"/>
            <a:ext cx="5701547" cy="560698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sz="4200" i="0" u="none" strike="noStrike" cap="none">
                <a:solidFill>
                  <a:schemeClr val="accent2"/>
                </a:solidFill>
                <a:latin typeface="Arial"/>
                <a:ea typeface="Arial"/>
                <a:cs typeface="Arial"/>
                <a:sym typeface="Arial"/>
              </a:rPr>
              <a:t>Germe ile ilgili özellikler</a:t>
            </a:r>
            <a:endParaRPr sz="4200" i="0" u="none" strike="noStrike" cap="none">
              <a:solidFill>
                <a:schemeClr val="accent2"/>
              </a:solidFill>
              <a:latin typeface="Arial"/>
              <a:ea typeface="Arial"/>
              <a:cs typeface="Arial"/>
              <a:sym typeface="Arial"/>
            </a:endParaRPr>
          </a:p>
        </p:txBody>
      </p:sp>
      <p:sp>
        <p:nvSpPr>
          <p:cNvPr id="282" name="Shape 282"/>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520"/>
              </a:spcBef>
              <a:spcAft>
                <a:spcPts val="0"/>
              </a:spcAft>
              <a:buSzPts val="3000"/>
              <a:buChar char="●"/>
            </a:pPr>
            <a:r>
              <a:rPr lang="en" sz="2600" b="0" i="0" u="none" strike="noStrike" cap="none">
                <a:solidFill>
                  <a:schemeClr val="dk1"/>
                </a:solidFill>
                <a:latin typeface="Arial"/>
                <a:ea typeface="Arial"/>
                <a:cs typeface="Arial"/>
                <a:sym typeface="Arial"/>
              </a:rPr>
              <a:t>Germenin amacı fonksiyonu arttırmaya yönelik olmalıdır.</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Germe uzun süreli düşük bir kuvvetle yapılmalıdır, kuvvet yavaş yavaş arttırılmalıdır.</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Hastada hafif rahatsızlık uyandıracak derecede ve ağrı sınırında, ancak 24 saatten uzun süren ağrı oluşturmayacak şiddette, kuvveti sürekli uygulayarak germe yapılmalıdır.  </a:t>
            </a: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1"/>
              </a:buClr>
              <a:buSzPts val="1250"/>
              <a:buFont typeface="Arial"/>
              <a:buNone/>
            </a:pPr>
            <a:endParaRPr sz="3000" b="0" i="0" u="none" strike="noStrike" cap="non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chemeClr val="accent2"/>
                </a:solidFill>
              </a:rPr>
              <a:t>Kas İskelet Sistemi Komplikasyonları</a:t>
            </a:r>
            <a:endParaRPr sz="3000">
              <a:solidFill>
                <a:schemeClr val="accent2"/>
              </a:solidFill>
            </a:endParaRPr>
          </a:p>
          <a:p>
            <a:pPr marL="0" lvl="0" indent="0">
              <a:spcBef>
                <a:spcPts val="0"/>
              </a:spcBef>
              <a:spcAft>
                <a:spcPts val="0"/>
              </a:spcAft>
              <a:buNone/>
            </a:pPr>
            <a:r>
              <a:rPr lang="en" sz="3000" i="1">
                <a:solidFill>
                  <a:schemeClr val="accent6"/>
                </a:solidFill>
              </a:rPr>
              <a:t>Kas Güçsüzlüğü ve Atrofi</a:t>
            </a:r>
            <a:endParaRPr sz="3000">
              <a:solidFill>
                <a:schemeClr val="accent2"/>
              </a:solidFill>
            </a:endParaRPr>
          </a:p>
        </p:txBody>
      </p:sp>
      <p:sp>
        <p:nvSpPr>
          <p:cNvPr id="65" name="Shape 65"/>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b="1" i="1">
              <a:solidFill>
                <a:schemeClr val="accent6"/>
              </a:solidFill>
            </a:endParaRPr>
          </a:p>
          <a:p>
            <a:pPr marL="457200" lvl="0" indent="-419100" rtl="0">
              <a:spcBef>
                <a:spcPts val="600"/>
              </a:spcBef>
              <a:spcAft>
                <a:spcPts val="0"/>
              </a:spcAft>
              <a:buSzPts val="3000"/>
              <a:buChar char="●"/>
            </a:pPr>
            <a:r>
              <a:rPr lang="en"/>
              <a:t>İmmobilizasyonun en belirgin etkisi, kas gücü ve enduransındaki kayıptır. </a:t>
            </a:r>
            <a:endParaRPr/>
          </a:p>
          <a:p>
            <a:pPr marL="457200" lvl="0" indent="-419100" rtl="0">
              <a:spcBef>
                <a:spcPts val="0"/>
              </a:spcBef>
              <a:spcAft>
                <a:spcPts val="0"/>
              </a:spcAft>
              <a:buSzPts val="3000"/>
              <a:buChar char="●"/>
            </a:pPr>
            <a:r>
              <a:rPr lang="en"/>
              <a:t>Kas gücü istirahat dönemi boyunca her hafta % 10-15 arasında azalır. </a:t>
            </a:r>
            <a:endParaRPr/>
          </a:p>
          <a:p>
            <a:pPr marL="457200" lvl="0" indent="-419100" rtl="0">
              <a:spcBef>
                <a:spcPts val="0"/>
              </a:spcBef>
              <a:spcAft>
                <a:spcPts val="0"/>
              </a:spcAft>
              <a:buSzPts val="3000"/>
              <a:buChar char="●"/>
            </a:pPr>
            <a:r>
              <a:rPr lang="en"/>
              <a:t>İmmobilizasyonun 3 ila 5. haftasında normal gücün yaklaşık yarısı kaybedilir. </a:t>
            </a:r>
            <a:endParaRPr/>
          </a:p>
          <a:p>
            <a:pPr marL="0" lvl="0" indent="0">
              <a:spcBef>
                <a:spcPts val="6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457200" y="1149250"/>
            <a:ext cx="8229600" cy="5418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520"/>
              </a:spcBef>
              <a:spcAft>
                <a:spcPts val="0"/>
              </a:spcAft>
              <a:buClr>
                <a:schemeClr val="dk1"/>
              </a:buClr>
              <a:buSzPts val="2400"/>
              <a:buChar char="●"/>
            </a:pPr>
            <a:r>
              <a:rPr lang="en" sz="2400" i="0" u="none" strike="noStrike" cap="none">
                <a:solidFill>
                  <a:schemeClr val="dk1"/>
                </a:solidFill>
                <a:latin typeface="Arial"/>
                <a:ea typeface="Arial"/>
                <a:cs typeface="Arial"/>
                <a:sym typeface="Arial"/>
              </a:rPr>
              <a:t>Germe sırasında hasta hafif bir çekme veya sıkıştırma hissetmeli, </a:t>
            </a:r>
            <a:r>
              <a:rPr lang="en" sz="2400" b="1" i="0" u="none" strike="noStrike" cap="none">
                <a:solidFill>
                  <a:srgbClr val="980000"/>
                </a:solidFill>
                <a:latin typeface="Arial"/>
                <a:ea typeface="Arial"/>
                <a:cs typeface="Arial"/>
                <a:sym typeface="Arial"/>
              </a:rPr>
              <a:t>ağrı olmamalıdır.</a:t>
            </a:r>
            <a:r>
              <a:rPr lang="en" sz="2400" i="0" u="none" strike="noStrike" cap="none">
                <a:solidFill>
                  <a:schemeClr val="dk1"/>
                </a:solidFill>
                <a:latin typeface="Arial"/>
                <a:ea typeface="Arial"/>
                <a:cs typeface="Arial"/>
                <a:sym typeface="Arial"/>
              </a:rPr>
              <a:t> </a:t>
            </a:r>
            <a:endParaRPr sz="2400" i="0" u="none" strike="noStrike" cap="none">
              <a:solidFill>
                <a:schemeClr val="dk1"/>
              </a:solidFill>
              <a:latin typeface="Arial"/>
              <a:ea typeface="Arial"/>
              <a:cs typeface="Arial"/>
              <a:sym typeface="Arial"/>
            </a:endParaRPr>
          </a:p>
          <a:p>
            <a:pPr marL="457200" marR="0" lvl="0" indent="-381000" algn="l" rtl="0">
              <a:lnSpc>
                <a:spcPct val="90000"/>
              </a:lnSpc>
              <a:spcBef>
                <a:spcPts val="0"/>
              </a:spcBef>
              <a:spcAft>
                <a:spcPts val="0"/>
              </a:spcAft>
              <a:buClr>
                <a:schemeClr val="dk1"/>
              </a:buClr>
              <a:buSzPts val="2400"/>
              <a:buChar char="●"/>
            </a:pPr>
            <a:r>
              <a:rPr lang="en" sz="2400" i="0" u="none" strike="noStrike" cap="none">
                <a:solidFill>
                  <a:schemeClr val="dk1"/>
                </a:solidFill>
                <a:latin typeface="Arial"/>
                <a:ea typeface="Arial"/>
                <a:cs typeface="Arial"/>
                <a:sym typeface="Arial"/>
              </a:rPr>
              <a:t>Germe uygulanan eklem, eklem hareket açıklığının sonunda tutulmalı, sonra yavaşça serbest bırakılmalıdır. </a:t>
            </a:r>
            <a:endParaRPr sz="2400" i="0" u="none" strike="noStrike" cap="none">
              <a:solidFill>
                <a:schemeClr val="dk1"/>
              </a:solidFill>
              <a:latin typeface="Arial"/>
              <a:ea typeface="Arial"/>
              <a:cs typeface="Arial"/>
              <a:sym typeface="Arial"/>
            </a:endParaRPr>
          </a:p>
          <a:p>
            <a:pPr marL="457200" marR="0" lvl="0" indent="-381000" algn="l" rtl="0">
              <a:lnSpc>
                <a:spcPct val="90000"/>
              </a:lnSpc>
              <a:spcBef>
                <a:spcPts val="0"/>
              </a:spcBef>
              <a:spcAft>
                <a:spcPts val="0"/>
              </a:spcAft>
              <a:buClr>
                <a:schemeClr val="dk1"/>
              </a:buClr>
              <a:buSzPts val="2400"/>
              <a:buChar char="●"/>
            </a:pPr>
            <a:r>
              <a:rPr lang="en" sz="2400" i="0" u="none" strike="noStrike" cap="none">
                <a:solidFill>
                  <a:schemeClr val="dk1"/>
                </a:solidFill>
                <a:latin typeface="Arial"/>
                <a:ea typeface="Arial"/>
                <a:cs typeface="Arial"/>
                <a:sym typeface="Arial"/>
              </a:rPr>
              <a:t>Eklem proksimal ve distalinden iyice kavranmalı, proksimal bölüm iyice stabilize edilirken distal bölüm hareket boyunca kısıtlılığın olduğu noktaya kadar hareket ettirilmelidir. </a:t>
            </a:r>
            <a:endParaRPr sz="2400" i="0" u="none" strike="noStrike" cap="none">
              <a:solidFill>
                <a:schemeClr val="dk1"/>
              </a:solidFill>
              <a:latin typeface="Arial"/>
              <a:ea typeface="Arial"/>
              <a:cs typeface="Arial"/>
              <a:sym typeface="Arial"/>
            </a:endParaRPr>
          </a:p>
          <a:p>
            <a:pPr marL="457200" lvl="0" indent="-381000" rtl="0">
              <a:spcBef>
                <a:spcPts val="0"/>
              </a:spcBef>
              <a:spcAft>
                <a:spcPts val="0"/>
              </a:spcAft>
              <a:buClr>
                <a:schemeClr val="dk1"/>
              </a:buClr>
              <a:buSzPts val="2400"/>
              <a:buChar char="●"/>
            </a:pPr>
            <a:r>
              <a:rPr lang="en" sz="2400">
                <a:solidFill>
                  <a:schemeClr val="dk1"/>
                </a:solidFill>
              </a:rPr>
              <a:t>Uygulanacak kuvvet yine varolan patolojiye göre farklılık gösterir, inflamasyonlu dokuda ağrıya ve doku hasarına yol açmamak için germe sırasında çok az kuvvet uygulanmalıdır.</a:t>
            </a:r>
            <a:endParaRPr sz="2400">
              <a:solidFill>
                <a:schemeClr val="dk1"/>
              </a:solidFill>
            </a:endParaRPr>
          </a:p>
          <a:p>
            <a:pPr marL="457200" lvl="0" indent="-381000" rtl="0">
              <a:spcBef>
                <a:spcPts val="0"/>
              </a:spcBef>
              <a:spcAft>
                <a:spcPts val="0"/>
              </a:spcAft>
              <a:buClr>
                <a:schemeClr val="dk1"/>
              </a:buClr>
              <a:buSzPts val="2400"/>
              <a:buChar char="●"/>
            </a:pPr>
            <a:r>
              <a:rPr lang="en" sz="2400">
                <a:solidFill>
                  <a:schemeClr val="dk1"/>
                </a:solidFill>
              </a:rPr>
              <a:t>Sonuca ulaşmak haftalar sürebilir.  </a:t>
            </a:r>
            <a:endParaRPr sz="2400" i="0" u="none" strike="noStrike" cap="none">
              <a:solidFill>
                <a:schemeClr val="dk1"/>
              </a:solidFill>
              <a:latin typeface="Arial"/>
              <a:ea typeface="Arial"/>
              <a:cs typeface="Arial"/>
              <a:sym typeface="Arial"/>
            </a:endParaRPr>
          </a:p>
        </p:txBody>
      </p:sp>
      <p:sp>
        <p:nvSpPr>
          <p:cNvPr id="288" name="Shape 2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sz="4200" i="0" u="none" strike="noStrike" cap="none">
                <a:solidFill>
                  <a:schemeClr val="accent2"/>
                </a:solidFill>
                <a:latin typeface="Arial"/>
                <a:ea typeface="Arial"/>
                <a:cs typeface="Arial"/>
                <a:sym typeface="Arial"/>
              </a:rPr>
              <a:t>Germe ile ilgili özellikler</a:t>
            </a:r>
            <a:endParaRPr sz="4200" i="0" u="none" strike="noStrike" cap="none">
              <a:solidFill>
                <a:schemeClr val="accent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sz="4200" i="0" u="none" strike="noStrike" cap="none">
                <a:solidFill>
                  <a:schemeClr val="accent2"/>
                </a:solidFill>
                <a:latin typeface="Arial"/>
                <a:ea typeface="Arial"/>
                <a:cs typeface="Arial"/>
                <a:sym typeface="Arial"/>
              </a:rPr>
              <a:t>Uygulama</a:t>
            </a:r>
            <a:endParaRPr sz="4200" i="0" u="none" strike="noStrike" cap="none">
              <a:solidFill>
                <a:schemeClr val="accent2"/>
              </a:solidFill>
              <a:latin typeface="Arial"/>
              <a:ea typeface="Arial"/>
              <a:cs typeface="Arial"/>
              <a:sym typeface="Arial"/>
            </a:endParaRPr>
          </a:p>
        </p:txBody>
      </p:sp>
      <p:sp>
        <p:nvSpPr>
          <p:cNvPr id="294" name="Shape 294"/>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420"/>
              </a:spcBef>
              <a:spcAft>
                <a:spcPts val="0"/>
              </a:spcAft>
              <a:buSzPts val="3000"/>
              <a:buChar char="●"/>
            </a:pPr>
            <a:r>
              <a:rPr lang="en" sz="2100" b="0" i="0" u="none" strike="noStrike" cap="none">
                <a:solidFill>
                  <a:schemeClr val="dk1"/>
                </a:solidFill>
                <a:latin typeface="Arial"/>
                <a:ea typeface="Arial"/>
                <a:cs typeface="Arial"/>
                <a:sym typeface="Arial"/>
              </a:rPr>
              <a:t>Uygulanan güç dokuyu yırtmadan uzama sağlayabilen ve diğer yandan hasta tarafından tolere edilebilen güçtür.</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100" b="0" i="0" u="none" strike="noStrike" cap="none">
                <a:solidFill>
                  <a:schemeClr val="dk1"/>
                </a:solidFill>
                <a:latin typeface="Arial"/>
                <a:ea typeface="Arial"/>
                <a:cs typeface="Arial"/>
                <a:sym typeface="Arial"/>
              </a:rPr>
              <a:t>Germe 15-30 sn uygulanır ve yavaşça bırakılır.</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100" b="0" i="0" u="none" strike="noStrike" cap="none">
                <a:solidFill>
                  <a:schemeClr val="dk1"/>
                </a:solidFill>
                <a:latin typeface="Arial"/>
                <a:ea typeface="Arial"/>
                <a:cs typeface="Arial"/>
                <a:sym typeface="Arial"/>
              </a:rPr>
              <a:t>Germe egzersizleri öncesi genel ısınma egzersizleri, gevşeme yöntemleri, ağrıya yönelik elektroterapi, sıcak uygulama, hidroterapi, spastisite varsa soğuk uygulama, antispastisite ilaçları gibi uygulamalar germenin etkinliğini arttırır. </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SzPts val="3000"/>
              <a:buChar char="●"/>
            </a:pPr>
            <a:r>
              <a:rPr lang="en" sz="2100" b="0" i="0" u="none" strike="noStrike" cap="none">
                <a:solidFill>
                  <a:schemeClr val="dk1"/>
                </a:solidFill>
                <a:latin typeface="Arial"/>
                <a:ea typeface="Arial"/>
                <a:cs typeface="Arial"/>
                <a:sym typeface="Arial"/>
              </a:rPr>
              <a:t>Hastanın kendisi tarafından askı, lastik bantlar yardımıyla da germe egzersizi yapılabilir. </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None/>
            </a:pPr>
            <a:endParaRPr sz="3000" b="0" i="0" u="none" strike="noStrike" cap="none">
              <a:solidFill>
                <a:schemeClr val="dk1"/>
              </a:solidFill>
              <a:latin typeface="Arial"/>
              <a:ea typeface="Arial"/>
              <a:cs typeface="Arial"/>
              <a:sym typeface="Arial"/>
            </a:endParaRPr>
          </a:p>
          <a:p>
            <a:pPr marL="0" marR="0" lvl="0" indent="79375" algn="l" rtl="0">
              <a:lnSpc>
                <a:spcPct val="100000"/>
              </a:lnSpc>
              <a:spcBef>
                <a:spcPts val="600"/>
              </a:spcBef>
              <a:spcAft>
                <a:spcPts val="0"/>
              </a:spcAft>
              <a:buClr>
                <a:schemeClr val="dk1"/>
              </a:buClr>
              <a:buSzPts val="1250"/>
              <a:buFont typeface="Arial"/>
              <a:buNone/>
            </a:pPr>
            <a:endParaRPr sz="3000" b="0" i="0" u="none" strike="noStrike" cap="none">
              <a:solidFill>
                <a:schemeClr val="dk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pic>
        <p:nvPicPr>
          <p:cNvPr id="299" name="Shape 299"/>
          <p:cNvPicPr preferRelativeResize="0"/>
          <p:nvPr/>
        </p:nvPicPr>
        <p:blipFill>
          <a:blip r:embed="rId3">
            <a:alphaModFix/>
          </a:blip>
          <a:stretch>
            <a:fillRect/>
          </a:stretch>
        </p:blipFill>
        <p:spPr>
          <a:xfrm>
            <a:off x="0" y="0"/>
            <a:ext cx="9144000" cy="6858000"/>
          </a:xfrm>
          <a:prstGeom prst="rect">
            <a:avLst/>
          </a:prstGeom>
          <a:noFill/>
          <a:ln>
            <a:noFill/>
          </a:ln>
        </p:spPr>
      </p:pic>
      <p:sp>
        <p:nvSpPr>
          <p:cNvPr id="300" name="Shape 300"/>
          <p:cNvSpPr txBox="1">
            <a:spLocks noGrp="1"/>
          </p:cNvSpPr>
          <p:nvPr>
            <p:ph type="body" idx="1"/>
          </p:nvPr>
        </p:nvSpPr>
        <p:spPr>
          <a:xfrm>
            <a:off x="0" y="234600"/>
            <a:ext cx="3846000" cy="1950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400"/>
              </a:spcBef>
              <a:spcAft>
                <a:spcPts val="0"/>
              </a:spcAft>
              <a:buNone/>
            </a:pPr>
            <a:r>
              <a:rPr lang="en" sz="2000" b="0" i="0" u="none" strike="noStrike" cap="none">
                <a:solidFill>
                  <a:schemeClr val="dk1"/>
                </a:solidFill>
                <a:latin typeface="Arial"/>
                <a:ea typeface="Arial"/>
                <a:cs typeface="Arial"/>
                <a:sym typeface="Arial"/>
              </a:rPr>
              <a:t>Sık kullanılan germe egzersizlerine örnek omuz EHA’nı arttırmak için duvar yürüme egzersizi (parmak merdiveni) ve kalça germe egzersizidir.</a:t>
            </a:r>
            <a:endParaRPr sz="3000" b="0" i="0" u="none" strike="noStrike" cap="none">
              <a:solidFill>
                <a:schemeClr val="dk1"/>
              </a:solidFill>
              <a:latin typeface="Arial"/>
              <a:ea typeface="Arial"/>
              <a:cs typeface="Arial"/>
              <a:sym typeface="Arial"/>
            </a:endParaRPr>
          </a:p>
          <a:p>
            <a:pPr marL="0" marR="0" lvl="0" indent="0" algn="l" rtl="0">
              <a:lnSpc>
                <a:spcPct val="90000"/>
              </a:lnSpc>
              <a:spcBef>
                <a:spcPts val="400"/>
              </a:spcBef>
              <a:spcAft>
                <a:spcPts val="0"/>
              </a:spcAft>
              <a:buNone/>
            </a:pPr>
            <a:endParaRPr sz="3000" b="0" i="0" u="none" strike="noStrike" cap="none">
              <a:solidFill>
                <a:schemeClr val="dk1"/>
              </a:solidFill>
              <a:latin typeface="Arial"/>
              <a:ea typeface="Arial"/>
              <a:cs typeface="Arial"/>
              <a:sym typeface="Arial"/>
            </a:endParaRPr>
          </a:p>
        </p:txBody>
      </p:sp>
      <p:sp>
        <p:nvSpPr>
          <p:cNvPr id="301" name="Shape 301"/>
          <p:cNvSpPr txBox="1">
            <a:spLocks noGrp="1"/>
          </p:cNvSpPr>
          <p:nvPr>
            <p:ph type="body" idx="1"/>
          </p:nvPr>
        </p:nvSpPr>
        <p:spPr>
          <a:xfrm>
            <a:off x="787600" y="4833525"/>
            <a:ext cx="3846000" cy="1679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90000"/>
              </a:lnSpc>
              <a:spcBef>
                <a:spcPts val="400"/>
              </a:spcBef>
              <a:spcAft>
                <a:spcPts val="0"/>
              </a:spcAft>
              <a:buNone/>
            </a:pPr>
            <a:r>
              <a:rPr lang="en" sz="2000" b="0" i="0" u="none" strike="noStrike" cap="none">
                <a:solidFill>
                  <a:schemeClr val="dk1"/>
                </a:solidFill>
                <a:latin typeface="Arial"/>
                <a:ea typeface="Arial"/>
                <a:cs typeface="Arial"/>
                <a:sym typeface="Arial"/>
              </a:rPr>
              <a:t>Vücut ağırlığıyla yapılan germe egzersizleri (öne doğru bir adım atıp vücut ağırlığı ile yüklenildiğinde aşil tendonuna germe uygulanır).</a:t>
            </a:r>
            <a:endParaRPr sz="3000" b="0" i="0" u="none" strike="noStrike" cap="none">
              <a:solidFill>
                <a:schemeClr val="dk1"/>
              </a:solidFill>
              <a:latin typeface="Arial"/>
              <a:ea typeface="Arial"/>
              <a:cs typeface="Arial"/>
              <a:sym typeface="Arial"/>
            </a:endParaRPr>
          </a:p>
        </p:txBody>
      </p:sp>
      <p:sp>
        <p:nvSpPr>
          <p:cNvPr id="302" name="Shape 302"/>
          <p:cNvSpPr txBox="1">
            <a:spLocks noGrp="1"/>
          </p:cNvSpPr>
          <p:nvPr>
            <p:ph type="body" idx="1"/>
          </p:nvPr>
        </p:nvSpPr>
        <p:spPr>
          <a:xfrm>
            <a:off x="5116525" y="234600"/>
            <a:ext cx="3846000" cy="1950300"/>
          </a:xfrm>
          <a:prstGeom prst="rect">
            <a:avLst/>
          </a:prstGeom>
          <a:solidFill>
            <a:schemeClr val="lt1"/>
          </a:solidFill>
          <a:ln>
            <a:noFill/>
          </a:ln>
        </p:spPr>
        <p:txBody>
          <a:bodyPr spcFirstLastPara="1" wrap="square" lIns="91425" tIns="45700" rIns="91425" bIns="45700" anchor="t" anchorCtr="0">
            <a:noAutofit/>
          </a:bodyPr>
          <a:lstStyle/>
          <a:p>
            <a:pPr marL="0" lvl="0" indent="0" rtl="0">
              <a:lnSpc>
                <a:spcPct val="90000"/>
              </a:lnSpc>
              <a:spcBef>
                <a:spcPts val="400"/>
              </a:spcBef>
              <a:spcAft>
                <a:spcPts val="0"/>
              </a:spcAft>
              <a:buClr>
                <a:srgbClr val="000000"/>
              </a:buClr>
              <a:buSzPts val="1100"/>
              <a:buFont typeface="Arial"/>
              <a:buNone/>
            </a:pPr>
            <a:r>
              <a:rPr lang="en" sz="2000">
                <a:solidFill>
                  <a:schemeClr val="dk1"/>
                </a:solidFill>
              </a:rPr>
              <a:t>Germe egzersizlerinin yanı sıra kısıtlılığın olduğu ekleme ağırlıkla traksiyon, makara ve splintlerin kullanımı ile uzun süreli germe uygulanabilir.</a:t>
            </a:r>
            <a:endParaRPr sz="2000">
              <a:solidFill>
                <a:schemeClr val="dk1"/>
              </a:solidFill>
            </a:endParaRPr>
          </a:p>
          <a:p>
            <a:pPr marL="0" marR="0" lvl="0" indent="0" algn="l" rtl="0">
              <a:lnSpc>
                <a:spcPct val="90000"/>
              </a:lnSpc>
              <a:spcBef>
                <a:spcPts val="400"/>
              </a:spcBef>
              <a:spcAft>
                <a:spcPts val="0"/>
              </a:spcAft>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400"/>
              </a:spcBef>
              <a:spcAft>
                <a:spcPts val="0"/>
              </a:spcAft>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i="0" u="none" strike="noStrike" cap="none">
                <a:solidFill>
                  <a:schemeClr val="accent2"/>
                </a:solidFill>
                <a:latin typeface="Arial"/>
                <a:ea typeface="Arial"/>
                <a:cs typeface="Arial"/>
                <a:sym typeface="Arial"/>
              </a:rPr>
              <a:t>Germe egzersizlerinin kontrendikasyonları</a:t>
            </a:r>
            <a:endParaRPr i="0" u="none" strike="noStrike" cap="none">
              <a:solidFill>
                <a:schemeClr val="accent2"/>
              </a:solidFill>
              <a:latin typeface="Arial"/>
              <a:ea typeface="Arial"/>
              <a:cs typeface="Arial"/>
              <a:sym typeface="Arial"/>
            </a:endParaRPr>
          </a:p>
        </p:txBody>
      </p:sp>
      <p:sp>
        <p:nvSpPr>
          <p:cNvPr id="308" name="Shape 308"/>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80000"/>
              </a:lnSpc>
              <a:spcBef>
                <a:spcPts val="520"/>
              </a:spcBef>
              <a:spcAft>
                <a:spcPts val="0"/>
              </a:spcAft>
              <a:buSzPts val="3000"/>
              <a:buChar char="●"/>
            </a:pPr>
            <a:r>
              <a:rPr lang="en" sz="2600" b="0" i="0" u="none" strike="noStrike" cap="none">
                <a:solidFill>
                  <a:schemeClr val="dk1"/>
                </a:solidFill>
                <a:latin typeface="Arial"/>
                <a:ea typeface="Arial"/>
                <a:cs typeface="Arial"/>
                <a:sym typeface="Arial"/>
              </a:rPr>
              <a:t>Eklem hareketini engelleyen kemik doku varlığı</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Yeni kırık</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Çevre dokuda akut inflamasyon veya infeksiyon</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Eklem hareketi ve kas uzatma ile belirgin ağrı olması</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Cilt veya damar patolojisi</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Yeni doku travması ve akut hemoraji</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Kontraktür, eklem veya doku stabilitesini sağlıyorsa</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i="0" u="none" strike="noStrike" cap="none">
                <a:solidFill>
                  <a:schemeClr val="accent2"/>
                </a:solidFill>
                <a:latin typeface="Arial"/>
                <a:ea typeface="Arial"/>
                <a:cs typeface="Arial"/>
                <a:sym typeface="Arial"/>
              </a:rPr>
              <a:t>Germe </a:t>
            </a:r>
            <a:r>
              <a:rPr lang="en">
                <a:solidFill>
                  <a:schemeClr val="accent2"/>
                </a:solidFill>
              </a:rPr>
              <a:t>E</a:t>
            </a:r>
            <a:r>
              <a:rPr lang="en" i="0" u="none" strike="noStrike" cap="none">
                <a:solidFill>
                  <a:schemeClr val="accent2"/>
                </a:solidFill>
                <a:latin typeface="Arial"/>
                <a:ea typeface="Arial"/>
                <a:cs typeface="Arial"/>
                <a:sym typeface="Arial"/>
              </a:rPr>
              <a:t>gzersizlerinin </a:t>
            </a:r>
            <a:r>
              <a:rPr lang="en">
                <a:solidFill>
                  <a:schemeClr val="accent2"/>
                </a:solidFill>
              </a:rPr>
              <a:t>K</a:t>
            </a:r>
            <a:r>
              <a:rPr lang="en" i="0" u="none" strike="noStrike" cap="none">
                <a:solidFill>
                  <a:schemeClr val="accent2"/>
                </a:solidFill>
                <a:latin typeface="Arial"/>
                <a:ea typeface="Arial"/>
                <a:cs typeface="Arial"/>
                <a:sym typeface="Arial"/>
              </a:rPr>
              <a:t>omplikasyonları</a:t>
            </a:r>
            <a:endParaRPr i="0" u="none" strike="noStrike" cap="none">
              <a:solidFill>
                <a:schemeClr val="accent2"/>
              </a:solidFill>
              <a:latin typeface="Arial"/>
              <a:ea typeface="Arial"/>
              <a:cs typeface="Arial"/>
              <a:sym typeface="Arial"/>
            </a:endParaRPr>
          </a:p>
        </p:txBody>
      </p:sp>
      <p:sp>
        <p:nvSpPr>
          <p:cNvPr id="314" name="Shape 314"/>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420"/>
              </a:spcBef>
              <a:spcAft>
                <a:spcPts val="0"/>
              </a:spcAft>
              <a:buClr>
                <a:schemeClr val="accent6"/>
              </a:buClr>
              <a:buSzPts val="3000"/>
              <a:buChar char="●"/>
            </a:pPr>
            <a:r>
              <a:rPr lang="en" sz="2100" b="1" i="0" u="none" strike="noStrike" cap="none">
                <a:solidFill>
                  <a:schemeClr val="accent6"/>
                </a:solidFill>
                <a:latin typeface="Arial"/>
                <a:ea typeface="Arial"/>
                <a:cs typeface="Arial"/>
                <a:sym typeface="Arial"/>
              </a:rPr>
              <a:t>Doku hasarı</a:t>
            </a:r>
            <a:endParaRPr sz="3000" b="0" i="0" u="none" strike="noStrike" cap="none">
              <a:solidFill>
                <a:schemeClr val="accent6"/>
              </a:solidFill>
              <a:latin typeface="Arial"/>
              <a:ea typeface="Arial"/>
              <a:cs typeface="Arial"/>
              <a:sym typeface="Arial"/>
            </a:endParaRPr>
          </a:p>
          <a:p>
            <a:pPr marL="914400" marR="0" lvl="1" indent="-381000" algn="l" rtl="0">
              <a:lnSpc>
                <a:spcPct val="90000"/>
              </a:lnSpc>
              <a:spcBef>
                <a:spcPts val="0"/>
              </a:spcBef>
              <a:spcAft>
                <a:spcPts val="0"/>
              </a:spcAft>
              <a:buClr>
                <a:schemeClr val="accent6"/>
              </a:buClr>
              <a:buSzPts val="2400"/>
              <a:buChar char="○"/>
            </a:pPr>
            <a:r>
              <a:rPr lang="en" sz="2100" b="0" i="0" u="none" strike="noStrike" cap="none">
                <a:solidFill>
                  <a:schemeClr val="dk1"/>
                </a:solidFill>
                <a:latin typeface="Arial"/>
                <a:ea typeface="Arial"/>
                <a:cs typeface="Arial"/>
                <a:sym typeface="Arial"/>
              </a:rPr>
              <a:t>Doku hasarı aşırı yüklenme uygulandığında ve hastada ağrıyı algılamasını engelleyecek duyu kaybı varlığında olabilir. Germe ile doku hasarı oluşursa gelişen ödem ve inflamasyon kontraktürü daha da arttırır. Ayrıca inflamasyon ve ödemin olduğu dokuda germe ile hasar olma riski de fazladır. </a:t>
            </a:r>
            <a:endParaRPr sz="3000" b="0" i="0" u="none" strike="noStrike" cap="none">
              <a:solidFill>
                <a:schemeClr val="dk1"/>
              </a:solidFill>
              <a:latin typeface="Arial"/>
              <a:ea typeface="Arial"/>
              <a:cs typeface="Arial"/>
              <a:sym typeface="Arial"/>
            </a:endParaRPr>
          </a:p>
          <a:p>
            <a:pPr marL="914400" marR="0" lvl="1" indent="-381000" algn="l" rtl="0">
              <a:lnSpc>
                <a:spcPct val="90000"/>
              </a:lnSpc>
              <a:spcBef>
                <a:spcPts val="0"/>
              </a:spcBef>
              <a:spcAft>
                <a:spcPts val="0"/>
              </a:spcAft>
              <a:buClr>
                <a:schemeClr val="accent6"/>
              </a:buClr>
              <a:buSzPts val="2400"/>
              <a:buChar char="○"/>
            </a:pPr>
            <a:r>
              <a:rPr lang="en" sz="2100" b="0" i="0" u="none" strike="noStrike" cap="none">
                <a:solidFill>
                  <a:schemeClr val="dk1"/>
                </a:solidFill>
                <a:latin typeface="Arial"/>
                <a:ea typeface="Arial"/>
                <a:cs typeface="Arial"/>
                <a:sym typeface="Arial"/>
              </a:rPr>
              <a:t>Germe ile ağrı oluşuyorsa ve ağrı 24 saatten fazla sürüyorsa doku hasarı konusunda dikkatli olunmalıdır.   </a:t>
            </a:r>
            <a:endParaRPr sz="3000" b="0" i="0" u="none" strike="noStrike" cap="none">
              <a:solidFill>
                <a:schemeClr val="dk1"/>
              </a:solidFill>
              <a:latin typeface="Arial"/>
              <a:ea typeface="Arial"/>
              <a:cs typeface="Arial"/>
              <a:sym typeface="Arial"/>
            </a:endParaRPr>
          </a:p>
          <a:p>
            <a:pPr marL="457200" marR="0" lvl="0" indent="-419100" algn="l" rtl="0">
              <a:lnSpc>
                <a:spcPct val="90000"/>
              </a:lnSpc>
              <a:spcBef>
                <a:spcPts val="0"/>
              </a:spcBef>
              <a:spcAft>
                <a:spcPts val="0"/>
              </a:spcAft>
              <a:buClr>
                <a:schemeClr val="accent6"/>
              </a:buClr>
              <a:buSzPts val="3000"/>
              <a:buChar char="●"/>
            </a:pPr>
            <a:r>
              <a:rPr lang="en" sz="2100" b="1" i="0" u="none" strike="noStrike" cap="none">
                <a:solidFill>
                  <a:schemeClr val="accent6"/>
                </a:solidFill>
                <a:latin typeface="Arial"/>
                <a:ea typeface="Arial"/>
                <a:cs typeface="Arial"/>
                <a:sym typeface="Arial"/>
              </a:rPr>
              <a:t>Eklemde subluksasyon</a:t>
            </a:r>
            <a:endParaRPr sz="3000" b="0" i="0" u="none" strike="noStrike" cap="none">
              <a:solidFill>
                <a:schemeClr val="accent6"/>
              </a:solidFill>
              <a:latin typeface="Arial"/>
              <a:ea typeface="Arial"/>
              <a:cs typeface="Arial"/>
              <a:sym typeface="Arial"/>
            </a:endParaRPr>
          </a:p>
          <a:p>
            <a:pPr marL="0" marR="0" lvl="0" indent="0" algn="l" rtl="0">
              <a:lnSpc>
                <a:spcPct val="90000"/>
              </a:lnSpc>
              <a:spcBef>
                <a:spcPts val="420"/>
              </a:spcBef>
              <a:spcAft>
                <a:spcPts val="0"/>
              </a:spcAft>
              <a:buNone/>
            </a:pPr>
            <a:r>
              <a:rPr lang="en" sz="2100" b="0" i="0" u="none" strike="noStrike" cap="none">
                <a:solidFill>
                  <a:schemeClr val="dk1"/>
                </a:solidFill>
                <a:latin typeface="Arial"/>
                <a:ea typeface="Arial"/>
                <a:cs typeface="Arial"/>
                <a:sym typeface="Arial"/>
              </a:rPr>
              <a:t>İyileşmekte olan tendon</a:t>
            </a:r>
            <a:r>
              <a:rPr lang="en" sz="2100">
                <a:solidFill>
                  <a:schemeClr val="dk1"/>
                </a:solidFill>
              </a:rPr>
              <a:t>,</a:t>
            </a:r>
            <a:r>
              <a:rPr lang="en" sz="2100" b="0" i="0" u="none" strike="noStrike" cap="none">
                <a:solidFill>
                  <a:schemeClr val="dk1"/>
                </a:solidFill>
                <a:latin typeface="Arial"/>
                <a:ea typeface="Arial"/>
                <a:cs typeface="Arial"/>
                <a:sym typeface="Arial"/>
              </a:rPr>
              <a:t> ligaman gibi dokulara uygulanan aşırı germe laksiteye yol açabilir, hatta eklemde subluksasyon gelişebilir. </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20" name="Shape 320"/>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21" name="Shape 321"/>
          <p:cNvPicPr preferRelativeResize="0"/>
          <p:nvPr/>
        </p:nvPicPr>
        <p:blipFill>
          <a:blip r:embed="rId3">
            <a:alphaModFix/>
          </a:blip>
          <a:stretch>
            <a:fillRect/>
          </a:stretch>
        </p:blipFill>
        <p:spPr>
          <a:xfrm>
            <a:off x="2190750" y="342900"/>
            <a:ext cx="4762500" cy="61722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27" name="Shape 32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28" name="Shape 328"/>
          <p:cNvPicPr preferRelativeResize="0"/>
          <p:nvPr/>
        </p:nvPicPr>
        <p:blipFill>
          <a:blip r:embed="rId3">
            <a:alphaModFix/>
          </a:blip>
          <a:stretch>
            <a:fillRect/>
          </a:stretch>
        </p:blipFill>
        <p:spPr>
          <a:xfrm>
            <a:off x="0" y="187491"/>
            <a:ext cx="9143999" cy="648301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34" name="Shape 334"/>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35" name="Shape 335"/>
          <p:cNvPicPr preferRelativeResize="0"/>
          <p:nvPr/>
        </p:nvPicPr>
        <p:blipFill>
          <a:blip r:embed="rId3">
            <a:alphaModFix/>
          </a:blip>
          <a:stretch>
            <a:fillRect/>
          </a:stretch>
        </p:blipFill>
        <p:spPr>
          <a:xfrm>
            <a:off x="1907484" y="0"/>
            <a:ext cx="5329033"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41" name="Shape 341"/>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42" name="Shape 342"/>
          <p:cNvPicPr preferRelativeResize="0"/>
          <p:nvPr/>
        </p:nvPicPr>
        <p:blipFill>
          <a:blip r:embed="rId3">
            <a:alphaModFix/>
          </a:blip>
          <a:stretch>
            <a:fillRect/>
          </a:stretch>
        </p:blipFill>
        <p:spPr>
          <a:xfrm>
            <a:off x="0" y="-103909"/>
            <a:ext cx="9143999" cy="706581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48" name="Shape 348"/>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49" name="Shape 349"/>
          <p:cNvPicPr preferRelativeResize="0"/>
          <p:nvPr/>
        </p:nvPicPr>
        <p:blipFill>
          <a:blip r:embed="rId3">
            <a:alphaModFix/>
          </a:blip>
          <a:stretch>
            <a:fillRect/>
          </a:stretch>
        </p:blipFill>
        <p:spPr>
          <a:xfrm>
            <a:off x="3844638" y="1"/>
            <a:ext cx="5299362" cy="6857998"/>
          </a:xfrm>
          <a:prstGeom prst="rect">
            <a:avLst/>
          </a:prstGeom>
          <a:noFill/>
          <a:ln>
            <a:noFill/>
          </a:ln>
        </p:spPr>
      </p:pic>
      <p:pic>
        <p:nvPicPr>
          <p:cNvPr id="350" name="Shape 350"/>
          <p:cNvPicPr preferRelativeResize="0"/>
          <p:nvPr/>
        </p:nvPicPr>
        <p:blipFill>
          <a:blip r:embed="rId4">
            <a:alphaModFix/>
          </a:blip>
          <a:stretch>
            <a:fillRect/>
          </a:stretch>
        </p:blipFill>
        <p:spPr>
          <a:xfrm>
            <a:off x="0" y="0"/>
            <a:ext cx="4175745"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SzPts val="1100"/>
              <a:buFont typeface="Arial"/>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Clr>
                <a:srgbClr val="000000"/>
              </a:buClr>
              <a:buSzPts val="1100"/>
              <a:buFont typeface="Arial"/>
              <a:buNone/>
            </a:pPr>
            <a:r>
              <a:rPr lang="en" sz="3000" i="1">
                <a:solidFill>
                  <a:schemeClr val="accent6"/>
                </a:solidFill>
              </a:rPr>
              <a:t>Kas Güçsüzlüğü ve Atrofi</a:t>
            </a:r>
            <a:endParaRPr sz="3000">
              <a:solidFill>
                <a:schemeClr val="accent2"/>
              </a:solidFill>
            </a:endParaRPr>
          </a:p>
        </p:txBody>
      </p:sp>
      <p:sp>
        <p:nvSpPr>
          <p:cNvPr id="71" name="Shape 71"/>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sz="2400"/>
              <a:t>En çok etkilenen kaslar alt ekstremite ve gövdenin yerçekimine karşı çalışan antigravite kaslarıdır. </a:t>
            </a:r>
            <a:endParaRPr sz="2400"/>
          </a:p>
          <a:p>
            <a:pPr marL="457200" lvl="0" indent="-419100" rtl="0">
              <a:spcBef>
                <a:spcPts val="0"/>
              </a:spcBef>
              <a:spcAft>
                <a:spcPts val="0"/>
              </a:spcAft>
              <a:buSzPts val="3000"/>
              <a:buChar char="●"/>
            </a:pPr>
            <a:r>
              <a:rPr lang="en" sz="2400"/>
              <a:t>Kullanmamaya bağlı kas güçsüzlüğünün iyileşme hızı, kayıp hızına göre daha düşüktür. </a:t>
            </a:r>
            <a:endParaRPr sz="2400"/>
          </a:p>
          <a:p>
            <a:pPr marL="457200" lvl="0" indent="-419100" rtl="0">
              <a:spcBef>
                <a:spcPts val="0"/>
              </a:spcBef>
              <a:spcAft>
                <a:spcPts val="0"/>
              </a:spcAft>
              <a:buSzPts val="3000"/>
              <a:buChar char="●"/>
            </a:pPr>
            <a:r>
              <a:rPr lang="en" sz="2400"/>
              <a:t>Kas güçsüzlüğünde submaksimal egzersizle  (maksimumun %65-75’i) haftada %6 oranında düzelme olur.</a:t>
            </a:r>
            <a:endParaRPr sz="2400"/>
          </a:p>
          <a:p>
            <a:pPr marL="457200" lvl="0" indent="-419100" rtl="0">
              <a:spcBef>
                <a:spcPts val="0"/>
              </a:spcBef>
              <a:spcAft>
                <a:spcPts val="0"/>
              </a:spcAft>
              <a:buSzPts val="3000"/>
              <a:buChar char="●"/>
            </a:pPr>
            <a:r>
              <a:rPr lang="en" sz="2400"/>
              <a:t>Hergün birkaç dakikalık maksimum germe veya istemli kas kontraksiyonu ile kas gücü kaybı engellenebilir. </a:t>
            </a:r>
            <a:endParaRPr sz="2400"/>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endParaRPr/>
          </a:p>
        </p:txBody>
      </p:sp>
      <p:sp>
        <p:nvSpPr>
          <p:cNvPr id="356" name="Shape 356"/>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57" name="Shape 357"/>
          <p:cNvPicPr preferRelativeResize="0"/>
          <p:nvPr/>
        </p:nvPicPr>
        <p:blipFill>
          <a:blip r:embed="rId3">
            <a:alphaModFix/>
          </a:blip>
          <a:stretch>
            <a:fillRect/>
          </a:stretch>
        </p:blipFill>
        <p:spPr>
          <a:xfrm>
            <a:off x="43629" y="306504"/>
            <a:ext cx="9092573" cy="626851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524000" y="190500"/>
            <a:ext cx="7010400" cy="1527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3" name="Shape 363"/>
          <p:cNvSpPr txBox="1">
            <a:spLocks noGrp="1"/>
          </p:cNvSpPr>
          <p:nvPr>
            <p:ph type="body" idx="1"/>
          </p:nvPr>
        </p:nvSpPr>
        <p:spPr>
          <a:xfrm>
            <a:off x="1524000" y="1905000"/>
            <a:ext cx="3440100" cy="41148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a:p>
        </p:txBody>
      </p:sp>
      <p:pic>
        <p:nvPicPr>
          <p:cNvPr id="364" name="Shape 364"/>
          <p:cNvPicPr preferRelativeResize="0"/>
          <p:nvPr/>
        </p:nvPicPr>
        <p:blipFill>
          <a:blip r:embed="rId3">
            <a:alphaModFix/>
          </a:blip>
          <a:stretch>
            <a:fillRect/>
          </a:stretch>
        </p:blipFill>
        <p:spPr>
          <a:xfrm>
            <a:off x="2066192" y="0"/>
            <a:ext cx="5011615" cy="6858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Shape 369"/>
          <p:cNvPicPr preferRelativeResize="0"/>
          <p:nvPr/>
        </p:nvPicPr>
        <p:blipFill>
          <a:blip r:embed="rId3">
            <a:alphaModFix/>
          </a:blip>
          <a:stretch>
            <a:fillRect/>
          </a:stretch>
        </p:blipFill>
        <p:spPr>
          <a:xfrm>
            <a:off x="0" y="1909763"/>
            <a:ext cx="9144000" cy="30384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p:cNvPicPr preferRelativeResize="0"/>
          <p:nvPr/>
        </p:nvPicPr>
        <p:blipFill>
          <a:blip r:embed="rId3">
            <a:alphaModFix/>
          </a:blip>
          <a:stretch>
            <a:fillRect/>
          </a:stretch>
        </p:blipFill>
        <p:spPr>
          <a:xfrm>
            <a:off x="52388" y="1047750"/>
            <a:ext cx="9039225" cy="4762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solidFill>
                  <a:schemeClr val="accent2"/>
                </a:solidFill>
              </a:rPr>
              <a:t>CPM</a:t>
            </a:r>
            <a:endParaRPr>
              <a:solidFill>
                <a:schemeClr val="accent2"/>
              </a:solidFill>
            </a:endParaRPr>
          </a:p>
        </p:txBody>
      </p:sp>
      <p:sp>
        <p:nvSpPr>
          <p:cNvPr id="380" name="Shape 380"/>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a:solidFill>
                  <a:schemeClr val="accent6"/>
                </a:solidFill>
              </a:rPr>
              <a:t>CPM, hasta daha ayılma odasındayken takılır.Hasta narkotiklerin etkisinde iken fırsattan istifade ağrı duymasından endişe etmeksizin diz çalıştırılabilir.</a:t>
            </a:r>
            <a:endParaRPr>
              <a:solidFill>
                <a:schemeClr val="accent6"/>
              </a:solidFill>
            </a:endParaRPr>
          </a:p>
          <a:p>
            <a:pPr marL="0" lvl="0" indent="0" algn="ctr" rtl="0">
              <a:spcBef>
                <a:spcPts val="600"/>
              </a:spcBef>
              <a:spcAft>
                <a:spcPts val="0"/>
              </a:spcAft>
              <a:buNone/>
            </a:pPr>
            <a:endParaRPr/>
          </a:p>
          <a:p>
            <a:pPr marL="0" lvl="0" indent="0" rtl="0">
              <a:spcBef>
                <a:spcPts val="600"/>
              </a:spcBef>
              <a:spcAft>
                <a:spcPts val="0"/>
              </a:spcAft>
              <a:buNone/>
            </a:pPr>
            <a:r>
              <a:rPr lang="en">
                <a:solidFill>
                  <a:schemeClr val="accent1"/>
                </a:solidFill>
              </a:rPr>
              <a:t>Kullanım alanları:</a:t>
            </a:r>
            <a:endParaRPr>
              <a:solidFill>
                <a:schemeClr val="accent1"/>
              </a:solidFill>
            </a:endParaRPr>
          </a:p>
          <a:p>
            <a:pPr marL="457200" lvl="0" indent="-419100" rtl="0">
              <a:spcBef>
                <a:spcPts val="600"/>
              </a:spcBef>
              <a:spcAft>
                <a:spcPts val="0"/>
              </a:spcAft>
              <a:buSzPts val="3000"/>
              <a:buChar char="●"/>
            </a:pPr>
            <a:r>
              <a:rPr lang="en"/>
              <a:t>yara iyileşmesini hızlandırmak</a:t>
            </a:r>
            <a:endParaRPr/>
          </a:p>
          <a:p>
            <a:pPr marL="457200" lvl="0" indent="-419100" rtl="0">
              <a:spcBef>
                <a:spcPts val="0"/>
              </a:spcBef>
              <a:spcAft>
                <a:spcPts val="0"/>
              </a:spcAft>
              <a:buSzPts val="3000"/>
              <a:buChar char="●"/>
            </a:pPr>
            <a:r>
              <a:rPr lang="en"/>
              <a:t>derin ven trombozu olma riskini azaltmak</a:t>
            </a:r>
            <a:endParaRPr/>
          </a:p>
          <a:p>
            <a:pPr marL="457200" lvl="0" indent="-419100" rtl="0">
              <a:spcBef>
                <a:spcPts val="0"/>
              </a:spcBef>
              <a:spcAft>
                <a:spcPts val="0"/>
              </a:spcAft>
              <a:buSzPts val="3000"/>
              <a:buChar char="●"/>
            </a:pPr>
            <a:r>
              <a:rPr lang="en"/>
              <a:t>post-operatif ağrıyı hafifletmek</a:t>
            </a:r>
            <a:endParaRPr/>
          </a:p>
          <a:p>
            <a:pPr marL="457200" lvl="0" indent="-419100" rtl="0">
              <a:spcBef>
                <a:spcPts val="0"/>
              </a:spcBef>
              <a:spcAft>
                <a:spcPts val="0"/>
              </a:spcAft>
              <a:buSzPts val="3000"/>
              <a:buChar char="●"/>
            </a:pPr>
            <a:r>
              <a:rPr lang="en"/>
              <a:t>eklem hareketliliğini sağlayıp devam ettirmek</a:t>
            </a:r>
            <a:endParaRPr/>
          </a:p>
          <a:p>
            <a:pPr marL="0" lvl="0" indent="0">
              <a:spcBef>
                <a:spcPts val="60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4"/>
        <p:cNvGrpSpPr/>
        <p:nvPr/>
      </p:nvGrpSpPr>
      <p:grpSpPr>
        <a:xfrm>
          <a:off x="0" y="0"/>
          <a:ext cx="0" cy="0"/>
          <a:chOff x="0" y="0"/>
          <a:chExt cx="0" cy="0"/>
        </a:xfrm>
      </p:grpSpPr>
      <p:pic>
        <p:nvPicPr>
          <p:cNvPr id="385" name="Shape 385"/>
          <p:cNvPicPr preferRelativeResize="0"/>
          <p:nvPr/>
        </p:nvPicPr>
        <p:blipFill>
          <a:blip r:embed="rId3">
            <a:alphaModFix/>
          </a:blip>
          <a:stretch>
            <a:fillRect/>
          </a:stretch>
        </p:blipFill>
        <p:spPr>
          <a:xfrm>
            <a:off x="0" y="852785"/>
            <a:ext cx="9144002" cy="5152431"/>
          </a:xfrm>
          <a:prstGeom prst="rect">
            <a:avLst/>
          </a:prstGeom>
          <a:noFill/>
          <a:ln>
            <a:noFill/>
          </a:ln>
        </p:spPr>
      </p:pic>
      <p:sp>
        <p:nvSpPr>
          <p:cNvPr id="386" name="Shape 386"/>
          <p:cNvSpPr txBox="1"/>
          <p:nvPr/>
        </p:nvSpPr>
        <p:spPr>
          <a:xfrm>
            <a:off x="3858450" y="6005216"/>
            <a:ext cx="1427100" cy="74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2"/>
                </a:solidFill>
              </a:rPr>
              <a:t>CPM</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Font typeface="Arial"/>
              <a:buNone/>
            </a:pPr>
            <a:r>
              <a:rPr lang="en" i="0" u="none" strike="noStrike" cap="none">
                <a:solidFill>
                  <a:schemeClr val="accent2"/>
                </a:solidFill>
                <a:latin typeface="Arial"/>
                <a:ea typeface="Arial"/>
                <a:cs typeface="Arial"/>
                <a:sym typeface="Arial"/>
              </a:rPr>
              <a:t>EHA egzersizlerinin kontrendikasyonları</a:t>
            </a:r>
            <a:endParaRPr i="0" u="none" strike="noStrike" cap="none">
              <a:solidFill>
                <a:schemeClr val="accent2"/>
              </a:solidFill>
              <a:latin typeface="Arial"/>
              <a:ea typeface="Arial"/>
              <a:cs typeface="Arial"/>
              <a:sym typeface="Arial"/>
            </a:endParaRPr>
          </a:p>
        </p:txBody>
      </p:sp>
      <p:sp>
        <p:nvSpPr>
          <p:cNvPr id="392" name="Shape 392"/>
          <p:cNvSpPr txBox="1">
            <a:spLocks noGrp="1"/>
          </p:cNvSpPr>
          <p:nvPr>
            <p:ph type="body" idx="1"/>
          </p:nvPr>
        </p:nvSpPr>
        <p:spPr>
          <a:xfrm>
            <a:off x="457200" y="1600200"/>
            <a:ext cx="8229600" cy="49677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80000"/>
              </a:lnSpc>
              <a:spcBef>
                <a:spcPts val="520"/>
              </a:spcBef>
              <a:spcAft>
                <a:spcPts val="0"/>
              </a:spcAft>
              <a:buSzPts val="3000"/>
              <a:buChar char="●"/>
            </a:pPr>
            <a:r>
              <a:rPr lang="en" sz="2600" b="0" i="0" u="none" strike="noStrike" cap="none">
                <a:solidFill>
                  <a:schemeClr val="dk1"/>
                </a:solidFill>
                <a:latin typeface="Arial"/>
                <a:ea typeface="Arial"/>
                <a:cs typeface="Arial"/>
                <a:sym typeface="Arial"/>
              </a:rPr>
              <a:t>Tendon, ligaman veya kas yırtığının erken dönemi</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İyileşmemiş kırık</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Tendon, ligaman, sinir, kas, kapsül veya cildin cerrahi</a:t>
            </a:r>
            <a:r>
              <a:rPr lang="en" sz="2600">
                <a:solidFill>
                  <a:schemeClr val="dk1"/>
                </a:solidFill>
              </a:rPr>
              <a:t> </a:t>
            </a:r>
            <a:r>
              <a:rPr lang="en" sz="2600" b="0" i="0" u="none" strike="noStrike" cap="none">
                <a:solidFill>
                  <a:schemeClr val="dk1"/>
                </a:solidFill>
                <a:latin typeface="Arial"/>
                <a:ea typeface="Arial"/>
                <a:cs typeface="Arial"/>
                <a:sym typeface="Arial"/>
              </a:rPr>
              <a:t>onarımından hemen sonra</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Derin ven trombozu durumlarında aktif ve pasif EHA egzersizleri kontrendikedir</a:t>
            </a:r>
            <a:endParaRPr sz="3000" b="0" i="0" u="none" strike="noStrike" cap="none">
              <a:solidFill>
                <a:schemeClr val="dk1"/>
              </a:solidFill>
              <a:latin typeface="Arial"/>
              <a:ea typeface="Arial"/>
              <a:cs typeface="Arial"/>
              <a:sym typeface="Arial"/>
            </a:endParaRPr>
          </a:p>
          <a:p>
            <a:pPr marL="457200" marR="0" lvl="0" indent="-419100" algn="l" rtl="0">
              <a:lnSpc>
                <a:spcPct val="80000"/>
              </a:lnSpc>
              <a:spcBef>
                <a:spcPts val="0"/>
              </a:spcBef>
              <a:spcAft>
                <a:spcPts val="0"/>
              </a:spcAft>
              <a:buSzPts val="3000"/>
              <a:buChar char="●"/>
            </a:pPr>
            <a:r>
              <a:rPr lang="en" sz="2600" b="0" i="0" u="none" strike="noStrike" cap="none">
                <a:solidFill>
                  <a:schemeClr val="dk1"/>
                </a:solidFill>
                <a:latin typeface="Arial"/>
                <a:ea typeface="Arial"/>
                <a:cs typeface="Arial"/>
                <a:sym typeface="Arial"/>
              </a:rPr>
              <a:t>Ayrıca kardiyovasküler instabilite, miyokard infarktüsünün hemen sonrası ve şiddetli ağrı varlığında aktif EHA egzersizleri kontrendikedir. </a:t>
            </a: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i="1">
                <a:solidFill>
                  <a:schemeClr val="accent2"/>
                </a:solidFill>
              </a:rPr>
              <a:t>teşekkür ederim...</a:t>
            </a:r>
            <a:endParaRPr i="1">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SzPts val="1100"/>
              <a:buFont typeface="Arial"/>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Clr>
                <a:srgbClr val="000000"/>
              </a:buClr>
              <a:buSzPts val="1100"/>
              <a:buFont typeface="Arial"/>
              <a:buNone/>
            </a:pPr>
            <a:r>
              <a:rPr lang="en" sz="3000" i="1">
                <a:solidFill>
                  <a:schemeClr val="accent6"/>
                </a:solidFill>
              </a:rPr>
              <a:t>Kas Güçsüzlüğü ve Atrofi</a:t>
            </a:r>
            <a:endParaRPr sz="3000">
              <a:solidFill>
                <a:schemeClr val="accent2"/>
              </a:solidFill>
            </a:endParaRPr>
          </a:p>
        </p:txBody>
      </p:sp>
      <p:sp>
        <p:nvSpPr>
          <p:cNvPr id="77" name="Shape 77"/>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Kas güçsüzlüğü ve enduranstaki azalmaya kas kütlesindeki azalma eşlik eder. </a:t>
            </a:r>
            <a:endParaRPr/>
          </a:p>
          <a:p>
            <a:pPr marL="457200" lvl="0" indent="-419100" rtl="0">
              <a:spcBef>
                <a:spcPts val="0"/>
              </a:spcBef>
              <a:spcAft>
                <a:spcPts val="0"/>
              </a:spcAft>
              <a:buSzPts val="3000"/>
              <a:buChar char="●"/>
            </a:pPr>
            <a:r>
              <a:rPr lang="en"/>
              <a:t>3-5 haftalık istirahat, kas kütlesinde %69 azalmaya neden olur. </a:t>
            </a:r>
            <a:endParaRPr/>
          </a:p>
          <a:p>
            <a:pPr marL="457200" lvl="0" indent="-419100" rtl="0">
              <a:spcBef>
                <a:spcPts val="0"/>
              </a:spcBef>
              <a:spcAft>
                <a:spcPts val="0"/>
              </a:spcAft>
              <a:buSzPts val="3000"/>
              <a:buChar char="●"/>
            </a:pPr>
            <a:r>
              <a:rPr lang="en"/>
              <a:t>Kas kütlesinin ATPaz içeriği ve oksidatif enzimleri belirgin olarak azalır. </a:t>
            </a:r>
            <a:endParaRPr/>
          </a:p>
          <a:p>
            <a:pPr marL="457200" lvl="0" indent="-419100" rtl="0">
              <a:spcBef>
                <a:spcPts val="0"/>
              </a:spcBef>
              <a:spcAft>
                <a:spcPts val="0"/>
              </a:spcAft>
              <a:buSzPts val="3000"/>
              <a:buChar char="●"/>
            </a:pPr>
            <a:r>
              <a:rPr lang="en"/>
              <a:t>Mitokondri sayısı ve büyüklüğü azalır. </a:t>
            </a:r>
            <a:endParaRPr/>
          </a:p>
          <a:p>
            <a:pPr marL="457200" lvl="0" indent="-419100" rtl="0">
              <a:spcBef>
                <a:spcPts val="0"/>
              </a:spcBef>
              <a:spcAft>
                <a:spcPts val="0"/>
              </a:spcAft>
              <a:buSzPts val="3000"/>
              <a:buChar char="●"/>
            </a:pPr>
            <a:r>
              <a:rPr lang="en"/>
              <a:t>Kasın kan akımında azalma azalma görülür. </a:t>
            </a:r>
            <a:endParaRPr/>
          </a:p>
          <a:p>
            <a:pPr marL="457200" lvl="0" indent="-419100" rtl="0">
              <a:spcBef>
                <a:spcPts val="0"/>
              </a:spcBef>
              <a:spcAft>
                <a:spcPts val="0"/>
              </a:spcAft>
              <a:buSzPts val="3000"/>
              <a:buChar char="●"/>
            </a:pPr>
            <a:r>
              <a:rPr lang="en"/>
              <a:t>Kasta protein sentezi azalır, kollajen içeriği artar.</a:t>
            </a:r>
            <a:endParaRPr/>
          </a:p>
          <a:p>
            <a:pPr marL="0" lvl="0" indent="0" rtl="0">
              <a:spcBef>
                <a:spcPts val="600"/>
              </a:spcBef>
              <a:spcAft>
                <a:spcPts val="0"/>
              </a:spcAft>
              <a:buNone/>
            </a:pPr>
            <a:endParaRPr/>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None/>
            </a:pPr>
            <a:r>
              <a:rPr lang="en" sz="2400" i="1">
                <a:solidFill>
                  <a:schemeClr val="accent6"/>
                </a:solidFill>
              </a:rPr>
              <a:t>Kontraktürler ve Yumuşak Doku Değişiklikleri</a:t>
            </a:r>
            <a:endParaRPr sz="2400">
              <a:solidFill>
                <a:schemeClr val="accent2"/>
              </a:solidFill>
            </a:endParaRPr>
          </a:p>
        </p:txBody>
      </p:sp>
      <p:sp>
        <p:nvSpPr>
          <p:cNvPr id="83" name="Shape 83"/>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endParaRPr b="1" i="1">
              <a:solidFill>
                <a:schemeClr val="accent6"/>
              </a:solidFill>
            </a:endParaRPr>
          </a:p>
          <a:p>
            <a:pPr marL="457200" lvl="0" indent="-419100" rtl="0">
              <a:spcBef>
                <a:spcPts val="600"/>
              </a:spcBef>
              <a:spcAft>
                <a:spcPts val="0"/>
              </a:spcAft>
              <a:buSzPts val="3000"/>
              <a:buChar char="●"/>
            </a:pPr>
            <a:r>
              <a:rPr lang="en"/>
              <a:t>Kontraktür; eklem hareket açıklığı boyunca pasif hareketin tamamlanamamasıdır. </a:t>
            </a:r>
            <a:endParaRPr/>
          </a:p>
          <a:p>
            <a:pPr marL="457200" lvl="0" indent="-419100" rtl="0">
              <a:spcBef>
                <a:spcPts val="0"/>
              </a:spcBef>
              <a:spcAft>
                <a:spcPts val="0"/>
              </a:spcAft>
              <a:buSzPts val="3000"/>
              <a:buChar char="●"/>
            </a:pPr>
            <a:r>
              <a:rPr lang="en"/>
              <a:t>İmmobilizasyonda kontraktür gelişimi sık görülen komplikasyonlardan birisidir. </a:t>
            </a:r>
            <a:endParaRPr/>
          </a:p>
          <a:p>
            <a:pPr marL="0" lvl="0" indent="0" rtl="0">
              <a:spcBef>
                <a:spcPts val="600"/>
              </a:spcBef>
              <a:spcAft>
                <a:spcPts val="0"/>
              </a:spcAft>
              <a:buNone/>
            </a:pPr>
            <a:endParaRPr/>
          </a:p>
          <a:p>
            <a:pPr marL="0" lvl="0" indent="0" rtl="0">
              <a:spcBef>
                <a:spcPts val="600"/>
              </a:spcBef>
              <a:spcAft>
                <a:spcPts val="0"/>
              </a:spcAft>
              <a:buNone/>
            </a:pPr>
            <a:endParaRPr/>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rgbClr val="000000"/>
              </a:buClr>
              <a:buSzPts val="1100"/>
              <a:buFont typeface="Arial"/>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Clr>
                <a:srgbClr val="000000"/>
              </a:buClr>
              <a:buSzPts val="1100"/>
              <a:buFont typeface="Arial"/>
              <a:buNone/>
            </a:pPr>
            <a:r>
              <a:rPr lang="en" sz="2400" i="1">
                <a:solidFill>
                  <a:schemeClr val="accent6"/>
                </a:solidFill>
              </a:rPr>
              <a:t>Kontraktürler ve Yumuşak Doku Değişiklikleri</a:t>
            </a:r>
            <a:endParaRPr sz="3000">
              <a:solidFill>
                <a:schemeClr val="accent2"/>
              </a:solidFill>
            </a:endParaRPr>
          </a:p>
        </p:txBody>
      </p:sp>
      <p:sp>
        <p:nvSpPr>
          <p:cNvPr id="89" name="Shape 89"/>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Hareket azalınca bağ dokusundaki kollajen lifleri sertleşir. Liflerin boyu kısalır.</a:t>
            </a:r>
            <a:endParaRPr/>
          </a:p>
          <a:p>
            <a:pPr marL="457200" lvl="0" indent="-419100" rtl="0">
              <a:spcBef>
                <a:spcPts val="0"/>
              </a:spcBef>
              <a:spcAft>
                <a:spcPts val="0"/>
              </a:spcAft>
              <a:buSzPts val="3000"/>
              <a:buChar char="●"/>
            </a:pPr>
            <a:r>
              <a:rPr lang="en"/>
              <a:t>Ligamanlar sertleşir.</a:t>
            </a:r>
            <a:endParaRPr/>
          </a:p>
          <a:p>
            <a:pPr marL="457200" lvl="0" indent="-419100" rtl="0">
              <a:spcBef>
                <a:spcPts val="0"/>
              </a:spcBef>
              <a:spcAft>
                <a:spcPts val="0"/>
              </a:spcAft>
              <a:buSzPts val="3000"/>
              <a:buChar char="●"/>
            </a:pPr>
            <a:r>
              <a:rPr lang="en"/>
              <a:t>Periartiküler bağ dokusunda mevcut kollajenin yeni bağlantılar yapması ve tip I kollajenin anormal birikimi nedeniyle eklemlerde yapışıklıklar görülür.</a:t>
            </a:r>
            <a:endParaRPr/>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000">
                <a:solidFill>
                  <a:schemeClr val="accent2"/>
                </a:solidFill>
              </a:rPr>
              <a:t>Kas İskelet Sistemi Komplikasyonları</a:t>
            </a:r>
            <a:endParaRPr sz="3000">
              <a:solidFill>
                <a:schemeClr val="accent2"/>
              </a:solidFill>
            </a:endParaRPr>
          </a:p>
          <a:p>
            <a:pPr marL="0" lvl="0" indent="0" rtl="0">
              <a:spcBef>
                <a:spcPts val="0"/>
              </a:spcBef>
              <a:spcAft>
                <a:spcPts val="0"/>
              </a:spcAft>
              <a:buNone/>
            </a:pPr>
            <a:r>
              <a:rPr lang="en" sz="2400" i="1">
                <a:solidFill>
                  <a:schemeClr val="accent6"/>
                </a:solidFill>
              </a:rPr>
              <a:t>Kontraktürler ve Yumuşak Doku Değişiklikleri</a:t>
            </a:r>
            <a:endParaRPr sz="3000">
              <a:solidFill>
                <a:schemeClr val="accent2"/>
              </a:solidFill>
            </a:endParaRPr>
          </a:p>
        </p:txBody>
      </p:sp>
      <p:sp>
        <p:nvSpPr>
          <p:cNvPr id="95" name="Shape 95"/>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p>
            <a:pPr marL="457200" lvl="0" indent="-419100" rtl="0">
              <a:spcBef>
                <a:spcPts val="600"/>
              </a:spcBef>
              <a:spcAft>
                <a:spcPts val="0"/>
              </a:spcAft>
              <a:buSzPts val="3000"/>
              <a:buChar char="●"/>
            </a:pPr>
            <a:r>
              <a:rPr lang="en"/>
              <a:t>Denervasyon, spastisite, uygunsuz yatak pozisyonları, yanık, skleroderma gibi hastalıklar, sedanter, bilişsel fonksiyonları bozuk olan yaşlılar da kontraktür gelişme riski artar.</a:t>
            </a:r>
            <a:endParaRPr/>
          </a:p>
          <a:p>
            <a:pPr marL="457200" lvl="0" indent="-419100" rtl="0">
              <a:spcBef>
                <a:spcPts val="0"/>
              </a:spcBef>
              <a:spcAft>
                <a:spcPts val="0"/>
              </a:spcAft>
              <a:buSzPts val="3000"/>
              <a:buChar char="●"/>
            </a:pPr>
            <a:r>
              <a:rPr lang="en"/>
              <a:t>Kontraktürler hastalarda banyo ve transferlerde zorluğa neden olurlar, bası yarası riskini arttırır, yürürken enerji tüketimi artar, ambulasyonun engellenmesi ve ağrı nedeniyle hastanede kalış süresi uzar. </a:t>
            </a:r>
            <a:endParaRPr/>
          </a:p>
          <a:p>
            <a:pPr marL="0" lvl="0" indent="0" rtl="0">
              <a:spcBef>
                <a:spcPts val="600"/>
              </a:spcBef>
              <a:spcAft>
                <a:spcPts val="0"/>
              </a:spcAft>
              <a:buNone/>
            </a:pPr>
            <a:endParaRPr sz="2400"/>
          </a:p>
          <a:p>
            <a:pPr marL="0" lvl="0" indent="0" rtl="0">
              <a:spcBef>
                <a:spcPts val="600"/>
              </a:spcBef>
              <a:spcAft>
                <a:spcPts val="0"/>
              </a:spcAft>
              <a:buNone/>
            </a:pPr>
            <a:endParaRPr/>
          </a:p>
        </p:txBody>
      </p:sp>
    </p:spTree>
  </p:cSld>
  <p:clrMapOvr>
    <a:masterClrMapping/>
  </p:clrMapOvr>
</p:sld>
</file>

<file path=ppt/theme/theme1.xml><?xml version="1.0" encoding="utf-8"?>
<a:theme xmlns:a="http://schemas.openxmlformats.org/drawingml/2006/main" name="Light 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2027</Words>
  <Application>Microsoft Office PowerPoint</Application>
  <PresentationFormat>Ekran Gösterisi (4:3)</PresentationFormat>
  <Paragraphs>214</Paragraphs>
  <Slides>57</Slides>
  <Notes>57</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Light Gradient</vt:lpstr>
      <vt:lpstr>EHA Egzersizleri</vt:lpstr>
      <vt:lpstr>İmmobilizasyonun Olumsuz Etkileri</vt:lpstr>
      <vt:lpstr>İmmobilizasyon Nedenleri</vt:lpstr>
      <vt:lpstr>Kas İskelet Sistemi Komplikasyonları Kas Güçsüzlüğü ve Atrofi</vt:lpstr>
      <vt:lpstr>Kas İskelet Sistemi Komplikasyonları Kas Güçsüzlüğü ve Atrofi</vt:lpstr>
      <vt:lpstr>Kas İskelet Sistemi Komplikasyonları Kas Güçsüzlüğü ve Atrofi</vt:lpstr>
      <vt:lpstr>Kas İskelet Sistemi Komplikasyonları Kontraktürler ve Yumuşak Doku Değişiklikleri</vt:lpstr>
      <vt:lpstr>Kas İskelet Sistemi Komplikasyonları Kontraktürler ve Yumuşak Doku Değişiklikleri</vt:lpstr>
      <vt:lpstr>Kas İskelet Sistemi Komplikasyonları Kontraktürler ve Yumuşak Doku Değişiklikleri</vt:lpstr>
      <vt:lpstr>Kas İskelet Sistemi Komplikasyonları Kullanmama Osteoporozu</vt:lpstr>
      <vt:lpstr>Kas İskelet Sistemi Komplikasyonları Dejeneratif eklem hastalığı</vt:lpstr>
      <vt:lpstr>Kardiovaskuler Komplikasyonlar</vt:lpstr>
      <vt:lpstr>Kardiovaskuler Komplikasyonlar</vt:lpstr>
      <vt:lpstr>Kardiovaskuler Komplikasyonlar</vt:lpstr>
      <vt:lpstr>Solunum Sistemi Komplikasyonları</vt:lpstr>
      <vt:lpstr>Endokrin Sistem ve Renal Komplikasyonlar</vt:lpstr>
      <vt:lpstr>Bası Yarası</vt:lpstr>
      <vt:lpstr>Bası Yarası</vt:lpstr>
      <vt:lpstr>Bası Yarası</vt:lpstr>
      <vt:lpstr>Terapötik Egzersizler</vt:lpstr>
      <vt:lpstr>Slayt 21</vt:lpstr>
      <vt:lpstr>EHA'nı Azaltan Faktörler</vt:lpstr>
      <vt:lpstr>Slayt 23</vt:lpstr>
      <vt:lpstr>Slayt 24</vt:lpstr>
      <vt:lpstr>Amaç</vt:lpstr>
      <vt:lpstr>EHA Egzersizleri</vt:lpstr>
      <vt:lpstr>Pasif EHA Egzersizleri</vt:lpstr>
      <vt:lpstr>Pasif EHA Egzersizleri</vt:lpstr>
      <vt:lpstr>Pasif EHA Egzersizleri</vt:lpstr>
      <vt:lpstr>Pasif EHA Egzersizleri</vt:lpstr>
      <vt:lpstr>Pasif EHA Egzersizleri</vt:lpstr>
      <vt:lpstr>Aktif-Aktif yardımlı EHA egzesizleri</vt:lpstr>
      <vt:lpstr>Slayt 33</vt:lpstr>
      <vt:lpstr>Codman’ın pandüler omuz egzersizleri  EHA egzersizlerine örnektir.  </vt:lpstr>
      <vt:lpstr>Omuz çarkı veya değişik askı mekanizmaları yine EHA egzersizlerinin hastanın kendisi tarafından yapılmasına yardımcı olur. </vt:lpstr>
      <vt:lpstr>Germe? Egzersizleri</vt:lpstr>
      <vt:lpstr>Germe? Egzersizleri</vt:lpstr>
      <vt:lpstr>Slayt 38</vt:lpstr>
      <vt:lpstr>Germe ile ilgili özellikler</vt:lpstr>
      <vt:lpstr>Germe ile ilgili özellikler</vt:lpstr>
      <vt:lpstr>Uygulama</vt:lpstr>
      <vt:lpstr>Slayt 42</vt:lpstr>
      <vt:lpstr>Germe egzersizlerinin kontrendikasyonları</vt:lpstr>
      <vt:lpstr>Germe Egzersizlerinin Komplikasyonları</vt:lpstr>
      <vt:lpstr>Slayt 45</vt:lpstr>
      <vt:lpstr>Slayt 46</vt:lpstr>
      <vt:lpstr>Slayt 47</vt:lpstr>
      <vt:lpstr>Slayt 48</vt:lpstr>
      <vt:lpstr>Slayt 49</vt:lpstr>
      <vt:lpstr>Slayt 50</vt:lpstr>
      <vt:lpstr>Slayt 51</vt:lpstr>
      <vt:lpstr>Slayt 52</vt:lpstr>
      <vt:lpstr>Slayt 53</vt:lpstr>
      <vt:lpstr>CPM</vt:lpstr>
      <vt:lpstr>Slayt 55</vt:lpstr>
      <vt:lpstr>EHA egzersizlerinin kontrendikasyonları</vt:lpstr>
      <vt:lpstr>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EHA Egzersizleri</dc:title>
  <cp:lastModifiedBy>ayşegül</cp:lastModifiedBy>
  <cp:revision>1</cp:revision>
  <dcterms:modified xsi:type="dcterms:W3CDTF">2018-03-02T09:36:08Z</dcterms:modified>
</cp:coreProperties>
</file>