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1082" r:id="rId4"/>
    <p:sldId id="1091" r:id="rId5"/>
    <p:sldId id="1085" r:id="rId6"/>
    <p:sldId id="1086" r:id="rId7"/>
    <p:sldId id="1087" r:id="rId8"/>
    <p:sldId id="1092" r:id="rId9"/>
    <p:sldId id="1090" r:id="rId10"/>
    <p:sldId id="1089"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57" d="100"/>
          <a:sy n="57" d="100"/>
        </p:scale>
        <p:origin x="-1170"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2/27/2020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2/27/2020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2/27/2020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2/27/2020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2/27/2020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2/27/2020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2/27/2020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2/27/2020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2/27/2020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1210700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2/27/2020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2/27/2020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2/27/2020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2/27/2020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2/27/2020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333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YER SEÇİMİ VE YERLEŞİLEBİLİRLİK </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 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Recep KILIÇ</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Plan Türleri</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365760" y="1363287"/>
            <a:ext cx="8130541" cy="4422371"/>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b="1" dirty="0"/>
              <a:t>Revizyon Planı: </a:t>
            </a:r>
            <a:r>
              <a:rPr lang="tr-TR" sz="1800" dirty="0"/>
              <a:t>Her tür ve ölçekteki planın ihtiyaca cevap vermediği veya uygulamasının mümkün olmadığı veya sorun yarattığı durumlar ile üst ölçek plan kararlarına uygunluğun sağlanması amacıyla planın tamamının veya plan ana kararlarını etkileyecek bir kısmının yenilenmesi sonucu elde edilen plandır. </a:t>
            </a:r>
          </a:p>
        </p:txBody>
      </p:sp>
    </p:spTree>
    <p:extLst>
      <p:ext uri="{BB962C8B-B14F-4D97-AF65-F5344CB8AC3E}">
        <p14:creationId xmlns:p14="http://schemas.microsoft.com/office/powerpoint/2010/main" val="32337001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Plan Türleri</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365760" y="1363287"/>
            <a:ext cx="8130541" cy="4422371"/>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b="1" dirty="0" smtClean="0"/>
              <a:t>İlave </a:t>
            </a:r>
            <a:r>
              <a:rPr lang="tr-TR" sz="1800" b="1" dirty="0"/>
              <a:t>Plan: </a:t>
            </a:r>
            <a:r>
              <a:rPr lang="tr-TR" sz="1800" dirty="0"/>
              <a:t>Yürürlükte bulunan planın ihtiyaca cevap vermediği durumlarda, mevcut plana bitisik ve mevcut planın genel arazi kullanım kararları ile süreklilik, bütünlük ve uyum sağlayacak biçimde hazırlanan plandır</a:t>
            </a:r>
            <a:r>
              <a:rPr lang="tr-TR" sz="1800" dirty="0" smtClean="0"/>
              <a:t>.</a:t>
            </a:r>
            <a:endParaRPr lang="tr-TR" sz="1800" dirty="0"/>
          </a:p>
        </p:txBody>
      </p:sp>
    </p:spTree>
    <p:extLst>
      <p:ext uri="{BB962C8B-B14F-4D97-AF65-F5344CB8AC3E}">
        <p14:creationId xmlns:p14="http://schemas.microsoft.com/office/powerpoint/2010/main" val="28039628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Plan Türleri</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59512"/>
            <a:ext cx="7843954" cy="4891659"/>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b="1" dirty="0" smtClean="0"/>
              <a:t>Mevzi </a:t>
            </a:r>
            <a:r>
              <a:rPr lang="tr-TR" sz="1800" b="1" dirty="0"/>
              <a:t>İmar Planı: </a:t>
            </a:r>
            <a:endParaRPr lang="tr-TR" sz="1800" b="1"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Mevcut </a:t>
            </a:r>
            <a:r>
              <a:rPr lang="tr-TR" sz="1800" dirty="0"/>
              <a:t>planların yerleşmiş nüfusa yetersiz kalması veya yeni yerleşim alanlarının kullanıma açılması gereğinin ve sınırlarının ilgili idarece belirlenmesi halinde, bu Yönetmeliğin plan yapım kurallarına uyulmak üzere yapımı mümkün olan, yürürlükteki her tür ve ölçekteki plan sınırları dışında, planla bütünleşmeyen konumdaki, sosyal ve teknik altyapı ihtiyaçlarını kendi bünyesinde sağlayan, raporuyla bir bütün olan imar planıdır.</a:t>
            </a:r>
          </a:p>
        </p:txBody>
      </p:sp>
    </p:spTree>
    <p:extLst>
      <p:ext uri="{BB962C8B-B14F-4D97-AF65-F5344CB8AC3E}">
        <p14:creationId xmlns:p14="http://schemas.microsoft.com/office/powerpoint/2010/main" val="33340971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Plan Türleri</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59512"/>
            <a:ext cx="7843954" cy="4891659"/>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b="1" dirty="0"/>
              <a:t>Plan Değişikliği</a:t>
            </a:r>
            <a:r>
              <a:rPr lang="tr-TR" sz="1800" dirty="0"/>
              <a:t>: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Plan </a:t>
            </a:r>
            <a:r>
              <a:rPr lang="tr-TR" sz="1800" dirty="0"/>
              <a:t>ana kararlarını, sürekliliğini, bütünlüğünü, teknik ve sosyal donatı dengesini bozmayacak nitelikte, bilimsel, nesnel ve teknik gerekçelere dayanan, kamu yararının zorunlu kılması halinde yapılan plan düzenlemeleridir</a:t>
            </a:r>
            <a:r>
              <a:rPr lang="tr-TR" sz="1800" dirty="0" smtClean="0"/>
              <a:t>.</a:t>
            </a:r>
            <a:endParaRPr lang="tr-TR" sz="1800" b="1" dirty="0"/>
          </a:p>
        </p:txBody>
      </p:sp>
    </p:spTree>
    <p:extLst>
      <p:ext uri="{BB962C8B-B14F-4D97-AF65-F5344CB8AC3E}">
        <p14:creationId xmlns:p14="http://schemas.microsoft.com/office/powerpoint/2010/main" val="15881466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Plan Türleri</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59512"/>
            <a:ext cx="7843954" cy="4891659"/>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b="1" dirty="0" smtClean="0"/>
              <a:t>Özel </a:t>
            </a:r>
            <a:r>
              <a:rPr lang="tr-TR" sz="1800" b="1" dirty="0"/>
              <a:t>Statülü Alan ve Sektörel Amaçlı İmar Planları</a:t>
            </a:r>
          </a:p>
          <a:p>
            <a:pPr marL="0" indent="0" algn="just">
              <a:lnSpc>
                <a:spcPct val="150000"/>
              </a:lnSpc>
              <a:spcBef>
                <a:spcPts val="450"/>
              </a:spcBef>
              <a:buClr>
                <a:srgbClr val="160093"/>
              </a:buClr>
              <a:buFont typeface="Courier New" panose="02070309020205020404" pitchFamily="49" charset="0"/>
              <a:buChar char="o"/>
              <a:defRPr/>
            </a:pPr>
            <a:r>
              <a:rPr lang="tr-TR" sz="1800" dirty="0"/>
              <a:t>Kültür ve Tabiat Varlıklarını Koruma Kanunu’nda 5226 sayılı Kanunla yapılan değişiklikte “Koruma Amaçlı İmar Planı” tanımı getirilmiştir</a:t>
            </a:r>
            <a:r>
              <a:rPr lang="tr-TR" sz="1800" b="1" dirty="0"/>
              <a:t>. </a:t>
            </a:r>
          </a:p>
        </p:txBody>
      </p:sp>
    </p:spTree>
    <p:extLst>
      <p:ext uri="{BB962C8B-B14F-4D97-AF65-F5344CB8AC3E}">
        <p14:creationId xmlns:p14="http://schemas.microsoft.com/office/powerpoint/2010/main" val="37098016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Ölçek Kriterleri</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166119" y="1280160"/>
            <a:ext cx="8180895" cy="4971011"/>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Kentsel planlamada harita ölçeği önemli rol oynamaktadır.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İlk </a:t>
            </a:r>
            <a:r>
              <a:rPr lang="tr-TR" sz="1800" dirty="0"/>
              <a:t>olarak, haritada hangi parametrelerin ne kadar detaylı gösterileceğine karar verilmelidir (Dearman, 1991). İkinci olarak arazinin ne kadarlık kısmının haritalanacağı seçilmelidir (Price, 1981).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Üçüncü </a:t>
            </a:r>
            <a:r>
              <a:rPr lang="tr-TR" sz="1800" dirty="0"/>
              <a:t>ve en önemlisi ise, İlgili arazide yer alan jeolojik formasyonların ve/veya birimlerin ne kadar karmaşık olduğudur. </a:t>
            </a:r>
            <a:r>
              <a:rPr lang="tr-TR" sz="1800" dirty="0" smtClean="0"/>
              <a:t>Tlardır</a:t>
            </a:r>
            <a:r>
              <a:rPr lang="tr-TR" sz="1800" dirty="0"/>
              <a:t>. </a:t>
            </a:r>
          </a:p>
        </p:txBody>
      </p:sp>
    </p:spTree>
    <p:extLst>
      <p:ext uri="{BB962C8B-B14F-4D97-AF65-F5344CB8AC3E}">
        <p14:creationId xmlns:p14="http://schemas.microsoft.com/office/powerpoint/2010/main" val="33242655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Ölçek Kriterleri</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166119" y="1280160"/>
            <a:ext cx="8180895" cy="4971011"/>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Tek </a:t>
            </a:r>
            <a:r>
              <a:rPr lang="tr-TR" sz="1800" dirty="0"/>
              <a:t>tip litoloji ile bir çok farklı litolojik birimlerin bulunması ve tektonizmanın detaylı incelenmesi bu aşamada çok öenmlidir.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Bu </a:t>
            </a:r>
            <a:r>
              <a:rPr lang="tr-TR" sz="1800" dirty="0"/>
              <a:t>da, harita hassasiyetini doğrudan etkilemektedir (Price, 1981).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UNESCO </a:t>
            </a:r>
            <a:r>
              <a:rPr lang="tr-TR" sz="1800" dirty="0"/>
              <a:t>tarafından önerilen (CEGM-IAEGC, No. 15, 1976) uluslararası ölçek sınıflamasına göre;</a:t>
            </a:r>
          </a:p>
          <a:p>
            <a:pPr marL="0" indent="0" algn="just">
              <a:lnSpc>
                <a:spcPct val="150000"/>
              </a:lnSpc>
              <a:spcBef>
                <a:spcPts val="450"/>
              </a:spcBef>
              <a:buClr>
                <a:srgbClr val="160093"/>
              </a:buClr>
              <a:buFont typeface="Courier New" panose="02070309020205020404" pitchFamily="49" charset="0"/>
              <a:buChar char="o"/>
              <a:defRPr/>
            </a:pPr>
            <a:endParaRPr lang="tr-TR" sz="1800" dirty="0"/>
          </a:p>
          <a:p>
            <a:pPr marL="0" indent="0" algn="just">
              <a:lnSpc>
                <a:spcPct val="150000"/>
              </a:lnSpc>
              <a:spcBef>
                <a:spcPts val="450"/>
              </a:spcBef>
              <a:buClr>
                <a:srgbClr val="160093"/>
              </a:buClr>
              <a:buFont typeface="Courier New" panose="02070309020205020404" pitchFamily="49" charset="0"/>
              <a:buChar char="o"/>
              <a:defRPr/>
            </a:pPr>
            <a:r>
              <a:rPr lang="tr-TR" sz="1800" dirty="0"/>
              <a:t>Büyük ölçekli haritalar 1:10.000 ve daha büyük,  </a:t>
            </a:r>
          </a:p>
          <a:p>
            <a:pPr marL="0" indent="0" algn="just">
              <a:lnSpc>
                <a:spcPct val="150000"/>
              </a:lnSpc>
              <a:spcBef>
                <a:spcPts val="450"/>
              </a:spcBef>
              <a:buClr>
                <a:srgbClr val="160093"/>
              </a:buClr>
              <a:buFont typeface="Courier New" panose="02070309020205020404" pitchFamily="49" charset="0"/>
              <a:buChar char="o"/>
              <a:defRPr/>
            </a:pPr>
            <a:r>
              <a:rPr lang="tr-TR" sz="1800" dirty="0"/>
              <a:t>Orta ölçekli haritalar 1:100.000 ile 1:10.000 arasında ve</a:t>
            </a:r>
          </a:p>
          <a:p>
            <a:pPr marL="0" indent="0" algn="just">
              <a:lnSpc>
                <a:spcPct val="150000"/>
              </a:lnSpc>
              <a:spcBef>
                <a:spcPts val="450"/>
              </a:spcBef>
              <a:buClr>
                <a:srgbClr val="160093"/>
              </a:buClr>
              <a:buFont typeface="Courier New" panose="02070309020205020404" pitchFamily="49" charset="0"/>
              <a:buChar char="o"/>
              <a:defRPr/>
            </a:pPr>
            <a:r>
              <a:rPr lang="tr-TR" sz="1800" dirty="0"/>
              <a:t>Küçük ölçekli haritalar ise 1:100.000 ve daha küçük olan haritalardır. </a:t>
            </a:r>
          </a:p>
        </p:txBody>
      </p:sp>
    </p:spTree>
    <p:extLst>
      <p:ext uri="{BB962C8B-B14F-4D97-AF65-F5344CB8AC3E}">
        <p14:creationId xmlns:p14="http://schemas.microsoft.com/office/powerpoint/2010/main" val="127332959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12502</TotalTime>
  <Words>381</Words>
  <Application>Microsoft Office PowerPoint</Application>
  <PresentationFormat>On-screen Show (4:3)</PresentationFormat>
  <Paragraphs>37</Paragraphs>
  <Slides>8</Slides>
  <Notes>0</Notes>
  <HiddenSlides>0</HiddenSlides>
  <MMClips>0</MMClips>
  <ScaleCrop>false</ScaleCrop>
  <HeadingPairs>
    <vt:vector size="4" baseType="variant">
      <vt:variant>
        <vt:lpstr>Theme</vt:lpstr>
      </vt:variant>
      <vt:variant>
        <vt:i4>3</vt:i4>
      </vt:variant>
      <vt:variant>
        <vt:lpstr>Slide Titles</vt:lpstr>
      </vt:variant>
      <vt:variant>
        <vt:i4>8</vt:i4>
      </vt:variant>
    </vt:vector>
  </HeadingPairs>
  <TitlesOfParts>
    <vt:vector size="11" baseType="lpstr">
      <vt:lpstr>ekonomi</vt:lpstr>
      <vt:lpstr>1_Rics</vt:lpstr>
      <vt:lpstr>h.t.</vt:lpstr>
      <vt:lpstr>PowerPoint Presentation</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sibel</cp:lastModifiedBy>
  <cp:revision>816</cp:revision>
  <cp:lastPrinted>2016-10-24T07:53:35Z</cp:lastPrinted>
  <dcterms:created xsi:type="dcterms:W3CDTF">2016-09-18T09:35:24Z</dcterms:created>
  <dcterms:modified xsi:type="dcterms:W3CDTF">2020-02-27T06:20:37Z</dcterms:modified>
</cp:coreProperties>
</file>