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64" r:id="rId2"/>
    <p:sldId id="257" r:id="rId3"/>
    <p:sldId id="259" r:id="rId4"/>
    <p:sldId id="265"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257552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176497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94992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093676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117426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541451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5269678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8590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545365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225225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809975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613488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08422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255262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481159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53405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22.05.2020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3130236052"/>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A8BE2D9-34F6-4C54-851B-4FEBB27BA581}"/>
              </a:ext>
            </a:extLst>
          </p:cNvPr>
          <p:cNvSpPr>
            <a:spLocks noGrp="1"/>
          </p:cNvSpPr>
          <p:nvPr>
            <p:ph idx="1"/>
          </p:nvPr>
        </p:nvSpPr>
        <p:spPr>
          <a:xfrm>
            <a:off x="677334" y="689113"/>
            <a:ext cx="8596668" cy="5352249"/>
          </a:xfrm>
        </p:spPr>
        <p:txBody>
          <a:bodyPr/>
          <a:lstStyle/>
          <a:p>
            <a:pPr marL="0" indent="0">
              <a:buNone/>
            </a:pPr>
            <a:r>
              <a:rPr lang="tr-TR" dirty="0"/>
              <a:t>	</a:t>
            </a:r>
            <a:r>
              <a:rPr lang="tr-TR" sz="4000" b="1" dirty="0"/>
              <a:t>	Estetik müdahaleler</a:t>
            </a:r>
          </a:p>
          <a:p>
            <a:pPr marL="0" indent="0">
              <a:buNone/>
            </a:pPr>
            <a:r>
              <a:rPr lang="tr-TR" sz="4000" b="1" dirty="0"/>
              <a:t>	Estetik müdahaleler; gerek </a:t>
            </a:r>
            <a:r>
              <a:rPr lang="tr-TR" sz="4000" b="1" dirty="0" err="1"/>
              <a:t>endikasyon</a:t>
            </a:r>
            <a:r>
              <a:rPr lang="tr-TR" sz="4000" b="1" dirty="0"/>
              <a:t> ve gerekse aydınlatma ve rıza bakımından özel olarak ele alınması gereken tıbbi müdahale türlerini oluşturmaktadır.</a:t>
            </a:r>
          </a:p>
        </p:txBody>
      </p:sp>
    </p:spTree>
    <p:extLst>
      <p:ext uri="{BB962C8B-B14F-4D97-AF65-F5344CB8AC3E}">
        <p14:creationId xmlns:p14="http://schemas.microsoft.com/office/powerpoint/2010/main" val="1893442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1060175"/>
            <a:ext cx="8596668" cy="4981188"/>
          </a:xfrm>
        </p:spPr>
        <p:txBody>
          <a:bodyPr>
            <a:normAutofit fontScale="77500" lnSpcReduction="20000"/>
          </a:bodyPr>
          <a:lstStyle/>
          <a:p>
            <a:pPr marL="0" indent="0">
              <a:buNone/>
            </a:pPr>
            <a:r>
              <a:rPr lang="tr-TR" dirty="0"/>
              <a:t>	</a:t>
            </a:r>
            <a:r>
              <a:rPr lang="tr-TR" sz="2400" b="1" dirty="0"/>
              <a:t>	</a:t>
            </a:r>
            <a:r>
              <a:rPr lang="tr-TR" sz="4600" b="1" dirty="0"/>
              <a:t>Estetik Müdahaleler; </a:t>
            </a:r>
            <a:r>
              <a:rPr lang="tr-TR" sz="4200" b="1" dirty="0"/>
              <a:t>güzellik ameliyatı, estetik cerrahi, plastik cerrahi olarak da adlandırılan estetik müdahaleler, «bir kişinin doğuştan sahip olduğu ya da sonradan bir etken sonucu veya kendiliğinden oluşan, kişinin dış görünümünü bozan veya bozduğu düşünülen, ben, kıl, sarkık, farklı renkteki deri, derideki yağ kümesi, sivilce, kırmızı damar ucu, ortalamanın altındaki veya üstündeki ebatta uzuvların düzeltilmesi gibi yapılan müdahalelerdir.»</a:t>
            </a:r>
            <a:endParaRPr lang="tr-TR" b="1" dirty="0"/>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596349"/>
            <a:ext cx="8596668" cy="5445014"/>
          </a:xfrm>
        </p:spPr>
        <p:txBody>
          <a:bodyPr>
            <a:normAutofit fontScale="92500" lnSpcReduction="20000"/>
          </a:bodyPr>
          <a:lstStyle/>
          <a:p>
            <a:pPr marL="0" indent="0">
              <a:buNone/>
            </a:pPr>
            <a:r>
              <a:rPr lang="tr-TR" dirty="0"/>
              <a:t>	</a:t>
            </a:r>
            <a:r>
              <a:rPr lang="tr-TR" sz="3000" b="1" dirty="0"/>
              <a:t>	Estetik Müdahalelerde Hekim- Hasta Arasındaki Hukuksal İlişkinin Niteliği</a:t>
            </a:r>
          </a:p>
          <a:p>
            <a:pPr marL="0" indent="0">
              <a:buNone/>
            </a:pPr>
            <a:r>
              <a:rPr lang="tr-TR" sz="3000" b="1" dirty="0"/>
              <a:t>	Bu konu tartışmalıdır. Uygulamada Yargıtay’ın ağırlıklı kararları, estetik müdahaleleri eser sözleşmesi niteliğinde kabul etmektedir.</a:t>
            </a:r>
          </a:p>
          <a:p>
            <a:pPr>
              <a:buFont typeface="Wingdings" panose="05000000000000000000" pitchFamily="2" charset="2"/>
              <a:buChar char="v"/>
            </a:pPr>
            <a:r>
              <a:rPr lang="tr-TR" sz="3000" b="1" dirty="0"/>
              <a:t>«estetik ameliyatlarda, ameliyat yapan doktor, estetik görünüm konusunda belli bir teminat vermişse, taraflar arasındaki bu sözleşme, eser sözleşmesidir.»</a:t>
            </a:r>
          </a:p>
          <a:p>
            <a:pPr>
              <a:buFont typeface="Wingdings" panose="05000000000000000000" pitchFamily="2" charset="2"/>
              <a:buChar char="v"/>
            </a:pPr>
            <a:r>
              <a:rPr lang="tr-TR" sz="3000" b="1" dirty="0"/>
              <a:t>«doktorun estetik amaçlı vücuda müdahalesi eser sözleşmesinin konusunu oluşturduğundan, koldaki dövme izini tamamen yok etmeyi taahhüt saymıştır.»</a:t>
            </a:r>
          </a:p>
        </p:txBody>
      </p:sp>
    </p:spTree>
    <p:extLst>
      <p:ext uri="{BB962C8B-B14F-4D97-AF65-F5344CB8AC3E}">
        <p14:creationId xmlns:p14="http://schemas.microsoft.com/office/powerpoint/2010/main" val="2485252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10788C9-62AF-42D8-AAA0-96207373586F}"/>
              </a:ext>
            </a:extLst>
          </p:cNvPr>
          <p:cNvSpPr>
            <a:spLocks noGrp="1"/>
          </p:cNvSpPr>
          <p:nvPr>
            <p:ph idx="1"/>
          </p:nvPr>
        </p:nvSpPr>
        <p:spPr>
          <a:xfrm>
            <a:off x="677334" y="755375"/>
            <a:ext cx="8596668" cy="5285988"/>
          </a:xfrm>
        </p:spPr>
        <p:txBody>
          <a:bodyPr>
            <a:normAutofit fontScale="92500" lnSpcReduction="20000"/>
          </a:bodyPr>
          <a:lstStyle/>
          <a:p>
            <a:pPr marL="0" indent="0">
              <a:buNone/>
            </a:pPr>
            <a:r>
              <a:rPr lang="tr-TR" dirty="0"/>
              <a:t>	</a:t>
            </a:r>
            <a:r>
              <a:rPr lang="tr-TR" sz="4300" b="1" dirty="0"/>
              <a:t>	Genetik tanı</a:t>
            </a:r>
          </a:p>
          <a:p>
            <a:pPr marL="0" indent="0">
              <a:buNone/>
            </a:pPr>
            <a:r>
              <a:rPr lang="tr-TR" sz="4300" b="1" dirty="0"/>
              <a:t>	İlk defa 1970’li yılların ortalarında yapılmaya başlanan ve DNA yardımıyla yapılan genetik tanı, insanlarda özellikle kalıtsal bir hastalığın varlığını veya böyle bir hastalığa yakalanabilme olasılığının belirlenmesi için genetik testler kullanılmak suretiyle yapılan tanı işlemidir.</a:t>
            </a:r>
          </a:p>
        </p:txBody>
      </p:sp>
    </p:spTree>
    <p:extLst>
      <p:ext uri="{BB962C8B-B14F-4D97-AF65-F5344CB8AC3E}">
        <p14:creationId xmlns:p14="http://schemas.microsoft.com/office/powerpoint/2010/main" val="2723203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861391"/>
            <a:ext cx="8596668" cy="5179971"/>
          </a:xfrm>
        </p:spPr>
        <p:txBody>
          <a:bodyPr/>
          <a:lstStyle/>
          <a:p>
            <a:pPr marL="0" indent="0">
              <a:buNone/>
            </a:pPr>
            <a:r>
              <a:rPr lang="tr-TR" sz="4000" b="1" dirty="0"/>
              <a:t>		Genetik tanı amacıyla yapılan testlerin türleri:</a:t>
            </a:r>
          </a:p>
          <a:p>
            <a:pPr>
              <a:buFont typeface="Wingdings" panose="05000000000000000000" pitchFamily="2" charset="2"/>
              <a:buChar char="v"/>
            </a:pPr>
            <a:r>
              <a:rPr lang="tr-TR" sz="4000" b="1" dirty="0"/>
              <a:t>Doğum öncesi tanı</a:t>
            </a:r>
          </a:p>
          <a:p>
            <a:pPr>
              <a:buFont typeface="Wingdings" panose="05000000000000000000" pitchFamily="2" charset="2"/>
              <a:buChar char="v"/>
            </a:pPr>
            <a:r>
              <a:rPr lang="tr-TR" sz="4000" b="1" dirty="0"/>
              <a:t>Yeni doğanın taranması</a:t>
            </a:r>
          </a:p>
          <a:p>
            <a:pPr>
              <a:buFont typeface="Wingdings" panose="05000000000000000000" pitchFamily="2" charset="2"/>
              <a:buChar char="v"/>
            </a:pPr>
            <a:r>
              <a:rPr lang="tr-TR" sz="4000" b="1" dirty="0"/>
              <a:t>Hastalık teşhisi</a:t>
            </a:r>
          </a:p>
          <a:p>
            <a:pPr>
              <a:buFont typeface="Wingdings" panose="05000000000000000000" pitchFamily="2" charset="2"/>
              <a:buChar char="v"/>
            </a:pPr>
            <a:r>
              <a:rPr lang="tr-TR" sz="4000" b="1" dirty="0"/>
              <a:t>Taşıyıcıların belirlenmesi</a:t>
            </a:r>
          </a:p>
          <a:p>
            <a:pPr>
              <a:buFont typeface="Wingdings" panose="05000000000000000000" pitchFamily="2" charset="2"/>
              <a:buChar char="v"/>
            </a:pPr>
            <a:r>
              <a:rPr lang="tr-TR" sz="4000" b="1" dirty="0"/>
              <a:t>Adli tıp testleri</a:t>
            </a:r>
            <a:endParaRPr lang="tr-TR" b="1" dirty="0"/>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636105"/>
            <a:ext cx="8596668" cy="5405258"/>
          </a:xfrm>
        </p:spPr>
        <p:txBody>
          <a:bodyPr>
            <a:normAutofit fontScale="92500" lnSpcReduction="20000"/>
          </a:bodyPr>
          <a:lstStyle/>
          <a:p>
            <a:pPr marL="0" indent="0">
              <a:buNone/>
            </a:pPr>
            <a:r>
              <a:rPr lang="tr-TR" dirty="0"/>
              <a:t>	</a:t>
            </a:r>
            <a:r>
              <a:rPr lang="tr-TR" sz="5400" b="1" dirty="0"/>
              <a:t>	Mevzuatımız genetik tanı yöntemleri ve sonuçları konusunda çok yetersizdir. Konunun yönetmeliklerle ve çok eksik bir biçimde düzenlenmiş olması, önemli sorunların doğmasına neden olmaktadır.</a:t>
            </a:r>
            <a:endParaRPr lang="tr-TR" b="1" dirty="0"/>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291549"/>
            <a:ext cx="8596668" cy="5749814"/>
          </a:xfrm>
        </p:spPr>
        <p:txBody>
          <a:bodyPr>
            <a:normAutofit fontScale="92500" lnSpcReduction="10000"/>
          </a:bodyPr>
          <a:lstStyle/>
          <a:p>
            <a:pPr marL="0" indent="0">
              <a:buNone/>
            </a:pPr>
            <a:r>
              <a:rPr lang="tr-TR" dirty="0"/>
              <a:t>		</a:t>
            </a:r>
            <a:r>
              <a:rPr lang="tr-TR" sz="3000" b="1" dirty="0"/>
              <a:t>Cinsiyet değişikliğine yönelik tıbbi müdahaleler</a:t>
            </a:r>
          </a:p>
          <a:p>
            <a:pPr marL="0" indent="0">
              <a:buNone/>
            </a:pPr>
            <a:r>
              <a:rPr lang="tr-TR" sz="3000" b="1" dirty="0"/>
              <a:t>	Cinsiyet değiştirmek isteyen transseksüellere mahkemece izin verilebilir. Bunun için gereken şartlar</a:t>
            </a:r>
            <a:r>
              <a:rPr lang="tr-TR" sz="3000" b="1" dirty="0">
                <a:sym typeface="Wingdings" panose="05000000000000000000" pitchFamily="2" charset="2"/>
              </a:rPr>
              <a:t>:  (TMK m.40) </a:t>
            </a:r>
            <a:endParaRPr lang="tr-TR" sz="3000" b="1" dirty="0"/>
          </a:p>
          <a:p>
            <a:pPr>
              <a:buFont typeface="Wingdings" panose="05000000000000000000" pitchFamily="2" charset="2"/>
              <a:buChar char="v"/>
            </a:pPr>
            <a:r>
              <a:rPr lang="tr-TR" sz="3000" b="1" dirty="0"/>
              <a:t>Kişi şahsen başvuruda bulunmalı</a:t>
            </a:r>
          </a:p>
          <a:p>
            <a:pPr>
              <a:buFont typeface="Wingdings" panose="05000000000000000000" pitchFamily="2" charset="2"/>
              <a:buChar char="v"/>
            </a:pPr>
            <a:r>
              <a:rPr lang="tr-TR" sz="3000" b="1" dirty="0"/>
              <a:t>On sekiz yaşını doldurmuş olmalı</a:t>
            </a:r>
          </a:p>
          <a:p>
            <a:pPr>
              <a:buFont typeface="Wingdings" panose="05000000000000000000" pitchFamily="2" charset="2"/>
              <a:buChar char="v"/>
            </a:pPr>
            <a:r>
              <a:rPr lang="tr-TR" sz="3000" b="1" dirty="0"/>
              <a:t>Evli olmamalı</a:t>
            </a:r>
          </a:p>
          <a:p>
            <a:pPr>
              <a:buFont typeface="Wingdings" panose="05000000000000000000" pitchFamily="2" charset="2"/>
              <a:buChar char="v"/>
            </a:pPr>
            <a:r>
              <a:rPr lang="tr-TR" sz="3000" b="1" dirty="0"/>
              <a:t>Ayrıca transseksüel yapıda olup, cinsiyet değişikliğinin ruh sağlığı açısından zorunluluğunu bir eğitim ve araştırma hastanesinden alınacak resmi sağlık kurulu raporuyla belgelendirmelidir.</a:t>
            </a:r>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596349"/>
            <a:ext cx="8596668" cy="5445014"/>
          </a:xfrm>
        </p:spPr>
        <p:txBody>
          <a:bodyPr>
            <a:normAutofit fontScale="92500"/>
          </a:bodyPr>
          <a:lstStyle/>
          <a:p>
            <a:pPr marL="0" indent="0">
              <a:buNone/>
            </a:pPr>
            <a:r>
              <a:rPr lang="tr-TR" dirty="0"/>
              <a:t>	</a:t>
            </a:r>
            <a:r>
              <a:rPr lang="tr-TR" sz="4400" b="1" dirty="0"/>
              <a:t>	Verilen izne bağlı olarak amaç ve tıbbi yöntemlere uygun bir cinsiyet değiştirme ameliyatı gerçekleştirildiğinin resmi sağlık kurulu raporuyla doğrulanması halinde, mahkemece nüfus sicilinde gerekli düzeltmenin yapılmasına karar verilir.</a:t>
            </a:r>
            <a:endParaRPr lang="tr-TR" b="1" dirty="0"/>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404</TotalTime>
  <Words>356</Words>
  <Application>Microsoft Office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Trebuchet MS</vt:lpstr>
      <vt:lpstr>Wingdings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14</cp:revision>
  <dcterms:created xsi:type="dcterms:W3CDTF">2020-05-12T10:57:22Z</dcterms:created>
  <dcterms:modified xsi:type="dcterms:W3CDTF">2020-05-22T21:36:36Z</dcterms:modified>
</cp:coreProperties>
</file>