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theme/theme11.xml" ContentType="application/vnd.openxmlformats-officedocument.theme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theme/theme1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696" r:id="rId4"/>
    <p:sldMasterId id="2147483708" r:id="rId5"/>
    <p:sldMasterId id="2147483720" r:id="rId6"/>
    <p:sldMasterId id="2147483732" r:id="rId7"/>
    <p:sldMasterId id="2147483744" r:id="rId8"/>
    <p:sldMasterId id="2147483756" r:id="rId9"/>
    <p:sldMasterId id="2147483768" r:id="rId10"/>
    <p:sldMasterId id="2147483780" r:id="rId11"/>
    <p:sldMasterId id="2147483792" r:id="rId12"/>
  </p:sldMasterIdLst>
  <p:sldIdLst>
    <p:sldId id="257" r:id="rId13"/>
    <p:sldId id="258" r:id="rId14"/>
    <p:sldId id="259" r:id="rId15"/>
    <p:sldId id="260" r:id="rId16"/>
    <p:sldId id="261" r:id="rId17"/>
    <p:sldId id="262" r:id="rId18"/>
    <p:sldId id="263" r:id="rId19"/>
    <p:sldId id="264" r:id="rId20"/>
    <p:sldId id="265" r:id="rId21"/>
    <p:sldId id="266" r:id="rId22"/>
    <p:sldId id="267" r:id="rId23"/>
    <p:sldId id="268" r:id="rId2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1.xml"/><Relationship Id="rId18" Type="http://schemas.openxmlformats.org/officeDocument/2006/relationships/slide" Target="slides/slide6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9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4.xml"/><Relationship Id="rId20" Type="http://schemas.openxmlformats.org/officeDocument/2006/relationships/slide" Target="slides/slide8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12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3.xml"/><Relationship Id="rId23" Type="http://schemas.openxmlformats.org/officeDocument/2006/relationships/slide" Target="slides/slide11.xml"/><Relationship Id="rId28" Type="http://schemas.openxmlformats.org/officeDocument/2006/relationships/tableStyles" Target="tableStyle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7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2.xml"/><Relationship Id="rId22" Type="http://schemas.openxmlformats.org/officeDocument/2006/relationships/slide" Target="slides/slide10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828" y="1110597"/>
            <a:ext cx="2286000" cy="508000"/>
          </a:xfrm>
        </p:spPr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</p:spPr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10" name="9 Dikdörtgen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Dikdörtgen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4" name="13 Dikdörtgen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9" name="18 Dikdörtgen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8" name="17 Düz Bağlayıcı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2" name="21 Düz Bağlayıcı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7" name="26 Dikdörtgen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1" name="20 Oval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3" name="22 Oval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4" name="23 Oval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6" name="25 Oval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5" name="24 Oval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</p:spPr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84434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7553462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828" y="1110597"/>
            <a:ext cx="2286000" cy="508000"/>
          </a:xfrm>
        </p:spPr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</p:spPr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10" name="9 Dikdörtgen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Dikdörtgen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4" name="13 Dikdörtgen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9" name="18 Dikdörtgen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8" name="17 Düz Bağlayıcı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2" name="21 Düz Bağlayıcı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7" name="26 Dikdörtgen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1" name="20 Oval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3" name="22 Oval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4" name="23 Oval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6" name="25 Oval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5" name="24 Oval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</p:spPr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12951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5798326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</p:spPr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FFF39D"/>
                </a:solidFill>
              </a:rPr>
              <a:pPr/>
              <a:t>7.03.2018</a:t>
            </a:fld>
            <a:endParaRPr lang="tr-TR">
              <a:solidFill>
                <a:srgbClr val="FFF39D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</p:spPr>
        <p:txBody>
          <a:bodyPr/>
          <a:lstStyle/>
          <a:p>
            <a:endParaRPr lang="tr-TR">
              <a:solidFill>
                <a:srgbClr val="FFF39D"/>
              </a:solidFill>
            </a:endParaRPr>
          </a:p>
        </p:txBody>
      </p:sp>
      <p:sp>
        <p:nvSpPr>
          <p:cNvPr id="9" name="8 Dikdörtgen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0" name="9 Dikdörtgen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ikdörtgen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Dikdörtgen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4" name="13 Düz Bağlayıcı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7" name="16 Düz Bağlayıcı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8" name="17 Dikdörtgen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9" name="18 Oval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0" name="19 Oval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1" name="20 Oval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2" name="21 Oval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3" name="22 Oval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6" name="25 Düz Bağlayıcı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</p:spPr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656433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24243810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13 Metin Yer Tutucusu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  <p:extLst>
      <p:ext uri="{BB962C8B-B14F-4D97-AF65-F5344CB8AC3E}">
        <p14:creationId xmlns:p14="http://schemas.microsoft.com/office/powerpoint/2010/main" val="94823099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5862540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0657386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Dikdörtgen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4" name="13 Oval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8" name="17 İçerik Yer Tutucusu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22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97394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3" name="12 Oval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ikdörtgen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9" name="18 Düz Bağlayıcı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7" name="16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2524039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5534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6623124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2594008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828" y="1110597"/>
            <a:ext cx="2286000" cy="508000"/>
          </a:xfrm>
        </p:spPr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</p:spPr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10" name="9 Dikdörtgen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Dikdörtgen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4" name="13 Dikdörtgen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9" name="18 Dikdörtgen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8" name="17 Düz Bağlayıcı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2" name="21 Düz Bağlayıcı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7" name="26 Dikdörtgen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1" name="20 Oval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3" name="22 Oval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4" name="23 Oval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6" name="25 Oval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5" name="24 Oval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</p:spPr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69566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2659229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</p:spPr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FFF39D"/>
                </a:solidFill>
              </a:rPr>
              <a:pPr/>
              <a:t>7.03.2018</a:t>
            </a:fld>
            <a:endParaRPr lang="tr-TR">
              <a:solidFill>
                <a:srgbClr val="FFF39D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</p:spPr>
        <p:txBody>
          <a:bodyPr/>
          <a:lstStyle/>
          <a:p>
            <a:endParaRPr lang="tr-TR">
              <a:solidFill>
                <a:srgbClr val="FFF39D"/>
              </a:solidFill>
            </a:endParaRPr>
          </a:p>
        </p:txBody>
      </p:sp>
      <p:sp>
        <p:nvSpPr>
          <p:cNvPr id="9" name="8 Dikdörtgen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0" name="9 Dikdörtgen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ikdörtgen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Dikdörtgen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4" name="13 Düz Bağlayıcı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7" name="16 Düz Bağlayıcı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8" name="17 Dikdörtgen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9" name="18 Oval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0" name="19 Oval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1" name="20 Oval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2" name="21 Oval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3" name="22 Oval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6" name="25 Düz Bağlayıcı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</p:spPr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00364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893772498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13 Metin Yer Tutucusu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  <p:extLst>
      <p:ext uri="{BB962C8B-B14F-4D97-AF65-F5344CB8AC3E}">
        <p14:creationId xmlns:p14="http://schemas.microsoft.com/office/powerpoint/2010/main" val="3034334581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742532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5248994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Dikdörtgen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4" name="13 Oval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8" name="17 İçerik Yer Tutucusu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22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6005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3" name="12 Oval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ikdörtgen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9" name="18 Düz Bağlayıcı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7" name="16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63034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828" y="1110597"/>
            <a:ext cx="2286000" cy="508000"/>
          </a:xfrm>
        </p:spPr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</p:spPr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10" name="9 Dikdörtgen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Dikdörtgen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4" name="13 Dikdörtgen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9" name="18 Dikdörtgen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8" name="17 Düz Bağlayıcı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2" name="21 Düz Bağlayıcı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7" name="26 Dikdörtgen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1" name="20 Oval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3" name="22 Oval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4" name="23 Oval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6" name="25 Oval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5" name="24 Oval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</p:spPr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46517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8835922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5129878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828" y="1110597"/>
            <a:ext cx="2286000" cy="508000"/>
          </a:xfrm>
        </p:spPr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</p:spPr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10" name="9 Dikdörtgen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Dikdörtgen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4" name="13 Dikdörtgen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9" name="18 Dikdörtgen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8" name="17 Düz Bağlayıcı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2" name="21 Düz Bağlayıcı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7" name="26 Dikdörtgen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1" name="20 Oval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3" name="22 Oval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4" name="23 Oval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6" name="25 Oval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5" name="24 Oval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</p:spPr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36318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2990809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</p:spPr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FFF39D"/>
                </a:solidFill>
              </a:rPr>
              <a:pPr/>
              <a:t>7.03.2018</a:t>
            </a:fld>
            <a:endParaRPr lang="tr-TR">
              <a:solidFill>
                <a:srgbClr val="FFF39D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</p:spPr>
        <p:txBody>
          <a:bodyPr/>
          <a:lstStyle/>
          <a:p>
            <a:endParaRPr lang="tr-TR">
              <a:solidFill>
                <a:srgbClr val="FFF39D"/>
              </a:solidFill>
            </a:endParaRPr>
          </a:p>
        </p:txBody>
      </p:sp>
      <p:sp>
        <p:nvSpPr>
          <p:cNvPr id="9" name="8 Dikdörtgen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0" name="9 Dikdörtgen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ikdörtgen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Dikdörtgen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4" name="13 Düz Bağlayıcı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7" name="16 Düz Bağlayıcı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8" name="17 Dikdörtgen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9" name="18 Oval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0" name="19 Oval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1" name="20 Oval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2" name="21 Oval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3" name="22 Oval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6" name="25 Düz Bağlayıcı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</p:spPr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96237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020929405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13 Metin Yer Tutucusu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  <p:extLst>
      <p:ext uri="{BB962C8B-B14F-4D97-AF65-F5344CB8AC3E}">
        <p14:creationId xmlns:p14="http://schemas.microsoft.com/office/powerpoint/2010/main" val="1021190778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8499196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6299951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Dikdörtgen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4" name="13 Oval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8" name="17 İçerik Yer Tutucusu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22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90885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8286843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3" name="12 Oval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ikdörtgen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9" name="18 Düz Bağlayıcı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7" name="16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0328787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0855836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60262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</p:spPr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FFF39D"/>
                </a:solidFill>
              </a:rPr>
              <a:pPr/>
              <a:t>7.03.2018</a:t>
            </a:fld>
            <a:endParaRPr lang="tr-TR">
              <a:solidFill>
                <a:srgbClr val="FFF39D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</p:spPr>
        <p:txBody>
          <a:bodyPr/>
          <a:lstStyle/>
          <a:p>
            <a:endParaRPr lang="tr-TR">
              <a:solidFill>
                <a:srgbClr val="FFF39D"/>
              </a:solidFill>
            </a:endParaRPr>
          </a:p>
        </p:txBody>
      </p:sp>
      <p:sp>
        <p:nvSpPr>
          <p:cNvPr id="9" name="8 Dikdörtgen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0" name="9 Dikdörtgen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ikdörtgen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Dikdörtgen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4" name="13 Düz Bağlayıcı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7" name="16 Düz Bağlayıcı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8" name="17 Dikdörtgen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9" name="18 Oval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0" name="19 Oval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1" name="20 Oval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2" name="21 Oval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3" name="22 Oval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6" name="25 Düz Bağlayıcı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</p:spPr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276821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775973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13 Metin Yer Tutucusu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  <p:extLst>
      <p:ext uri="{BB962C8B-B14F-4D97-AF65-F5344CB8AC3E}">
        <p14:creationId xmlns:p14="http://schemas.microsoft.com/office/powerpoint/2010/main" val="12397355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75759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40005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Dikdörtgen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4" name="13 Oval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8" name="17 İçerik Yer Tutucusu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22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36416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577376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3" name="12 Oval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ikdörtgen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9" name="18 Düz Bağlayıcı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7" name="16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58707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7546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899190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828" y="1110597"/>
            <a:ext cx="2286000" cy="508000"/>
          </a:xfrm>
        </p:spPr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</p:spPr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10" name="9 Dikdörtgen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Dikdörtgen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4" name="13 Dikdörtgen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9" name="18 Dikdörtgen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8" name="17 Düz Bağlayıcı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2" name="21 Düz Bağlayıcı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7" name="26 Dikdörtgen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1" name="20 Oval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3" name="22 Oval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4" name="23 Oval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6" name="25 Oval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5" name="24 Oval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</p:spPr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1820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394629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</p:spPr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FFF39D"/>
                </a:solidFill>
              </a:rPr>
              <a:pPr/>
              <a:t>7.03.2018</a:t>
            </a:fld>
            <a:endParaRPr lang="tr-TR">
              <a:solidFill>
                <a:srgbClr val="FFF39D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</p:spPr>
        <p:txBody>
          <a:bodyPr/>
          <a:lstStyle/>
          <a:p>
            <a:endParaRPr lang="tr-TR">
              <a:solidFill>
                <a:srgbClr val="FFF39D"/>
              </a:solidFill>
            </a:endParaRPr>
          </a:p>
        </p:txBody>
      </p:sp>
      <p:sp>
        <p:nvSpPr>
          <p:cNvPr id="9" name="8 Dikdörtgen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0" name="9 Dikdörtgen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ikdörtgen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Dikdörtgen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4" name="13 Düz Bağlayıcı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7" name="16 Düz Bağlayıcı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8" name="17 Dikdörtgen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9" name="18 Oval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0" name="19 Oval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1" name="20 Oval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2" name="21 Oval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3" name="22 Oval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6" name="25 Düz Bağlayıcı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</p:spPr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657744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18999440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13 Metin Yer Tutucusu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  <p:extLst>
      <p:ext uri="{BB962C8B-B14F-4D97-AF65-F5344CB8AC3E}">
        <p14:creationId xmlns:p14="http://schemas.microsoft.com/office/powerpoint/2010/main" val="60843455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88974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9480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</p:spPr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FFF39D"/>
                </a:solidFill>
              </a:rPr>
              <a:pPr/>
              <a:t>7.03.2018</a:t>
            </a:fld>
            <a:endParaRPr lang="tr-TR">
              <a:solidFill>
                <a:srgbClr val="FFF39D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</p:spPr>
        <p:txBody>
          <a:bodyPr/>
          <a:lstStyle/>
          <a:p>
            <a:endParaRPr lang="tr-TR">
              <a:solidFill>
                <a:srgbClr val="FFF39D"/>
              </a:solidFill>
            </a:endParaRPr>
          </a:p>
        </p:txBody>
      </p:sp>
      <p:sp>
        <p:nvSpPr>
          <p:cNvPr id="9" name="8 Dikdörtgen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0" name="9 Dikdörtgen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ikdörtgen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Dikdörtgen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4" name="13 Düz Bağlayıcı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7" name="16 Düz Bağlayıcı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8" name="17 Dikdörtgen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9" name="18 Oval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0" name="19 Oval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1" name="20 Oval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2" name="21 Oval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3" name="22 Oval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6" name="25 Düz Bağlayıcı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</p:spPr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074375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Dikdörtgen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4" name="13 Oval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8" name="17 İçerik Yer Tutucusu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22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37867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3" name="12 Oval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ikdörtgen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9" name="18 Düz Bağlayıcı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7" name="16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350462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340075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0040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828" y="1110597"/>
            <a:ext cx="2286000" cy="508000"/>
          </a:xfrm>
        </p:spPr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</p:spPr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10" name="9 Dikdörtgen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Dikdörtgen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4" name="13 Dikdörtgen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9" name="18 Dikdörtgen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8" name="17 Düz Bağlayıcı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2" name="21 Düz Bağlayıcı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7" name="26 Dikdörtgen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1" name="20 Oval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3" name="22 Oval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4" name="23 Oval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6" name="25 Oval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5" name="24 Oval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</p:spPr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1641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309703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</p:spPr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FFF39D"/>
                </a:solidFill>
              </a:rPr>
              <a:pPr/>
              <a:t>7.03.2018</a:t>
            </a:fld>
            <a:endParaRPr lang="tr-TR">
              <a:solidFill>
                <a:srgbClr val="FFF39D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</p:spPr>
        <p:txBody>
          <a:bodyPr/>
          <a:lstStyle/>
          <a:p>
            <a:endParaRPr lang="tr-TR">
              <a:solidFill>
                <a:srgbClr val="FFF39D"/>
              </a:solidFill>
            </a:endParaRPr>
          </a:p>
        </p:txBody>
      </p:sp>
      <p:sp>
        <p:nvSpPr>
          <p:cNvPr id="9" name="8 Dikdörtgen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0" name="9 Dikdörtgen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ikdörtgen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Dikdörtgen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4" name="13 Düz Bağlayıcı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7" name="16 Düz Bağlayıcı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8" name="17 Dikdörtgen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9" name="18 Oval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0" name="19 Oval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1" name="20 Oval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2" name="21 Oval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3" name="22 Oval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6" name="25 Düz Bağlayıcı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</p:spPr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222883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74691276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13 Metin Yer Tutucusu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  <p:extLst>
      <p:ext uri="{BB962C8B-B14F-4D97-AF65-F5344CB8AC3E}">
        <p14:creationId xmlns:p14="http://schemas.microsoft.com/office/powerpoint/2010/main" val="230842642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056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08023995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693701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Dikdörtgen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4" name="13 Oval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8" name="17 İçerik Yer Tutucusu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22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01581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3" name="12 Oval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ikdörtgen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9" name="18 Düz Bağlayıcı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7" name="16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739780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436109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450874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828" y="1110597"/>
            <a:ext cx="2286000" cy="508000"/>
          </a:xfrm>
        </p:spPr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</p:spPr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10" name="9 Dikdörtgen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Dikdörtgen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4" name="13 Dikdörtgen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9" name="18 Dikdörtgen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8" name="17 Düz Bağlayıcı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2" name="21 Düz Bağlayıcı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7" name="26 Dikdörtgen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1" name="20 Oval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3" name="22 Oval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4" name="23 Oval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6" name="25 Oval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5" name="24 Oval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</p:spPr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673186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456943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</p:spPr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FFF39D"/>
                </a:solidFill>
              </a:rPr>
              <a:pPr/>
              <a:t>7.03.2018</a:t>
            </a:fld>
            <a:endParaRPr lang="tr-TR">
              <a:solidFill>
                <a:srgbClr val="FFF39D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</p:spPr>
        <p:txBody>
          <a:bodyPr/>
          <a:lstStyle/>
          <a:p>
            <a:endParaRPr lang="tr-TR">
              <a:solidFill>
                <a:srgbClr val="FFF39D"/>
              </a:solidFill>
            </a:endParaRPr>
          </a:p>
        </p:txBody>
      </p:sp>
      <p:sp>
        <p:nvSpPr>
          <p:cNvPr id="9" name="8 Dikdörtgen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0" name="9 Dikdörtgen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ikdörtgen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Dikdörtgen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4" name="13 Düz Bağlayıcı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7" name="16 Düz Bağlayıcı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8" name="17 Dikdörtgen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9" name="18 Oval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0" name="19 Oval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1" name="20 Oval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2" name="21 Oval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3" name="22 Oval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6" name="25 Düz Bağlayıcı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</p:spPr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999945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285035961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13 Metin Yer Tutucusu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  <p:extLst>
      <p:ext uri="{BB962C8B-B14F-4D97-AF65-F5344CB8AC3E}">
        <p14:creationId xmlns:p14="http://schemas.microsoft.com/office/powerpoint/2010/main" val="3538876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13 Metin Yer Tutucusu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  <p:extLst>
      <p:ext uri="{BB962C8B-B14F-4D97-AF65-F5344CB8AC3E}">
        <p14:creationId xmlns:p14="http://schemas.microsoft.com/office/powerpoint/2010/main" val="278936876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081856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9124931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Dikdörtgen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4" name="13 Oval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8" name="17 İçerik Yer Tutucusu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22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8937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3" name="12 Oval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ikdörtgen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9" name="18 Düz Bağlayıcı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7" name="16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001654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406045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4529868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828" y="1110597"/>
            <a:ext cx="2286000" cy="508000"/>
          </a:xfrm>
        </p:spPr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</p:spPr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10" name="9 Dikdörtgen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Dikdörtgen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4" name="13 Dikdörtgen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9" name="18 Dikdörtgen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8" name="17 Düz Bağlayıcı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2" name="21 Düz Bağlayıcı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7" name="26 Dikdörtgen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1" name="20 Oval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3" name="22 Oval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4" name="23 Oval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6" name="25 Oval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5" name="24 Oval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</p:spPr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02767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117236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</p:spPr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FFF39D"/>
                </a:solidFill>
              </a:rPr>
              <a:pPr/>
              <a:t>7.03.2018</a:t>
            </a:fld>
            <a:endParaRPr lang="tr-TR">
              <a:solidFill>
                <a:srgbClr val="FFF39D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</p:spPr>
        <p:txBody>
          <a:bodyPr/>
          <a:lstStyle/>
          <a:p>
            <a:endParaRPr lang="tr-TR">
              <a:solidFill>
                <a:srgbClr val="FFF39D"/>
              </a:solidFill>
            </a:endParaRPr>
          </a:p>
        </p:txBody>
      </p:sp>
      <p:sp>
        <p:nvSpPr>
          <p:cNvPr id="9" name="8 Dikdörtgen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0" name="9 Dikdörtgen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ikdörtgen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Dikdörtgen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4" name="13 Düz Bağlayıcı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7" name="16 Düz Bağlayıcı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8" name="17 Dikdörtgen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9" name="18 Oval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0" name="19 Oval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1" name="20 Oval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2" name="21 Oval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3" name="22 Oval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6" name="25 Düz Bağlayıcı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</p:spPr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288342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537124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587604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13 Metin Yer Tutucusu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  <p:extLst>
      <p:ext uri="{BB962C8B-B14F-4D97-AF65-F5344CB8AC3E}">
        <p14:creationId xmlns:p14="http://schemas.microsoft.com/office/powerpoint/2010/main" val="107463371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9298352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6647635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Dikdörtgen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4" name="13 Oval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8" name="17 İçerik Yer Tutucusu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22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462819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3" name="12 Oval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ikdörtgen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9" name="18 Düz Bağlayıcı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7" name="16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8941877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197538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2075542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828" y="1110597"/>
            <a:ext cx="2286000" cy="508000"/>
          </a:xfrm>
        </p:spPr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</p:spPr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10" name="9 Dikdörtgen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Dikdörtgen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4" name="13 Dikdörtgen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9" name="18 Dikdörtgen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8" name="17 Düz Bağlayıcı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2" name="21 Düz Bağlayıcı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7" name="26 Dikdörtgen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1" name="20 Oval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3" name="22 Oval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4" name="23 Oval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6" name="25 Oval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5" name="24 Oval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</p:spPr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34456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5078206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</p:spPr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FFF39D"/>
                </a:solidFill>
              </a:rPr>
              <a:pPr/>
              <a:t>7.03.2018</a:t>
            </a:fld>
            <a:endParaRPr lang="tr-TR">
              <a:solidFill>
                <a:srgbClr val="FFF39D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</p:spPr>
        <p:txBody>
          <a:bodyPr/>
          <a:lstStyle/>
          <a:p>
            <a:endParaRPr lang="tr-TR">
              <a:solidFill>
                <a:srgbClr val="FFF39D"/>
              </a:solidFill>
            </a:endParaRPr>
          </a:p>
        </p:txBody>
      </p:sp>
      <p:sp>
        <p:nvSpPr>
          <p:cNvPr id="9" name="8 Dikdörtgen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0" name="9 Dikdörtgen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ikdörtgen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Dikdörtgen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4" name="13 Düz Bağlayıcı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7" name="16 Düz Bağlayıcı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8" name="17 Dikdörtgen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9" name="18 Oval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0" name="19 Oval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1" name="20 Oval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2" name="21 Oval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3" name="22 Oval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6" name="25 Düz Bağlayıcı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</p:spPr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68671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5339635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366273155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13 Metin Yer Tutucusu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  <p:extLst>
      <p:ext uri="{BB962C8B-B14F-4D97-AF65-F5344CB8AC3E}">
        <p14:creationId xmlns:p14="http://schemas.microsoft.com/office/powerpoint/2010/main" val="3855411550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1929182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3554821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Dikdörtgen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4" name="13 Oval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8" name="17 İçerik Yer Tutucusu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22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33160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3" name="12 Oval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ikdörtgen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9" name="18 Düz Bağlayıcı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7" name="16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4328237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3115352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1870854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828" y="1110597"/>
            <a:ext cx="2286000" cy="508000"/>
          </a:xfrm>
        </p:spPr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</p:spPr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10" name="9 Dikdörtgen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Dikdörtgen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4" name="13 Dikdörtgen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9" name="18 Dikdörtgen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8" name="17 Düz Bağlayıcı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2" name="21 Düz Bağlayıcı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7" name="26 Dikdörtgen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1" name="20 Oval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3" name="22 Oval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4" name="23 Oval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6" name="25 Oval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5" name="24 Oval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</p:spPr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45261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6392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Dikdörtgen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4" name="13 Oval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8" name="17 İçerik Yer Tutucusu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22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00688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</p:spPr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FFF39D"/>
                </a:solidFill>
              </a:rPr>
              <a:pPr/>
              <a:t>7.03.2018</a:t>
            </a:fld>
            <a:endParaRPr lang="tr-TR">
              <a:solidFill>
                <a:srgbClr val="FFF39D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</p:spPr>
        <p:txBody>
          <a:bodyPr/>
          <a:lstStyle/>
          <a:p>
            <a:endParaRPr lang="tr-TR">
              <a:solidFill>
                <a:srgbClr val="FFF39D"/>
              </a:solidFill>
            </a:endParaRPr>
          </a:p>
        </p:txBody>
      </p:sp>
      <p:sp>
        <p:nvSpPr>
          <p:cNvPr id="9" name="8 Dikdörtgen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0" name="9 Dikdörtgen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ikdörtgen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Dikdörtgen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4" name="13 Düz Bağlayıcı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7" name="16 Düz Bağlayıcı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8" name="17 Dikdörtgen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9" name="18 Oval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0" name="19 Oval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1" name="20 Oval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2" name="21 Oval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3" name="22 Oval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6" name="25 Düz Bağlayıcı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</p:spPr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269376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179978261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13 Metin Yer Tutucusu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  <p:extLst>
      <p:ext uri="{BB962C8B-B14F-4D97-AF65-F5344CB8AC3E}">
        <p14:creationId xmlns:p14="http://schemas.microsoft.com/office/powerpoint/2010/main" val="3260800612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4180555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1783894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Dikdörtgen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4" name="13 Oval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8" name="17 İçerik Yer Tutucusu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22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13318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3" name="12 Oval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ikdörtgen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9" name="18 Düz Bağlayıcı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7" name="16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7795252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9302078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6751538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828" y="1110597"/>
            <a:ext cx="2286000" cy="508000"/>
          </a:xfrm>
        </p:spPr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</p:spPr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10" name="9 Dikdörtgen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Dikdörtgen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4" name="13 Dikdörtgen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9" name="18 Dikdörtgen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8" name="17 Düz Bağlayıcı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2" name="21 Düz Bağlayıcı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7" name="26 Dikdörtgen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1" name="20 Oval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3" name="22 Oval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4" name="23 Oval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6" name="25 Oval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5" name="24 Oval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</p:spPr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22009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3" name="12 Oval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ikdörtgen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9" name="18 Düz Bağlayıcı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7" name="16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5037923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2266183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</p:spPr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FFF39D"/>
                </a:solidFill>
              </a:rPr>
              <a:pPr/>
              <a:t>7.03.2018</a:t>
            </a:fld>
            <a:endParaRPr lang="tr-TR">
              <a:solidFill>
                <a:srgbClr val="FFF39D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</p:spPr>
        <p:txBody>
          <a:bodyPr/>
          <a:lstStyle/>
          <a:p>
            <a:endParaRPr lang="tr-TR">
              <a:solidFill>
                <a:srgbClr val="FFF39D"/>
              </a:solidFill>
            </a:endParaRPr>
          </a:p>
        </p:txBody>
      </p:sp>
      <p:sp>
        <p:nvSpPr>
          <p:cNvPr id="9" name="8 Dikdörtgen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0" name="9 Dikdörtgen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ikdörtgen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Dikdörtgen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4" name="13 Düz Bağlayıcı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7" name="16 Düz Bağlayıcı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8" name="17 Dikdörtgen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9" name="18 Oval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0" name="19 Oval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1" name="20 Oval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2" name="21 Oval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3" name="22 Oval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6" name="25 Düz Bağlayıcı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</p:spPr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182882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020427496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13 Metin Yer Tutucusu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  <p:extLst>
      <p:ext uri="{BB962C8B-B14F-4D97-AF65-F5344CB8AC3E}">
        <p14:creationId xmlns:p14="http://schemas.microsoft.com/office/powerpoint/2010/main" val="3763255745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4063310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1598089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Dikdörtgen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4" name="13 Oval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8" name="17 İçerik Yer Tutucusu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22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96693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3" name="12 Oval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ikdörtgen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9" name="18 Düz Bağlayıcı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7" name="16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5372890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8180102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8500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7.xml"/><Relationship Id="rId3" Type="http://schemas.openxmlformats.org/officeDocument/2006/relationships/slideLayout" Target="../slideLayouts/slideLayout102.xml"/><Relationship Id="rId7" Type="http://schemas.openxmlformats.org/officeDocument/2006/relationships/slideLayout" Target="../slideLayouts/slideLayout106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1.xml"/><Relationship Id="rId1" Type="http://schemas.openxmlformats.org/officeDocument/2006/relationships/slideLayout" Target="../slideLayouts/slideLayout100.xml"/><Relationship Id="rId6" Type="http://schemas.openxmlformats.org/officeDocument/2006/relationships/slideLayout" Target="../slideLayouts/slideLayout105.xml"/><Relationship Id="rId11" Type="http://schemas.openxmlformats.org/officeDocument/2006/relationships/slideLayout" Target="../slideLayouts/slideLayout110.xml"/><Relationship Id="rId5" Type="http://schemas.openxmlformats.org/officeDocument/2006/relationships/slideLayout" Target="../slideLayouts/slideLayout104.xml"/><Relationship Id="rId10" Type="http://schemas.openxmlformats.org/officeDocument/2006/relationships/slideLayout" Target="../slideLayouts/slideLayout109.xml"/><Relationship Id="rId4" Type="http://schemas.openxmlformats.org/officeDocument/2006/relationships/slideLayout" Target="../slideLayouts/slideLayout103.xml"/><Relationship Id="rId9" Type="http://schemas.openxmlformats.org/officeDocument/2006/relationships/slideLayout" Target="../slideLayouts/slideLayout108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8.xml"/><Relationship Id="rId3" Type="http://schemas.openxmlformats.org/officeDocument/2006/relationships/slideLayout" Target="../slideLayouts/slideLayout113.xml"/><Relationship Id="rId7" Type="http://schemas.openxmlformats.org/officeDocument/2006/relationships/slideLayout" Target="../slideLayouts/slideLayout117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12.xml"/><Relationship Id="rId1" Type="http://schemas.openxmlformats.org/officeDocument/2006/relationships/slideLayout" Target="../slideLayouts/slideLayout111.xml"/><Relationship Id="rId6" Type="http://schemas.openxmlformats.org/officeDocument/2006/relationships/slideLayout" Target="../slideLayouts/slideLayout116.xml"/><Relationship Id="rId11" Type="http://schemas.openxmlformats.org/officeDocument/2006/relationships/slideLayout" Target="../slideLayouts/slideLayout121.xml"/><Relationship Id="rId5" Type="http://schemas.openxmlformats.org/officeDocument/2006/relationships/slideLayout" Target="../slideLayouts/slideLayout115.xml"/><Relationship Id="rId10" Type="http://schemas.openxmlformats.org/officeDocument/2006/relationships/slideLayout" Target="../slideLayouts/slideLayout120.xml"/><Relationship Id="rId4" Type="http://schemas.openxmlformats.org/officeDocument/2006/relationships/slideLayout" Target="../slideLayouts/slideLayout114.xml"/><Relationship Id="rId9" Type="http://schemas.openxmlformats.org/officeDocument/2006/relationships/slideLayout" Target="../slideLayouts/slideLayout119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9.xml"/><Relationship Id="rId3" Type="http://schemas.openxmlformats.org/officeDocument/2006/relationships/slideLayout" Target="../slideLayouts/slideLayout124.xml"/><Relationship Id="rId7" Type="http://schemas.openxmlformats.org/officeDocument/2006/relationships/slideLayout" Target="../slideLayouts/slideLayout128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23.xml"/><Relationship Id="rId1" Type="http://schemas.openxmlformats.org/officeDocument/2006/relationships/slideLayout" Target="../slideLayouts/slideLayout122.xml"/><Relationship Id="rId6" Type="http://schemas.openxmlformats.org/officeDocument/2006/relationships/slideLayout" Target="../slideLayouts/slideLayout127.xml"/><Relationship Id="rId11" Type="http://schemas.openxmlformats.org/officeDocument/2006/relationships/slideLayout" Target="../slideLayouts/slideLayout132.xml"/><Relationship Id="rId5" Type="http://schemas.openxmlformats.org/officeDocument/2006/relationships/slideLayout" Target="../slideLayouts/slideLayout126.xml"/><Relationship Id="rId10" Type="http://schemas.openxmlformats.org/officeDocument/2006/relationships/slideLayout" Target="../slideLayouts/slideLayout131.xml"/><Relationship Id="rId4" Type="http://schemas.openxmlformats.org/officeDocument/2006/relationships/slideLayout" Target="../slideLayouts/slideLayout125.xml"/><Relationship Id="rId9" Type="http://schemas.openxmlformats.org/officeDocument/2006/relationships/slideLayout" Target="../slideLayouts/slideLayout130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0" name="9 Dikdörtgen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Oval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8038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0" name="9 Dikdörtgen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Oval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5461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0" name="9 Dikdörtgen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Oval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3197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0" name="9 Dikdörtgen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Oval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4165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0" name="9 Dikdörtgen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Oval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2762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0" name="9 Dikdörtgen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Oval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3491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0" name="9 Dikdörtgen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Oval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3164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0" name="9 Dikdörtgen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Oval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7045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0" name="9 Dikdörtgen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Oval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6649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0" name="9 Dikdörtgen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Oval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4260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0" name="9 Dikdörtgen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Oval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2977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1121F49-509F-4791-ADC4-275E4A341A79}" type="datetimeFigureOut">
              <a:rPr lang="tr-TR" smtClean="0">
                <a:solidFill>
                  <a:srgbClr val="575F6D"/>
                </a:solidFill>
              </a:rPr>
              <a:pPr/>
              <a:t>7.03.2018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0" name="9 Dikdörtgen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11 Oval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2EFB855-E2C2-46E3-8848-B8B15A39DC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0415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1881158" y="1142984"/>
            <a:ext cx="8358214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tr-TR" sz="1600" b="1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4. HAFTA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tr-TR" sz="1600" b="1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E-MODERN SOSYAL TEORİNİN </a:t>
            </a:r>
            <a:r>
              <a:rPr lang="tr-TR" sz="1600" b="1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sz="1600" b="1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NC</a:t>
            </a:r>
            <a:r>
              <a:rPr lang="tr-TR" sz="1600" b="1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600" b="1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LERİ</a:t>
            </a:r>
            <a:endParaRPr lang="tr-TR" sz="16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sz="1600" b="1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Auguste</a:t>
            </a:r>
            <a:r>
              <a:rPr lang="tr-TR" sz="1600" b="1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tr-TR" sz="1600" b="1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Comte</a:t>
            </a:r>
            <a:r>
              <a:rPr lang="tr-TR" sz="1600" b="1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(1798-1857)</a:t>
            </a:r>
            <a:endParaRPr lang="tr-TR" sz="16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Sosyolojinin isim babası olan </a:t>
            </a:r>
            <a:r>
              <a:rPr lang="tr-TR" sz="16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Comte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pozitivist felsefenin de </a:t>
            </a: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nc</a:t>
            </a: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lerinden bir tanesidir. Pozitivist Felsefe Dersleri, Pozitif Politik Sistem ve Pozitif Dinin İlmihali adında eserleri vardır. Pozitivist anlayışa g</a:t>
            </a: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re, sosyal olgular tıpkı eşya (nesneler) gibi ele alınabilir. Ancak araştırmacılar nesnelerle ilişkilerinde tarafsızlık tutumu takınmalıdır. Bu şekilde ger</a:t>
            </a: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ekleştirilecek araştırmalardan toplumsal kanunların </a:t>
            </a: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ıkarılabileceği bir deneysel genellemelerin aşamalı bir şekilde ortaya </a:t>
            </a: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ıkartılması m</a:t>
            </a: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mk</a:t>
            </a: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 olur.</a:t>
            </a:r>
            <a:endParaRPr lang="tr-TR" sz="16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sz="16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Comte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bu anlayış </a:t>
            </a: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er</a:t>
            </a: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evesinde sosyolojiyi </a:t>
            </a: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“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sosyal statik</a:t>
            </a: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”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ve </a:t>
            </a: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“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sosyal dinamik</a:t>
            </a: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”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diye ikiye ayırmıştır. Sosyal statik, bir toplumu kuran ve yaşatan temel </a:t>
            </a: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ğelerin ve bunların birbirleriyle olan ilişkilerini d</a:t>
            </a: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zen halinde ve durgunluk i</a:t>
            </a: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indeki yasalarını tespit eder. Sosyal dinamik ise bu temel </a:t>
            </a: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ğelerin tarih boyunca gelişmesini, dinamiğini, ilerlemesini inceler. Ona g</a:t>
            </a: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 sosyal statik, toplumsal d</a:t>
            </a: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zenin, sosyal dinamik de ilerlemenin bilimidir. </a:t>
            </a:r>
            <a:r>
              <a:rPr lang="tr-TR" sz="16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Comte</a:t>
            </a:r>
            <a:r>
              <a:rPr lang="tr-TR" sz="1600" dirty="0" err="1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lang="tr-TR" sz="16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g</a:t>
            </a: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re, her iki b</a:t>
            </a: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</a:t>
            </a: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</a:t>
            </a: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 de temel </a:t>
            </a: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ğesi dindir. </a:t>
            </a:r>
            <a:endParaRPr lang="tr-TR" sz="16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36612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 noChangeArrowheads="1"/>
          </p:cNvSpPr>
          <p:nvPr/>
        </p:nvSpPr>
        <p:spPr bwMode="auto">
          <a:xfrm>
            <a:off x="1738282" y="285728"/>
            <a:ext cx="8358246" cy="5909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tr-TR" sz="1400" b="1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F-DİĞER SOSYOLOGLAR</a:t>
            </a:r>
            <a:endParaRPr lang="tr-TR" sz="1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sz="1400" b="1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Ernest </a:t>
            </a:r>
            <a:r>
              <a:rPr lang="tr-TR" sz="1400" b="1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Troeltsch</a:t>
            </a:r>
            <a:r>
              <a:rPr lang="tr-TR" sz="1400" b="1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(1865</a:t>
            </a:r>
            <a:r>
              <a:rPr lang="tr-TR" sz="1400" b="1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lang="tr-TR" sz="1400" b="1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1923)</a:t>
            </a:r>
            <a:endParaRPr lang="tr-TR" sz="1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M. </a:t>
            </a:r>
            <a:r>
              <a:rPr lang="tr-TR" sz="14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Weber</a:t>
            </a:r>
            <a:r>
              <a:rPr lang="tr-TR" sz="1400" dirty="0" err="1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lang="tr-TR" sz="14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ilk 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nemli katkı, arkadaşı Ernest </a:t>
            </a:r>
            <a:r>
              <a:rPr lang="tr-TR" sz="14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Troeltsch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tarafından gelmiştir. 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zel din sosyolojisi alanındaki en 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nemli eseri 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“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Hıristiyan Kilise Gruplarının Toplumsal Doktrini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”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dir (1912). Eserini sadece Hıristiyanlığa ayırmış olan </a:t>
            </a:r>
            <a:r>
              <a:rPr lang="tr-TR" sz="14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Troeltsch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Hıristiyan kilise ve mezhepleri 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zerine Hıristiyan din sosyolojisi yapmıştır. Diğer dinlere yer vermemiştir.</a:t>
            </a:r>
            <a:endParaRPr lang="tr-TR" sz="1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sz="1400" b="1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Joachim</a:t>
            </a:r>
            <a:r>
              <a:rPr lang="tr-TR" sz="1400" b="1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tr-TR" sz="1400" b="1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Wach</a:t>
            </a:r>
            <a:r>
              <a:rPr lang="tr-TR" sz="1400" b="1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(1898</a:t>
            </a:r>
            <a:r>
              <a:rPr lang="tr-TR" sz="1400" b="1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lang="tr-TR" sz="1400" b="1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1955)</a:t>
            </a:r>
            <a:endParaRPr lang="tr-TR" sz="1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Asıl sistematik din sosyolojisi Birinci D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nya Savaşı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nı izleyen yıllarda </a:t>
            </a:r>
            <a:r>
              <a:rPr lang="tr-TR" sz="14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Max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tr-TR" sz="14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Weber</a:t>
            </a:r>
            <a:r>
              <a:rPr lang="tr-TR" sz="1400" dirty="0" err="1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lang="tr-TR" sz="14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ğrencisi </a:t>
            </a:r>
            <a:r>
              <a:rPr lang="tr-TR" sz="14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Joachim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tr-TR" sz="14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Wach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tarafından kurulmuştur. Almanya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daki 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“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Anlayıcı Sosyoloji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”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geleneğine bağlı olan </a:t>
            </a:r>
            <a:r>
              <a:rPr lang="tr-TR" sz="14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Wach</a:t>
            </a:r>
            <a:r>
              <a:rPr lang="tr-TR" sz="1400" dirty="0" err="1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lang="tr-TR" sz="14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ın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1931 de yazdığı </a:t>
            </a:r>
            <a:r>
              <a:rPr lang="tr-TR" sz="1400" i="1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Din Sosyolojisine Giriş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adlı eseri ilk defa sadece bu alana ayrılmış sistematik bir 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alışmadır. Bu eser, deneysel, onun deyimiyle ampirik bir din sosyolojisinin, konu, metot, alan ve sınırlarının ana 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izgilerini anlatmaktadır. </a:t>
            </a:r>
            <a:r>
              <a:rPr lang="tr-TR" sz="14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Wach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1946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da kitabını genişleterek </a:t>
            </a:r>
            <a:r>
              <a:rPr lang="tr-TR" sz="1400" i="1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Din Sosyolojisi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adıyla bu alanda yazılmış en 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nemli eseri din sosyolojisine kazandırmıştır.</a:t>
            </a:r>
            <a:endParaRPr lang="tr-TR" sz="1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J. </a:t>
            </a:r>
            <a:r>
              <a:rPr lang="tr-TR" sz="14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Wach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eserinde b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 dini-sosyal olayların ansiklopedik sistemleştirilmesini denemektedir. O eserinde, dinin sosyolojik teorisini kurmaya 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alışmadığı gibi, belli sorunları aydınlatmaya da y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nelmez. Yaptığı daha 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ok dinin ortaya 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ıkan sosyal bi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imlerinin derlemesidir.</a:t>
            </a:r>
            <a:endParaRPr lang="tr-TR" sz="1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sz="14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Wach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din sosyolojisini, din biliminden ayrı d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ş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lemeyecek bir disiplin olarak g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rm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şt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r. Din biliminin alt dallarını oluşturan din fenomonolojisi, dinler tarihi ve din psikolojisinin yanında yer almaktadır. Ona g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 dini deneyimin 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üç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anlatım bi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imi vardır. Bunlar teorik</a:t>
            </a:r>
            <a:endParaRPr lang="tr-TR" sz="1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(inan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lar), pratik (ibadetler), sosyolojik (cemaat, inananlar topluluğu) şeklinde g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sterilmektedir. Din sosyolojisinin en 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nemli g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revi, 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üçü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nc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anlatım bi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iminin tipolojisinin yapılması ve sistemleştirilmesidir.</a:t>
            </a:r>
            <a:endParaRPr lang="tr-TR" sz="1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sz="14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Wach</a:t>
            </a:r>
            <a:r>
              <a:rPr lang="tr-TR" sz="1400" dirty="0" err="1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lang="tr-TR" sz="14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ın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zerinde en 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ok durduğu sosyolojik anlatımdır. Dini grupların 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eşitli tipleri, doğuşu, gelişmesi, dini otorite tipleri, din ve toplumun karşılıklı ilişkileri ve din-devlet ilişkileri gibi 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eşitli konulardır.</a:t>
            </a:r>
            <a:endParaRPr lang="tr-TR" sz="1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sz="14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Wach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tr-TR" sz="14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Weber</a:t>
            </a:r>
            <a:r>
              <a:rPr lang="tr-TR" sz="1400" dirty="0" err="1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lang="tr-TR" sz="14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den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daha 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ok dinin i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 y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z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ne (yorumuna) ilgi duymuştur. 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Ona g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re, din ve toplum iki bağımsız birimdir. Her iki sistemin birbirlerini karşılıklı etkilemeleri, cemaatleşme ve dini lider tipleri din sosyolojisinin konusudur. Başka bir anlatımla, dini toplumu, din-toplum ilişkilerini ve 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dini grupları inceler</a:t>
            </a:r>
            <a:endParaRPr lang="tr-TR" sz="1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78502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1"/>
          <p:cNvSpPr>
            <a:spLocks noChangeArrowheads="1"/>
          </p:cNvSpPr>
          <p:nvPr/>
        </p:nvSpPr>
        <p:spPr bwMode="auto">
          <a:xfrm>
            <a:off x="2024034" y="928671"/>
            <a:ext cx="7715304" cy="3293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tr-TR" sz="1600" b="1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Gustave</a:t>
            </a:r>
            <a:r>
              <a:rPr lang="tr-TR" sz="1600" b="1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tr-TR" sz="1600" b="1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Mensching</a:t>
            </a:r>
            <a:r>
              <a:rPr lang="tr-TR" sz="1600" b="1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(1901</a:t>
            </a:r>
            <a:r>
              <a:rPr lang="tr-TR" sz="1600" b="1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lang="tr-TR" sz="1600" b="1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1978).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tr-TR" sz="16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M. </a:t>
            </a:r>
            <a:r>
              <a:rPr lang="tr-TR" sz="16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Weber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ve J. </a:t>
            </a:r>
            <a:r>
              <a:rPr lang="tr-TR" sz="16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Wach</a:t>
            </a:r>
            <a:r>
              <a:rPr lang="tr-TR" sz="1600" dirty="0" err="1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lang="tr-TR" sz="16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ın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yolunu izleyen diğer bir Alman din sosyologu da </a:t>
            </a:r>
            <a:r>
              <a:rPr lang="tr-TR" sz="16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Gustave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tr-TR" sz="16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Mensching</a:t>
            </a:r>
            <a:r>
              <a:rPr lang="tr-TR" sz="1600" dirty="0" err="1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lang="tr-TR" sz="16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dir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O da anlayıcı din sosyolojisi ekol</a:t>
            </a: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ne bağlıdır.</a:t>
            </a:r>
            <a:endParaRPr lang="tr-TR" sz="16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sz="16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Wach</a:t>
            </a:r>
            <a:r>
              <a:rPr lang="tr-TR" sz="1600" dirty="0" err="1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lang="tr-TR" sz="16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dan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sonra yazılan ikinci </a:t>
            </a: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nemli eser olan </a:t>
            </a: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“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Din Sosyolojisi</a:t>
            </a: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”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(1947) ona aittir. Eserinde dinleri Milli Dinler ve Evrensel Dinler şeklinde ikiye ayıran </a:t>
            </a:r>
            <a:r>
              <a:rPr lang="tr-TR" sz="16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Mensching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nce milli dinlerin daha sonra da evrensel dinlerin toplumla ilişkilerini ayrı ayrı incelemektedir. Daha sonra da sırf dini grupları ele alarak tipolojik sosyolojinin kategorilerini dini-sosyal olaylara uygulamaktadır. </a:t>
            </a:r>
            <a:r>
              <a:rPr lang="tr-TR" sz="16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Mensching</a:t>
            </a:r>
            <a:r>
              <a:rPr lang="tr-TR" sz="1600" dirty="0" err="1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lang="tr-TR" sz="16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g</a:t>
            </a: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re, din sosyolojisi, dinde ortaya </a:t>
            </a: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ıkan sosyolojik olaylar ile dinin sosyolojik ilişkilerini incelemelidir. Ayrıca </a:t>
            </a:r>
            <a:r>
              <a:rPr lang="tr-TR" sz="16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Mensching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genel din sosyolojisinin var olduğu kadar, her dine ait sosyolojik sorunları inceleyecek </a:t>
            </a: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zel din sosyolojilerinin de varlığını kabul etmektedir. Din sosyolojisinde </a:t>
            </a:r>
            <a:r>
              <a:rPr lang="tr-TR" sz="16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Weber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tr-TR" sz="16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Wach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ve </a:t>
            </a:r>
            <a:r>
              <a:rPr lang="tr-TR" sz="16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Mensching</a:t>
            </a:r>
            <a:r>
              <a:rPr lang="tr-TR" sz="1600" dirty="0" err="1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lang="tr-TR" sz="16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başlayan yenilikler, zamanla deneysel </a:t>
            </a: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alışmalara y</a:t>
            </a: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nelmiştir.</a:t>
            </a:r>
            <a:endParaRPr lang="tr-TR" sz="16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91274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1"/>
          <p:cNvSpPr>
            <a:spLocks noChangeArrowheads="1"/>
          </p:cNvSpPr>
          <p:nvPr/>
        </p:nvSpPr>
        <p:spPr bwMode="auto">
          <a:xfrm>
            <a:off x="1952596" y="785794"/>
            <a:ext cx="7929618" cy="5201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tr-TR" sz="1400" b="1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Gabriel</a:t>
            </a:r>
            <a:r>
              <a:rPr lang="tr-TR" sz="1400" b="1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tr-TR" sz="1400" b="1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</a:t>
            </a:r>
            <a:r>
              <a:rPr lang="tr-TR" sz="1400" b="1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tr-TR" sz="1400" b="1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Bras</a:t>
            </a:r>
            <a:r>
              <a:rPr lang="tr-TR" sz="1400" b="1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(1891</a:t>
            </a:r>
            <a:r>
              <a:rPr lang="tr-TR" sz="1400" b="1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lang="tr-TR" sz="1400" b="1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1970) 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tr-TR" sz="1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Fransa</a:t>
            </a: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da dini uygulamalar ve kilise tarihi </a:t>
            </a: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zerine yaptığı araştırmalarla </a:t>
            </a: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ne </a:t>
            </a: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ıkan G. </a:t>
            </a:r>
            <a:r>
              <a:rPr lang="tr-TR" sz="16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tr-TR" sz="16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Bras</a:t>
            </a:r>
            <a:r>
              <a:rPr lang="tr-TR" sz="1600" dirty="0" err="1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lang="tr-TR" sz="16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ın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din sosyolojisine en b</a:t>
            </a: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y</a:t>
            </a: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 katkısı, g</a:t>
            </a: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</a:t>
            </a: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</a:t>
            </a: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z toplumlarında din ve dini pratikler konusunun sistematik ve sosyolojik incelenmesini yapmış olmasıdır. O b</a:t>
            </a: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ylece, etnolojik ve tarihi y</a:t>
            </a: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nelimli din sosyolojisi yaklaşımlarının artık aşıldığını g</a:t>
            </a: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stermiş, dikkatleri </a:t>
            </a: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ağdaş toplumlarda din sorununa y</a:t>
            </a: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neltmiştir.</a:t>
            </a:r>
            <a:endParaRPr lang="tr-TR" sz="16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G. </a:t>
            </a:r>
            <a:r>
              <a:rPr lang="tr-TR" sz="16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tr-TR" sz="16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Bras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hem dolaylı hem de dolaysız g</a:t>
            </a: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zlem teknikleriyle, Fransız Katoliklerinin dini pratikleri </a:t>
            </a: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zerine geniş denemelerde bulunmuştur. Yaptığı </a:t>
            </a: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alışmaları </a:t>
            </a:r>
            <a:r>
              <a:rPr lang="tr-TR" sz="1600" i="1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Dini Sosyoloji Araştırmaları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adlı iki ciltlik bir eserde toplamıştır. Birinci ciltte, </a:t>
            </a: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“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Fransa Kırsalında Dini Pratiğin Sosyolojisi</a:t>
            </a: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”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başlığıyla, 18. y</a:t>
            </a: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zyıldan itibaren Fransa</a:t>
            </a: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nın kırsal b</a:t>
            </a: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lgelerinde meydana gelen dini değişiklikler ve </a:t>
            </a: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ağdaş Fransa</a:t>
            </a: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nın dini coğrafyası gibi konuları ele alıp incelerken, ikinci ciltte, </a:t>
            </a: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“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Morfolojiden Tipolojiye</a:t>
            </a: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”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başlığıyla Fransız şehirlerinde dini yaşayış konusunu ele almaktadır. </a:t>
            </a:r>
            <a:endParaRPr lang="tr-TR" sz="16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G. </a:t>
            </a:r>
            <a:r>
              <a:rPr lang="tr-TR" sz="16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tr-TR" sz="16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Bras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alışmalarını daha </a:t>
            </a: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ok Fransa</a:t>
            </a: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daki dini hayat </a:t>
            </a: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zerinde yoğunlaştırmış olmakla birlikte, amacı b</a:t>
            </a: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</a:t>
            </a: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 dinleri araştırma kapsamına almaktı. Bunu i</a:t>
            </a: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 b</a:t>
            </a: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</a:t>
            </a: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 dinlere uygulanabilir bir anket de geliştirmişti. Ancak, bu amacına rağmen, genel din sosyolojisi değil de, </a:t>
            </a: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“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Katoliklik Sosyolojisi</a:t>
            </a: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” 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yapmış olup, bu </a:t>
            </a: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zel din sosyolojisi alanının da </a:t>
            </a: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nc</a:t>
            </a: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</a:t>
            </a: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olmuştur. G. </a:t>
            </a:r>
            <a:r>
              <a:rPr lang="tr-TR" sz="16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tr-TR" sz="16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Bras</a:t>
            </a:r>
            <a:r>
              <a:rPr lang="tr-TR" sz="1600" dirty="0" err="1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lang="tr-TR" sz="16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ın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başlattığı ve ardından hemen hemen b</a:t>
            </a: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</a:t>
            </a: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 </a:t>
            </a: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lkelerde farklı bilim alanlarında da kullanılan </a:t>
            </a: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“</a:t>
            </a:r>
            <a:r>
              <a:rPr lang="tr-TR" sz="16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sosyografik</a:t>
            </a:r>
            <a:r>
              <a:rPr lang="tr-TR" sz="16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”</a:t>
            </a:r>
            <a:r>
              <a:rPr lang="tr-TR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betimleme tekniği, din sosyolojisi araştırmalarında da yaygın bir şekilde kullanılmaya devam etmektedir.</a:t>
            </a:r>
            <a:endParaRPr lang="tr-TR" sz="16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08474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ChangeArrowheads="1"/>
          </p:cNvSpPr>
          <p:nvPr/>
        </p:nvSpPr>
        <p:spPr bwMode="auto">
          <a:xfrm>
            <a:off x="1881158" y="928671"/>
            <a:ext cx="8215370" cy="258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Statik a</a:t>
            </a:r>
            <a:r>
              <a:rPr lang="tr-TR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ıdan topluma bakıldığında aile, devlet ve din kurumlarının toplumun temel unsurlarıdır. Yani bu </a:t>
            </a:r>
            <a:r>
              <a:rPr lang="tr-TR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üç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kurum olmadan toplum kurulamaz. Toplum d</a:t>
            </a:r>
            <a:r>
              <a:rPr lang="tr-TR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zeninin tam veya eksik, iyi veya k</a:t>
            </a:r>
            <a:r>
              <a:rPr lang="tr-TR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</a:t>
            </a:r>
            <a:r>
              <a:rPr lang="tr-TR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olması kurumlar arası dengeye bağlıdır.  Din, eşya ve insanın tabiatından </a:t>
            </a:r>
            <a:r>
              <a:rPr lang="tr-TR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ıkan ve toplu halde yaşayan insanlar i</a:t>
            </a:r>
            <a:r>
              <a:rPr lang="tr-TR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 gerekli bir kurumdur. </a:t>
            </a:r>
            <a:r>
              <a:rPr lang="tr-TR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Çü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nk</a:t>
            </a:r>
            <a:r>
              <a:rPr lang="tr-TR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nerede bir insan toplumu varsa orada bir din vardır. Diğer sosyal kurumlar gibi din de değişebilir, gelişebilir ama 18. y</a:t>
            </a:r>
            <a:r>
              <a:rPr lang="tr-TR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zyıl filozoflarının sandığı gibi ortadan kalkamaz. Bu tespitlerden sonra </a:t>
            </a:r>
            <a:r>
              <a:rPr lang="tr-TR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Auguste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tr-TR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Comte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kurmayı tasarladığı pozitif toplumun pozitif bir dini olması gerektiğini ileri s</a:t>
            </a:r>
            <a:r>
              <a:rPr lang="tr-TR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rerek din kurucusu olarak ortaya </a:t>
            </a:r>
            <a:r>
              <a:rPr lang="tr-TR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ıkmaktadır. Pozitif Dinin İlmihali adlı eseri kurduğu pozitivist dinin ilmihali olarak yazmıştır.</a:t>
            </a:r>
            <a:endParaRPr lang="tr-TR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72052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2" descr="KARL MARX ile ilgili görsel sonucu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10050" y="714356"/>
            <a:ext cx="3000396" cy="4304662"/>
          </a:xfrm>
          <a:prstGeom prst="rect">
            <a:avLst/>
          </a:prstGeom>
          <a:noFill/>
        </p:spPr>
      </p:pic>
      <p:sp>
        <p:nvSpPr>
          <p:cNvPr id="3" name="2 Dikdörtgen"/>
          <p:cNvSpPr/>
          <p:nvPr/>
        </p:nvSpPr>
        <p:spPr>
          <a:xfrm>
            <a:off x="2381224" y="5715016"/>
            <a:ext cx="24673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tr-TR" b="1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Karl </a:t>
            </a:r>
            <a:r>
              <a:rPr lang="tr-TR" b="1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Marx</a:t>
            </a:r>
            <a:r>
              <a:rPr lang="tr-TR" b="1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(1818-1883)</a:t>
            </a:r>
            <a:endParaRPr lang="tr-TR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83237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ChangeArrowheads="1"/>
          </p:cNvSpPr>
          <p:nvPr/>
        </p:nvSpPr>
        <p:spPr bwMode="auto">
          <a:xfrm>
            <a:off x="1809720" y="642919"/>
            <a:ext cx="8215370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tr-TR" sz="1400" b="1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Karl </a:t>
            </a:r>
            <a:r>
              <a:rPr lang="tr-TR" sz="1400" b="1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Marx</a:t>
            </a:r>
            <a:r>
              <a:rPr lang="tr-TR" sz="1400" b="1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(1818-1883)</a:t>
            </a:r>
            <a:endParaRPr lang="tr-TR" sz="1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sz="14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Marx</a:t>
            </a:r>
            <a:r>
              <a:rPr lang="tr-TR" sz="1400" dirty="0" err="1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lang="tr-TR" sz="14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ın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yazılarında dine ilişkin sistematik bir uygulama yer almasa da onun sosyal kuramına ve yabancılaşma kuramına bakıldığında din g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ş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anlamak m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mk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nd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r. </a:t>
            </a:r>
            <a:r>
              <a:rPr lang="tr-TR" sz="1400" i="1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Alman İdeolojisi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ve </a:t>
            </a:r>
            <a:r>
              <a:rPr lang="tr-TR" sz="1400" i="1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Kapital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adlı eserlerinde </a:t>
            </a:r>
            <a:r>
              <a:rPr lang="tr-TR" sz="14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Marx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din konusunda </a:t>
            </a:r>
            <a:r>
              <a:rPr lang="tr-TR" sz="14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deterministik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bir g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ş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savunur. Burada din, sosyal bir 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n, dış g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üç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lerin bir sonucu ve d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nyanın bir yansıması olarak ele alınır.  </a:t>
            </a:r>
            <a:endParaRPr lang="tr-TR" sz="1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Din, aynı zamanda g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üç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bir ideolojik </a:t>
            </a:r>
            <a:r>
              <a:rPr lang="tr-TR" sz="1400" dirty="0" err="1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sz="14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geye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sahiptir. Dini inan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ve değerler, servet ve g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üç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dağılımındaki eşitsizlikleri makul g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stermeye yaramaktadır. 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rnekse, 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“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yumuşak başlı kişilerin d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nyanın varisi olacağı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”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yolundaki inanış, azla yetinmeyi ve baskıya boyun eğmeyi 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nermektedir. </a:t>
            </a:r>
            <a:endParaRPr lang="tr-TR" sz="1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Marks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 g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 din, toplumsal değişimden 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ok, stat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konun ve egemen sınıfların 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ıkarlarının devam </a:t>
            </a:r>
            <a:r>
              <a:rPr lang="tr-TR" sz="14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etmesinehizmet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eder. O, egemen sınıfların (burjuvazi), </a:t>
            </a:r>
            <a:r>
              <a:rPr lang="tr-TR" sz="14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kendileriney</a:t>
            </a:r>
            <a:r>
              <a:rPr lang="tr-TR" sz="1400" dirty="0" err="1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sz="14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nelik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bir devrim tehlikesine karşı, kitleleri </a:t>
            </a:r>
            <a:r>
              <a:rPr lang="tr-TR" sz="14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pasifizeetmek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i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 dini nasıl kullandıklarını 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rneklendirirken,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ok yakından tanıdığı İngiltere 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rneğini verir: İngiliz Burjuvazisi,kitlelerin dini duyguları kaybolduğu takdirde,neler olabileceğini Fransız Devrimi 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rneğinde g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rm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ş </a:t>
            </a:r>
            <a:r>
              <a:rPr lang="tr-TR" sz="14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vegittik</a:t>
            </a:r>
            <a:r>
              <a:rPr lang="tr-TR" sz="1400" dirty="0" err="1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sz="14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g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üç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lenen konumuna ve ekonomik </a:t>
            </a:r>
            <a:r>
              <a:rPr lang="tr-TR" sz="14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hakimiyetineson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verebilecek benzeri bir iş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 ayaklanmasının (</a:t>
            </a:r>
            <a:r>
              <a:rPr lang="tr-TR" sz="14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proletaryaayaklanması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İngiltere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de patlak vermemesi </a:t>
            </a:r>
            <a:r>
              <a:rPr lang="tr-TR" sz="14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lang="tr-TR" sz="1400" dirty="0" err="1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sz="14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indini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kullanmaktan 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ekinmemiştir. İngiliz burjuvazisinin,dini, halkın ayaklanmaması i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 ayakta tutmaya </a:t>
            </a:r>
            <a:r>
              <a:rPr lang="tr-TR" sz="1400" dirty="0" err="1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sz="14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alıştığınıifade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eden Marks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 g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re, gelenek, b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y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 bir </a:t>
            </a:r>
            <a:r>
              <a:rPr lang="tr-TR" sz="14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geciktiricig</a:t>
            </a:r>
            <a:r>
              <a:rPr lang="tr-TR" sz="1400" dirty="0" err="1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üç</a:t>
            </a:r>
            <a:r>
              <a:rPr lang="tr-TR" sz="14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</a:t>
            </a:r>
            <a:r>
              <a:rPr lang="tr-TR" sz="1400" dirty="0" err="1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4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; tarihin eylemsizlik g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r.</a:t>
            </a:r>
            <a:endParaRPr lang="tr-TR" sz="1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sz="1400" i="1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Hegel</a:t>
            </a:r>
            <a:r>
              <a:rPr lang="tr-TR" sz="1400" i="1" dirty="0" err="1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lang="tr-TR" sz="1400" i="1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</a:t>
            </a:r>
            <a:r>
              <a:rPr lang="tr-TR" sz="1400" i="1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Hukuk Felsefesinin Eleştirisine Katkı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eserinde ise, dini insanın yarattığını ve dinin hakikatin yanlış bir resmini 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izdiğini iddia eder. Bu nedenle dine karşı m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cadele, dinin resmini 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izdiği d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nyaya karşı dolaylı yoldan ger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ekleştirilen bir m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cadeledir. Din eş zamanlı olarak hem adaletsizliği empoze edenlerin aracı hem de bu adaletsizliği protesto edenlerin yaklaşımıdır. Din baskıya karşı g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sterilen yaygın bir tepkidir. Bu sebeple din eleştirisi, dine ihtiya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duyanlara y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nelik bir eleştiridir.</a:t>
            </a:r>
            <a:endParaRPr lang="tr-TR" sz="1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oğunlukla Marks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ın dini bir kenara attığına inanılır, fakat bu doğru değildir. Ona g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re, geleneksel bi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imiyle din ortadan kalkacaktır, yok olmalıdır da; ama bu, dinde i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kin olumlu değerlerin insanlığın gelişimine b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y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 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çü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de y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 veren idealler olabildiği i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 b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yle olacaktır.</a:t>
            </a:r>
            <a:endParaRPr lang="tr-TR" sz="1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93536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1738282" y="571481"/>
            <a:ext cx="8286776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tr-TR" sz="1400" b="1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Emile </a:t>
            </a:r>
            <a:r>
              <a:rPr lang="tr-TR" sz="1400" b="1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Durkheim</a:t>
            </a:r>
            <a:r>
              <a:rPr lang="tr-TR" sz="1400" b="1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(1858</a:t>
            </a:r>
            <a:r>
              <a:rPr lang="tr-TR" sz="1400" b="1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lang="tr-TR" sz="1400" b="1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1917)</a:t>
            </a:r>
            <a:endParaRPr lang="tr-TR" sz="1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Fransız </a:t>
            </a:r>
            <a:r>
              <a:rPr lang="tr-TR" sz="14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sosyoloğu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E. </a:t>
            </a:r>
            <a:r>
              <a:rPr lang="tr-TR" sz="14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Durkheim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ve onun 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nc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ğ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nde gelişen  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“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Fransız Sosyoloji Ekol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ü”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 din sosyolojisi tarihinde ayrı bir yeri vardır. </a:t>
            </a:r>
            <a:r>
              <a:rPr lang="tr-TR" sz="1400" i="1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Toplumda İşb</a:t>
            </a:r>
            <a:r>
              <a:rPr lang="tr-TR" sz="1400" i="1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sz="1400" i="1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</a:t>
            </a:r>
            <a:r>
              <a:rPr lang="tr-TR" sz="1400" i="1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400" i="1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</a:t>
            </a:r>
            <a:r>
              <a:rPr lang="tr-TR" sz="1400" i="1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400" i="1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Sosyolojik Y</a:t>
            </a:r>
            <a:r>
              <a:rPr lang="tr-TR" sz="1400" i="1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sz="1400" i="1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ntemin Kuralları, İntihar ve Dini Hayatın İlkel Bi</a:t>
            </a:r>
            <a:r>
              <a:rPr lang="tr-TR" sz="1400" i="1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sz="1400" i="1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imleri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adlı eserleri bulunmaktadır. </a:t>
            </a:r>
            <a:r>
              <a:rPr lang="tr-TR" sz="14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Durkheim</a:t>
            </a:r>
            <a:r>
              <a:rPr lang="tr-TR" sz="1400" dirty="0" err="1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lang="tr-TR" sz="14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kuramının katkısı sosyal b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nleşmeye y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nelik normatif bir temelin, bireycilik ve </a:t>
            </a:r>
            <a:r>
              <a:rPr lang="tr-TR" sz="14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anominin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tehlikelerinin ve </a:t>
            </a:r>
            <a:r>
              <a:rPr lang="tr-TR" sz="14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kollektifin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neminin vurgulanmasıdır.</a:t>
            </a:r>
            <a:endParaRPr lang="tr-TR" sz="1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Ona g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re, bir sosyal olay ancak başka bir sosyal olayla a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ıklanabilir. Onun din sosyolojisine en b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y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 katkısı, </a:t>
            </a:r>
            <a:r>
              <a:rPr lang="tr-TR" sz="14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kollektif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bilin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tr-TR" sz="14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kollektif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ahlaki bilin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ve sosyal bilincin doğuşunda dinin oynadığı rol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incelemesidir. O, </a:t>
            </a:r>
            <a:r>
              <a:rPr lang="tr-TR" sz="14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kollektif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bilin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kavramıyla, bireyleri aşan, şekillendiren ve onlara şahsiyet kazandıran toplumun zorlayıcı niteliğini vurgulamıştır. Kolektif bilin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kolektif d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ş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ncelerin toplamından ibarettir. Toplumun kolektif d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ş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ncelerinin temelini de dini inan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ve d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ş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nceler oluştururlar. Toplumun b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nl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ğ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sağlayan şey ise toplumsal dayanışmadır. Din gibi ahlaki etmenler toplumsal dayanışmaya katkı sağlarlar.</a:t>
            </a:r>
            <a:endParaRPr lang="tr-TR" sz="1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sz="1400" i="1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İntihar 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adlı eserinde intihar olayının ferdi olmasının, nedeninin de ferdi psikoloji olması anlamına gelmediğini ifade eder. O, bu eserinde, intiharlarla dini inan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lar ve hayat arasındaki ilişkiler 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zerinde durmaktadır. Dinin 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eşitli sosyal </a:t>
            </a:r>
            <a:r>
              <a:rPr lang="tr-TR" sz="14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olayalar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zerinde etkisinin bulunduğunu s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yleyen </a:t>
            </a:r>
            <a:r>
              <a:rPr lang="tr-TR" sz="14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Durkheim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dine dine bağlılıkla intiharların azlık-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okluğu arasında ilişkiler bulunduğunu ortaya koymaktadır. Almanya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da intiharlarla ilgili yapılmış istatistiklerden hareket eden </a:t>
            </a:r>
            <a:r>
              <a:rPr lang="tr-TR" sz="14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Durkheim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Protestanlığa mensup olanların Katoliklerden daha 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ok intihar ettiklerini, 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çü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nk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Katolikliğin Protestanlıktan 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ok daha fazla toplumu ve onu oluşturan kişileri birbirlerine bağlayıp b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nleştirdiğini 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ne s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rmektedir.</a:t>
            </a:r>
            <a:endParaRPr lang="tr-TR" sz="1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sz="14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Durkheim</a:t>
            </a:r>
            <a:r>
              <a:rPr lang="tr-TR" sz="1400" dirty="0" err="1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lang="tr-TR" sz="14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tr-TR" sz="1400" i="1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Dini hayatın İlkel Bi</a:t>
            </a:r>
            <a:r>
              <a:rPr lang="tr-TR" sz="1400" i="1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sz="1400" i="1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imleri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adlı eseri din sosyolojisi i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 en 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nemli eseridir. Ona g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 d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ş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ncemizin i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eriği gibi formu da sosyal, dolayısıyla dinidir. Eşyayı idrak etmek i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 d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ş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ncemizin kullandığı kategoriler olan zaman, mekân gibi kavramların oluşumunda din rol oynamaktadır. 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Çü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nk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ona g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 din, insanın kendisine ve d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nyaya ilişkin olarak elde ettiği ilk d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ş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ncelerin kaynağıdır. Hem felsefenin hem de bilimin kaynağı dindir. Aynı şekilde t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 kurumların da kaynağı dindir. Bu anlamada hukuk, sanat gibi kurumlar kaynaklarını dinden almıştır. Din insan d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ş</a:t>
            </a:r>
            <a:r>
              <a:rPr lang="tr-TR" sz="1400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sz="1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ncesinin oluşumuna katkıda bulunmakla kalmayıp onu zenginleştirmiştir.</a:t>
            </a:r>
            <a:endParaRPr lang="tr-TR" sz="1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99929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2452662" y="3071811"/>
            <a:ext cx="728667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Durkheim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dinlerin evriminden daha </a:t>
            </a:r>
            <a:r>
              <a:rPr lang="tr-TR" dirty="0">
                <a:solidFill>
                  <a:srgbClr val="000000"/>
                </a:solidFill>
                <a:latin typeface="Century Schoolbook"/>
                <a:ea typeface="Calibri" pitchFamily="34" charset="0"/>
                <a:cs typeface="Times New Roman" pitchFamily="18" charset="0"/>
              </a:rPr>
              <a:t>ç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ok, dinin k</a:t>
            </a:r>
            <a:r>
              <a:rPr lang="tr-TR" dirty="0">
                <a:solidFill>
                  <a:srgbClr val="000000"/>
                </a:solidFill>
                <a:latin typeface="Century Schoolbook"/>
                <a:ea typeface="Calibri" pitchFamily="34" charset="0"/>
                <a:cs typeface="Times New Roman" pitchFamily="18" charset="0"/>
              </a:rPr>
              <a:t>ö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keni (</a:t>
            </a:r>
            <a:r>
              <a:rPr lang="tr-TR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origine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menşei) sorununu araştırır. Kendinden </a:t>
            </a:r>
            <a:r>
              <a:rPr lang="tr-TR" dirty="0">
                <a:solidFill>
                  <a:srgbClr val="000000"/>
                </a:solidFill>
                <a:latin typeface="Century Schoolbook"/>
                <a:ea typeface="Calibri" pitchFamily="34" charset="0"/>
                <a:cs typeface="Times New Roman" pitchFamily="18" charset="0"/>
              </a:rPr>
              <a:t>ö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nce dinin k</a:t>
            </a:r>
            <a:r>
              <a:rPr lang="tr-TR" dirty="0">
                <a:solidFill>
                  <a:srgbClr val="000000"/>
                </a:solidFill>
                <a:latin typeface="Century Schoolbook"/>
                <a:ea typeface="Calibri" pitchFamily="34" charset="0"/>
                <a:cs typeface="Times New Roman" pitchFamily="18" charset="0"/>
              </a:rPr>
              <a:t>ö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keni </a:t>
            </a:r>
            <a:r>
              <a:rPr lang="tr-TR" dirty="0">
                <a:solidFill>
                  <a:srgbClr val="000000"/>
                </a:solidFill>
                <a:latin typeface="Century Schoolbook"/>
                <a:ea typeface="Calibri" pitchFamily="34" charset="0"/>
                <a:cs typeface="Times New Roman" pitchFamily="18" charset="0"/>
              </a:rPr>
              <a:t>ü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zerine ileri s</a:t>
            </a:r>
            <a:r>
              <a:rPr lang="tr-TR" dirty="0">
                <a:solidFill>
                  <a:srgbClr val="000000"/>
                </a:solidFill>
                <a:latin typeface="Century Schoolbook"/>
                <a:ea typeface="Calibri" pitchFamily="34" charset="0"/>
                <a:cs typeface="Times New Roman" pitchFamily="18" charset="0"/>
              </a:rPr>
              <a:t>ü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</a:t>
            </a:r>
            <a:r>
              <a:rPr lang="tr-TR" dirty="0">
                <a:solidFill>
                  <a:srgbClr val="000000"/>
                </a:solidFill>
                <a:latin typeface="Century Schoolbook"/>
                <a:ea typeface="Calibri" pitchFamily="34" charset="0"/>
                <a:cs typeface="Times New Roman" pitchFamily="18" charset="0"/>
              </a:rPr>
              <a:t>ü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len en dikkate değer kuramları (animizm, </a:t>
            </a:r>
            <a:r>
              <a:rPr lang="tr-TR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naturizm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eleştirdikten sonra kendi kuramını ortaya koyar. Ona g</a:t>
            </a:r>
            <a:r>
              <a:rPr lang="tr-TR" dirty="0">
                <a:solidFill>
                  <a:srgbClr val="000000"/>
                </a:solidFill>
                <a:latin typeface="Century Schoolbook"/>
                <a:ea typeface="Calibri" pitchFamily="34" charset="0"/>
                <a:cs typeface="Times New Roman" pitchFamily="18" charset="0"/>
              </a:rPr>
              <a:t>ö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 din, toteme tapınma (totemizm) şeklinde başlamıştır. Onun kaynağını da toplumun kolektif vicdanından aldığını iddia etmektedir. Yani dinin kaynağı topluluğun kendisidir. Başka bir deyimle, topluluk heyecanı, topluluk ruhudur.</a:t>
            </a:r>
            <a:endParaRPr lang="tr-TR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Durkheim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dinin toplumun kolektif bilincinden doğduğunu </a:t>
            </a:r>
            <a:r>
              <a:rPr lang="tr-TR" dirty="0">
                <a:solidFill>
                  <a:srgbClr val="000000"/>
                </a:solidFill>
                <a:latin typeface="Century Schoolbook"/>
                <a:ea typeface="Calibri" pitchFamily="34" charset="0"/>
                <a:cs typeface="Times New Roman" pitchFamily="18" charset="0"/>
              </a:rPr>
              <a:t>ö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ne s</a:t>
            </a:r>
            <a:r>
              <a:rPr lang="tr-TR" dirty="0">
                <a:solidFill>
                  <a:srgbClr val="000000"/>
                </a:solidFill>
                <a:latin typeface="Century Schoolbook"/>
                <a:ea typeface="Calibri" pitchFamily="34" charset="0"/>
                <a:cs typeface="Times New Roman" pitchFamily="18" charset="0"/>
              </a:rPr>
              <a:t>ü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rerek, din gibi </a:t>
            </a:r>
            <a:r>
              <a:rPr lang="tr-TR" dirty="0">
                <a:solidFill>
                  <a:srgbClr val="000000"/>
                </a:solidFill>
                <a:latin typeface="Century Schoolbook"/>
                <a:ea typeface="Calibri" pitchFamily="34" charset="0"/>
                <a:cs typeface="Times New Roman" pitchFamily="18" charset="0"/>
              </a:rPr>
              <a:t>ö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z</a:t>
            </a:r>
            <a:r>
              <a:rPr lang="tr-TR" dirty="0">
                <a:solidFill>
                  <a:srgbClr val="000000"/>
                </a:solidFill>
                <a:latin typeface="Century Schoolbook"/>
                <a:ea typeface="Calibri" pitchFamily="34" charset="0"/>
                <a:cs typeface="Times New Roman" pitchFamily="18" charset="0"/>
              </a:rPr>
              <a:t>ü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nde insan ve toplumu aşan, aşkın bir ger</a:t>
            </a:r>
            <a:r>
              <a:rPr lang="tr-TR" dirty="0">
                <a:solidFill>
                  <a:srgbClr val="000000"/>
                </a:solidFill>
                <a:latin typeface="Century Schoolbook"/>
                <a:ea typeface="Calibri" pitchFamily="34" charset="0"/>
                <a:cs typeface="Times New Roman" pitchFamily="18" charset="0"/>
              </a:rPr>
              <a:t>ç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ekliği tekrar insan ve topluma d</a:t>
            </a:r>
            <a:r>
              <a:rPr lang="tr-TR" dirty="0">
                <a:solidFill>
                  <a:srgbClr val="000000"/>
                </a:solidFill>
                <a:latin typeface="Century Schoolbook"/>
                <a:ea typeface="Calibri" pitchFamily="34" charset="0"/>
                <a:cs typeface="Times New Roman" pitchFamily="18" charset="0"/>
              </a:rPr>
              <a:t>ö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</a:t>
            </a:r>
            <a:r>
              <a:rPr lang="tr-TR" dirty="0">
                <a:solidFill>
                  <a:srgbClr val="000000"/>
                </a:solidFill>
                <a:latin typeface="Century Schoolbook"/>
                <a:ea typeface="Calibri" pitchFamily="34" charset="0"/>
                <a:cs typeface="Times New Roman" pitchFamily="18" charset="0"/>
              </a:rPr>
              <a:t>ü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şt</a:t>
            </a:r>
            <a:r>
              <a:rPr lang="tr-TR" dirty="0">
                <a:solidFill>
                  <a:srgbClr val="000000"/>
                </a:solidFill>
                <a:latin typeface="Century Schoolbook"/>
                <a:ea typeface="Calibri" pitchFamily="34" charset="0"/>
                <a:cs typeface="Times New Roman" pitchFamily="18" charset="0"/>
              </a:rPr>
              <a:t>ü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rmekle dinin </a:t>
            </a:r>
            <a:r>
              <a:rPr lang="tr-TR" dirty="0">
                <a:solidFill>
                  <a:srgbClr val="000000"/>
                </a:solidFill>
                <a:latin typeface="Century Schoolbook"/>
                <a:ea typeface="Calibri" pitchFamily="34" charset="0"/>
                <a:cs typeface="Times New Roman" pitchFamily="18" charset="0"/>
              </a:rPr>
              <a:t>ö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znesi ile nesnesini, tapanla tapılanı birbirine karıştırmakta ve hataya d</a:t>
            </a:r>
            <a:r>
              <a:rPr lang="tr-TR" dirty="0">
                <a:solidFill>
                  <a:srgbClr val="000000"/>
                </a:solidFill>
                <a:latin typeface="Century Schoolbook"/>
                <a:ea typeface="Calibri" pitchFamily="34" charset="0"/>
                <a:cs typeface="Times New Roman" pitchFamily="18" charset="0"/>
              </a:rPr>
              <a:t>ü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şmektedir.</a:t>
            </a:r>
            <a:endParaRPr lang="tr-TR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62" name="Picture 2" descr="DURKHEİM ile ilgili görsel sonucu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10116" y="357167"/>
            <a:ext cx="1714512" cy="242577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939125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0" name="Picture 2" descr="MAX WEBER ile ilgili görsel sonucu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95803" y="1071546"/>
            <a:ext cx="3133725" cy="4286250"/>
          </a:xfrm>
          <a:prstGeom prst="rect">
            <a:avLst/>
          </a:prstGeom>
          <a:noFill/>
        </p:spPr>
      </p:pic>
      <p:sp>
        <p:nvSpPr>
          <p:cNvPr id="3" name="2 Dikdörtgen"/>
          <p:cNvSpPr/>
          <p:nvPr/>
        </p:nvSpPr>
        <p:spPr>
          <a:xfrm>
            <a:off x="2452663" y="5786454"/>
            <a:ext cx="25873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tr-TR" b="1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Max</a:t>
            </a:r>
            <a:r>
              <a:rPr lang="tr-TR" b="1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tr-TR" b="1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Weber</a:t>
            </a:r>
            <a:r>
              <a:rPr lang="tr-TR" b="1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(1864</a:t>
            </a:r>
            <a:r>
              <a:rPr lang="tr-TR" b="1" dirty="0">
                <a:solidFill>
                  <a:srgbClr val="000000"/>
                </a:solidFill>
                <a:latin typeface="Century Schoolbook"/>
                <a:ea typeface="Calibri" pitchFamily="34" charset="0"/>
                <a:cs typeface="Times New Roman" pitchFamily="18" charset="0"/>
              </a:rPr>
              <a:t>–</a:t>
            </a:r>
            <a:r>
              <a:rPr lang="tr-TR" b="1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1920)</a:t>
            </a:r>
          </a:p>
        </p:txBody>
      </p:sp>
    </p:spTree>
    <p:extLst>
      <p:ext uri="{BB962C8B-B14F-4D97-AF65-F5344CB8AC3E}">
        <p14:creationId xmlns:p14="http://schemas.microsoft.com/office/powerpoint/2010/main" val="24894676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1"/>
          <p:cNvSpPr>
            <a:spLocks noChangeArrowheads="1"/>
          </p:cNvSpPr>
          <p:nvPr/>
        </p:nvSpPr>
        <p:spPr bwMode="auto">
          <a:xfrm>
            <a:off x="1809720" y="214290"/>
            <a:ext cx="8358246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tr-TR" sz="1400" b="1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Max</a:t>
            </a:r>
            <a:r>
              <a:rPr lang="tr-TR" sz="1400" b="1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tr-TR" sz="1400" b="1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Weber</a:t>
            </a:r>
            <a:r>
              <a:rPr lang="tr-TR" sz="1400" b="1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(1864</a:t>
            </a:r>
            <a:r>
              <a:rPr lang="tr-TR" sz="1400" b="1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lang="tr-TR" sz="1400" b="1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1920)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tr-TR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Weber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ilk sistematik ve bağımsız din sosyolojisinin kurucusudur. </a:t>
            </a:r>
            <a:r>
              <a:rPr lang="tr-TR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Dilthey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ve </a:t>
            </a:r>
            <a:r>
              <a:rPr lang="tr-TR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Rickert</a:t>
            </a:r>
            <a:r>
              <a:rPr lang="tr-TR" dirty="0" err="1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lang="tr-TR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ten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tr-TR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“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manevi ilimler</a:t>
            </a:r>
            <a:r>
              <a:rPr lang="tr-TR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”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akımına bağlı olup, </a:t>
            </a:r>
            <a:r>
              <a:rPr lang="tr-TR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“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Anlayıcı Sosyoloji</a:t>
            </a:r>
            <a:r>
              <a:rPr lang="tr-TR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”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olarak ifade edilen sosyoloji geleneğini olgunlaştırmıştır. Aynı zamanda diğer toplum olayları gibi din olaylarına da birer </a:t>
            </a:r>
            <a:r>
              <a:rPr lang="tr-TR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“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ideal tip</a:t>
            </a:r>
            <a:r>
              <a:rPr lang="tr-TR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”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g</a:t>
            </a:r>
            <a:r>
              <a:rPr lang="tr-TR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z</a:t>
            </a:r>
            <a:r>
              <a:rPr lang="tr-TR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yle bakarak </a:t>
            </a:r>
            <a:r>
              <a:rPr lang="tr-TR" i="1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sınıflamasını yapmak 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bi</a:t>
            </a:r>
            <a:r>
              <a:rPr lang="tr-TR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imindeki anlayış metodunu din sosyolojisi araştırmalarına uygulamıştır. Diğer yandan ona g</a:t>
            </a:r>
            <a:r>
              <a:rPr lang="tr-TR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re; deneysel sosyal bilimler olanı araştırmalıdır, felsefenin ye da sosyal felsefenin yaptığı gibi olması gerekeni değil. Bu nedenle, kişisel değer yargılarından uzak durulmalı, sınırları kesin kavramlar kullanılmalı ve bilimsel a</a:t>
            </a:r>
            <a:r>
              <a:rPr lang="tr-TR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ıklamalar birden </a:t>
            </a:r>
            <a:r>
              <a:rPr lang="tr-TR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ok nedene dayandırılmalıdır. İşte </a:t>
            </a:r>
            <a:r>
              <a:rPr lang="tr-TR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Weber</a:t>
            </a:r>
            <a:r>
              <a:rPr lang="tr-TR" dirty="0" err="1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lang="tr-TR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yaptığı incelemelerin ortak </a:t>
            </a:r>
            <a:r>
              <a:rPr lang="tr-TR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zellikleri bunlardır.</a:t>
            </a:r>
            <a:endParaRPr lang="tr-TR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Max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tr-TR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Weber</a:t>
            </a:r>
            <a:r>
              <a:rPr lang="tr-TR" dirty="0" err="1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lang="tr-TR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din sosyolojisi ile ilgili olarak </a:t>
            </a:r>
            <a:r>
              <a:rPr lang="tr-TR" i="1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Protestan Ahlakı ve Kapitalizmin Ruhu, Din Sosyolojisi Dergisi, Ekonomi ve Toplum, </a:t>
            </a:r>
            <a:r>
              <a:rPr lang="tr-TR" i="1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i="1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 Dini: </a:t>
            </a:r>
            <a:r>
              <a:rPr lang="tr-TR" i="1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Konf</a:t>
            </a:r>
            <a:r>
              <a:rPr lang="tr-TR" i="1" dirty="0" err="1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üç</a:t>
            </a:r>
            <a:r>
              <a:rPr lang="tr-TR" i="1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yanizm</a:t>
            </a:r>
            <a:r>
              <a:rPr lang="tr-TR" i="1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ve Taoizm, Hint Dini: Hinduizm ve Budizm</a:t>
            </a:r>
            <a:r>
              <a:rPr lang="tr-TR" i="1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lang="tr-TR" i="1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 Sosyolojisi, Eski Yahudilik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gibi eserleri bulunmaktadır.</a:t>
            </a:r>
            <a:endParaRPr lang="tr-TR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Weber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din sosyolojisine, sosyolojinin dinin </a:t>
            </a:r>
            <a:r>
              <a:rPr lang="tr-TR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z</a:t>
            </a:r>
            <a:r>
              <a:rPr lang="tr-TR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</a:t>
            </a:r>
            <a:r>
              <a:rPr lang="tr-TR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değil din ve dini inan</a:t>
            </a:r>
            <a:r>
              <a:rPr lang="tr-TR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ların ortaya </a:t>
            </a:r>
            <a:r>
              <a:rPr lang="tr-TR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ıkardıkları davranışları incelemesi gerektiğini s</a:t>
            </a:r>
            <a:r>
              <a:rPr lang="tr-TR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yleyerek başlamaktadır. Yani din sosyolojisinin amacı, din ve dini değerlerin ger</a:t>
            </a:r>
            <a:r>
              <a:rPr lang="tr-TR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ekliğini tartışmak değil, dini davranışların incelenmesidir.</a:t>
            </a:r>
            <a:endParaRPr lang="tr-TR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36629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1952596" y="857233"/>
            <a:ext cx="8143932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Weber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dini inan</a:t>
            </a:r>
            <a:r>
              <a:rPr lang="tr-TR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ların toplumların ekonomik hayatlarını ne y</a:t>
            </a:r>
            <a:r>
              <a:rPr lang="tr-TR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nde etkilediğini araştırır. Onun </a:t>
            </a:r>
            <a:r>
              <a:rPr lang="tr-TR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alışmalarının ana problemi, dini olaylarla ekonomik olaylar arasındaki ilişkinin tam olarak aydınlatılmasıdır. Dini olaylar ile ekonomik olaylar karşılıklı olarak birbirlerine tabidirler. Onların birini </a:t>
            </a:r>
            <a:r>
              <a:rPr lang="tr-TR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tekinin basit bir fonksiyonu olarak g</a:t>
            </a:r>
            <a:r>
              <a:rPr lang="tr-TR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rmek ve tek taraflı bir yoruma gitmek yanlıştır. </a:t>
            </a:r>
            <a:r>
              <a:rPr lang="tr-TR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Weber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din fakt</a:t>
            </a:r>
            <a:r>
              <a:rPr lang="tr-TR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</a:t>
            </a:r>
            <a:r>
              <a:rPr lang="tr-TR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</a:t>
            </a:r>
            <a:r>
              <a:rPr lang="tr-TR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bir değişken olarak ele almakta ve onun ekonomik olaylar ile diğer sosyal ve k</a:t>
            </a:r>
            <a:r>
              <a:rPr lang="tr-TR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lt</a:t>
            </a:r>
            <a:r>
              <a:rPr lang="tr-TR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rel olaylar </a:t>
            </a:r>
            <a:r>
              <a:rPr lang="tr-TR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zerindeki etkilerini g</a:t>
            </a:r>
            <a:r>
              <a:rPr lang="tr-TR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stermektedir. O, dini anlayışların ekonomik davranışların ger</a:t>
            </a:r>
            <a:r>
              <a:rPr lang="tr-TR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ekten bir belirleyicisi olduğunu ve bu bakımdan toplumların ekonomik değişimlerinin nedenlerinden biri olduğunu g</a:t>
            </a:r>
            <a:r>
              <a:rPr lang="tr-TR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stermek istemiştir. Bu anlayıştan yola </a:t>
            </a:r>
            <a:r>
              <a:rPr lang="tr-TR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ıkarak, Protestanlıkla kapitalizm arasındaki ilişkileri inceleyen </a:t>
            </a:r>
            <a:r>
              <a:rPr lang="tr-TR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Weber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belirli bir d</a:t>
            </a:r>
            <a:r>
              <a:rPr lang="tr-TR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nya g</a:t>
            </a:r>
            <a:r>
              <a:rPr lang="tr-TR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</a:t>
            </a:r>
            <a:r>
              <a:rPr lang="tr-TR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ş</a:t>
            </a:r>
            <a:r>
              <a:rPr lang="tr-TR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ile (Protestanlık), belirli bir ekonomik etkinlik (kapitalizm) bi</a:t>
            </a:r>
            <a:r>
              <a:rPr lang="tr-TR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imi arasında manevi bir ilişki olduğu sonucuna varmıştır.</a:t>
            </a:r>
            <a:endParaRPr lang="tr-TR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Weber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daha sonra, d</a:t>
            </a:r>
            <a:r>
              <a:rPr lang="tr-TR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nya dinlerinin Yahudilik,Budizm, </a:t>
            </a:r>
            <a:r>
              <a:rPr lang="tr-TR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Konfu</a:t>
            </a:r>
            <a:r>
              <a:rPr lang="tr-TR" dirty="0" err="1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yanizm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Taoculuk ve Brahmanizm</a:t>
            </a:r>
            <a:r>
              <a:rPr lang="tr-TR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 karşılaştırmalı bir sosyolojisini yapmaya y</a:t>
            </a:r>
            <a:r>
              <a:rPr lang="tr-TR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nelir. İslamiyet </a:t>
            </a:r>
            <a:r>
              <a:rPr lang="tr-TR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zerine ger</a:t>
            </a:r>
            <a:r>
              <a:rPr lang="tr-TR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ekleştirmeyi tasarladığı </a:t>
            </a:r>
            <a:r>
              <a:rPr lang="tr-TR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ç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alışmasını tamamlayamadan </a:t>
            </a:r>
            <a:r>
              <a:rPr lang="tr-TR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ö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</a:t>
            </a:r>
            <a:r>
              <a:rPr lang="tr-TR" dirty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ü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r.</a:t>
            </a:r>
            <a:endParaRPr lang="tr-TR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724946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9_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10_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11_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5_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6_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7_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8_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2150</Words>
  <Application>Microsoft Office PowerPoint</Application>
  <PresentationFormat>Geniş ekran</PresentationFormat>
  <Paragraphs>49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12</vt:i4>
      </vt:variant>
      <vt:variant>
        <vt:lpstr>Slayt Başlıkları</vt:lpstr>
      </vt:variant>
      <vt:variant>
        <vt:i4>12</vt:i4>
      </vt:variant>
    </vt:vector>
  </HeadingPairs>
  <TitlesOfParts>
    <vt:vector size="30" baseType="lpstr">
      <vt:lpstr>Arial</vt:lpstr>
      <vt:lpstr>Calibri</vt:lpstr>
      <vt:lpstr>Century Schoolbook</vt:lpstr>
      <vt:lpstr>Times New Roman</vt:lpstr>
      <vt:lpstr>Wingdings</vt:lpstr>
      <vt:lpstr>Wingdings 2</vt:lpstr>
      <vt:lpstr>Cumba</vt:lpstr>
      <vt:lpstr>1_Cumba</vt:lpstr>
      <vt:lpstr>2_Cumba</vt:lpstr>
      <vt:lpstr>3_Cumba</vt:lpstr>
      <vt:lpstr>4_Cumba</vt:lpstr>
      <vt:lpstr>5_Cumba</vt:lpstr>
      <vt:lpstr>6_Cumba</vt:lpstr>
      <vt:lpstr>7_Cumba</vt:lpstr>
      <vt:lpstr>8_Cumba</vt:lpstr>
      <vt:lpstr>9_Cumba</vt:lpstr>
      <vt:lpstr>10_Cumba</vt:lpstr>
      <vt:lpstr>11_Cumba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Esra</dc:creator>
  <cp:lastModifiedBy>Esra</cp:lastModifiedBy>
  <cp:revision>1</cp:revision>
  <dcterms:created xsi:type="dcterms:W3CDTF">2018-03-07T12:09:00Z</dcterms:created>
  <dcterms:modified xsi:type="dcterms:W3CDTF">2018-03-07T12:09:19Z</dcterms:modified>
</cp:coreProperties>
</file>