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  <p:sldMasterId id="2147483792" r:id="rId12"/>
  </p:sldMasterIdLst>
  <p:sldIdLst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8443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755346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1295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79832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FFF39D"/>
                </a:solidFill>
              </a:rPr>
              <a:pPr/>
              <a:t>7.03.2018</a:t>
            </a:fld>
            <a:endParaRPr lang="tr-TR">
              <a:solidFill>
                <a:srgbClr val="FFF39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>
              <a:solidFill>
                <a:srgbClr val="FFF39D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6564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24381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94823099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86254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065738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7394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52403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553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662312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259400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956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65922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FFF39D"/>
                </a:solidFill>
              </a:rPr>
              <a:pPr/>
              <a:t>7.03.2018</a:t>
            </a:fld>
            <a:endParaRPr lang="tr-TR">
              <a:solidFill>
                <a:srgbClr val="FFF39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>
              <a:solidFill>
                <a:srgbClr val="FFF39D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00364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9377249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03433458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74253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24899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00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303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4651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83592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12987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3631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99080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FFF39D"/>
                </a:solidFill>
              </a:rPr>
              <a:pPr/>
              <a:t>7.03.2018</a:t>
            </a:fld>
            <a:endParaRPr lang="tr-TR">
              <a:solidFill>
                <a:srgbClr val="FFF39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>
              <a:solidFill>
                <a:srgbClr val="FFF39D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9623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2092940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02119077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499196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299951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088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28684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32878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085583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6026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FFF39D"/>
                </a:solidFill>
              </a:rPr>
              <a:pPr/>
              <a:t>7.03.2018</a:t>
            </a:fld>
            <a:endParaRPr lang="tr-TR">
              <a:solidFill>
                <a:srgbClr val="FFF39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>
              <a:solidFill>
                <a:srgbClr val="FFF39D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2768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7597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239735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5759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000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641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7737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8707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754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89919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182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946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FFF39D"/>
                </a:solidFill>
              </a:rPr>
              <a:pPr/>
              <a:t>7.03.2018</a:t>
            </a:fld>
            <a:endParaRPr lang="tr-TR">
              <a:solidFill>
                <a:srgbClr val="FFF39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>
              <a:solidFill>
                <a:srgbClr val="FFF39D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6577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89994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6084345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897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948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FFF39D"/>
                </a:solidFill>
              </a:rPr>
              <a:pPr/>
              <a:t>7.03.2018</a:t>
            </a:fld>
            <a:endParaRPr lang="tr-TR">
              <a:solidFill>
                <a:srgbClr val="FFF39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>
              <a:solidFill>
                <a:srgbClr val="FFF39D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7437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7867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5046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4007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004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64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0970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FFF39D"/>
                </a:solidFill>
              </a:rPr>
              <a:pPr/>
              <a:t>7.03.2018</a:t>
            </a:fld>
            <a:endParaRPr lang="tr-TR">
              <a:solidFill>
                <a:srgbClr val="FFF39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>
              <a:solidFill>
                <a:srgbClr val="FFF39D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2228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469127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3084264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5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802399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9370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158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3978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43610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5087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6731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694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FFF39D"/>
                </a:solidFill>
              </a:rPr>
              <a:pPr/>
              <a:t>7.03.2018</a:t>
            </a:fld>
            <a:endParaRPr lang="tr-TR">
              <a:solidFill>
                <a:srgbClr val="FFF39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>
              <a:solidFill>
                <a:srgbClr val="FFF39D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9999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8503596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53887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78936876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8185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912493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93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0165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40604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45298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0276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17236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FFF39D"/>
                </a:solidFill>
              </a:rPr>
              <a:pPr/>
              <a:t>7.03.2018</a:t>
            </a:fld>
            <a:endParaRPr lang="tr-TR">
              <a:solidFill>
                <a:srgbClr val="FFF39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>
              <a:solidFill>
                <a:srgbClr val="FFF39D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2883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7124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87604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0746337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9835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664763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28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94187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197538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207554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34456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07820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FFF39D"/>
                </a:solidFill>
              </a:rPr>
              <a:pPr/>
              <a:t>7.03.2018</a:t>
            </a:fld>
            <a:endParaRPr lang="tr-TR">
              <a:solidFill>
                <a:srgbClr val="FFF39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>
              <a:solidFill>
                <a:srgbClr val="FFF39D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68671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533963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6627315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85541155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92918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355482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316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32823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11535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187085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45261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39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068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FFF39D"/>
                </a:solidFill>
              </a:rPr>
              <a:pPr/>
              <a:t>7.03.2018</a:t>
            </a:fld>
            <a:endParaRPr lang="tr-TR">
              <a:solidFill>
                <a:srgbClr val="FFF39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>
              <a:solidFill>
                <a:srgbClr val="FFF39D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693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7997826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2608006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18055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178389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331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79525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30207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675153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22009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03792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26618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FFF39D"/>
                </a:solidFill>
              </a:rPr>
              <a:pPr/>
              <a:t>7.03.2018</a:t>
            </a:fld>
            <a:endParaRPr lang="tr-TR">
              <a:solidFill>
                <a:srgbClr val="FFF39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>
              <a:solidFill>
                <a:srgbClr val="FFF39D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1828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2042749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76325574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06331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59808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6693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37289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818010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850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8038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546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319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16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76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349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316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704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64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426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2977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041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881158" y="1142984"/>
            <a:ext cx="835821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16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HAFTA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16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E-MODERN SOSYAL TEORİNİN </a:t>
            </a:r>
            <a:r>
              <a:rPr lang="tr-TR" sz="1600" b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</a:t>
            </a:r>
            <a:r>
              <a:rPr lang="tr-TR" sz="1600" b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LERİ</a:t>
            </a:r>
            <a:endParaRPr lang="tr-T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6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Auguste</a:t>
            </a:r>
            <a:r>
              <a:rPr lang="tr-TR" sz="16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6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Comte</a:t>
            </a:r>
            <a:r>
              <a:rPr lang="tr-TR" sz="16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(1798-1857)</a:t>
            </a:r>
            <a:endParaRPr lang="tr-T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Sosyolojinin isim babası olan 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Comte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pozitivist felsefenin de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lerinden bir tanesidir. Pozitivist Felsefe Dersleri, Pozitif Politik Sistem ve Pozitif Dinin İlmihali adında eserleri vardır. Pozitivist anlayışa g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re, sosyal olgular tıpkı eşya (nesneler) gibi ele alınabilir. Ancak araştırmacılar nesnelerle ilişkilerinde tarafsızlık tutumu takınmalıdır. Bu şekilde ger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ekleştirilecek araştırmalardan toplumsal kanunların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ıkarılabileceği bir deneysel genellemelerin aşamalı bir şekilde ortaya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ıkartılması m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mk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olur.</a:t>
            </a:r>
            <a:endParaRPr lang="tr-T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Comte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bu anlayış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evesinde sosyolojiyi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sosyal statik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ve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sosyal dinamik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diye ikiye ayırmıştır. Sosyal statik, bir toplumu kuran ve yaşatan temel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ğelerin ve bunların birbirleriyle olan ilişkilerini d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zen halinde ve durgunluk i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indeki yasalarını tespit eder. Sosyal dinamik ise bu temel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ğelerin tarih boyunca gelişmesini, dinamiğini, ilerlemesini inceler. Ona g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 sosyal statik, toplumsal d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zenin, sosyal dinamik de ilerlemenin bilimidir. 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Comte</a:t>
            </a:r>
            <a:r>
              <a:rPr lang="tr-TR" sz="1600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re, her iki b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de temel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ğesi dindir. </a:t>
            </a:r>
            <a:endParaRPr lang="tr-T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661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738282" y="285728"/>
            <a:ext cx="835824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1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F-DİĞER SOSYOLOGLAR</a:t>
            </a:r>
            <a:endParaRPr lang="tr-T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Ernest </a:t>
            </a:r>
            <a:r>
              <a:rPr lang="tr-TR" sz="1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Troeltsch</a:t>
            </a:r>
            <a:r>
              <a:rPr lang="tr-TR" sz="1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(1865</a:t>
            </a:r>
            <a:r>
              <a:rPr lang="tr-TR" sz="1400" b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tr-TR" sz="1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1923)</a:t>
            </a:r>
            <a:endParaRPr lang="tr-T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M.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Weber</a:t>
            </a:r>
            <a:r>
              <a:rPr lang="tr-TR" sz="1400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ilk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nemli katkı, arkadaşı Ernest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Troeltsch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tarafından gelmiştir.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zel din sosyolojisi alanındaki en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nemli eseri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Hıristiyan Kilise Gruplarının Toplumsal Doktrini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dir (1912). Eserini sadece Hıristiyanlığa ayırmış olan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Troeltsch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Hıristiyan kilise ve mezhepleri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zerine Hıristiyan din sosyolojisi yapmıştır. Diğer dinlere yer vermemiştir.</a:t>
            </a:r>
            <a:endParaRPr lang="tr-T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Joachim</a:t>
            </a:r>
            <a:r>
              <a:rPr lang="tr-TR" sz="1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Wach</a:t>
            </a:r>
            <a:r>
              <a:rPr lang="tr-TR" sz="1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(1898</a:t>
            </a:r>
            <a:r>
              <a:rPr lang="tr-TR" sz="1400" b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tr-TR" sz="1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1955)</a:t>
            </a:r>
            <a:endParaRPr lang="tr-T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Asıl sistematik din sosyolojisi Birinci D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nya Savaşı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nı izleyen yıllarda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Max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Weber</a:t>
            </a:r>
            <a:r>
              <a:rPr lang="tr-TR" sz="1400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ğrencisi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Joachim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Wach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tarafından kurulmuştur. Almanya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daki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Anlayıcı Sosyoloji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geleneğine bağlı olan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Wach</a:t>
            </a:r>
            <a:r>
              <a:rPr lang="tr-TR" sz="1400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ın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1931 de yazdığı </a:t>
            </a:r>
            <a:r>
              <a:rPr lang="tr-TR" sz="1400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Din Sosyolojisine Giriş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adlı eseri ilk defa sadece bu alana ayrılmış sistematik bir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alışmadır. Bu eser, deneysel, onun deyimiyle ampirik bir din sosyolojisinin, konu, metot, alan ve sınırlarının ana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izgilerini anlatmaktadır.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Wach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1946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 kitabını genişleterek </a:t>
            </a:r>
            <a:r>
              <a:rPr lang="tr-TR" sz="1400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Din Sosyolojisi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adıyla bu alanda yazılmış en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nemli eseri din sosyolojisine kazandırmıştır.</a:t>
            </a:r>
            <a:endParaRPr lang="tr-T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J.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Wach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eserinde b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dini-sosyal olayların ansiklopedik sistemleştirilmesini denemektedir. O eserinde, dinin sosyolojik teorisini kurmaya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alışmadığı gibi, belli sorunları aydınlatmaya da y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nelmez. Yaptığı daha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ok dinin ortaya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ıkan sosyal bi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imlerinin derlemesidir.</a:t>
            </a:r>
            <a:endParaRPr lang="tr-T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Wach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din sosyolojisini, din biliminden ayrı d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lemeyecek bir disiplin olarak g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rm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şt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r. Din biliminin alt dallarını oluşturan din fenomonolojisi, dinler tarihi ve din psikolojisinin yanında yer almaktadır. Ona g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 dini deneyimin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anlatım bi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imi vardır. Bunlar teorik</a:t>
            </a:r>
            <a:endParaRPr lang="tr-T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(inan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lar), pratik (ibadetler), sosyolojik (cemaat, inananlar topluluğu) şeklinde g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sterilmektedir. Din sosyolojisinin en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nemli g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revi,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üçü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anlatım bi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iminin tipolojisinin yapılması ve sistemleştirilmesidir.</a:t>
            </a:r>
            <a:endParaRPr lang="tr-T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Wach</a:t>
            </a:r>
            <a:r>
              <a:rPr lang="tr-TR" sz="1400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ın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zerinde en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ok durduğu sosyolojik anlatımdır. Dini grupların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eşitli tipleri, doğuşu, gelişmesi, dini otorite tipleri, din ve toplumun karşılıklı ilişkileri ve din-devlet ilişkileri gibi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eşitli konulardır.</a:t>
            </a:r>
            <a:endParaRPr lang="tr-T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Wach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Weber</a:t>
            </a:r>
            <a:r>
              <a:rPr lang="tr-TR" sz="1400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den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daha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ok dinin i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y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 (yorumuna) ilgi duymuştur.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Ona g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re, din ve toplum iki bağımsız birimdir. Her iki sistemin birbirlerini karşılıklı etkilemeleri, cemaatleşme ve dini lider tipleri din sosyolojisinin konusudur. Başka bir anlatımla, dini toplumu, din-toplum ilişkilerini ve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dini grupları inceler</a:t>
            </a:r>
            <a:endParaRPr lang="tr-T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850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2024034" y="928671"/>
            <a:ext cx="7715304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16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Gustave</a:t>
            </a:r>
            <a:r>
              <a:rPr lang="tr-TR" sz="16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6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Mensching</a:t>
            </a:r>
            <a:r>
              <a:rPr lang="tr-TR" sz="16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(1901</a:t>
            </a:r>
            <a:r>
              <a:rPr lang="tr-TR" sz="1600" b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tr-TR" sz="16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1978).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tr-T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M. 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Weber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ve J. 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Wach</a:t>
            </a:r>
            <a:r>
              <a:rPr lang="tr-TR" sz="1600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ın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yolunu izleyen diğer bir Alman din sosyologu da 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Gustave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Mensching</a:t>
            </a:r>
            <a:r>
              <a:rPr lang="tr-TR" sz="1600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dir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 da anlayıcı din sosyolojisi ekol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 bağlıdır.</a:t>
            </a:r>
            <a:endParaRPr lang="tr-T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Wach</a:t>
            </a:r>
            <a:r>
              <a:rPr lang="tr-TR" sz="1600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dan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sonra yazılan ikinci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nemli eser olan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Din Sosyolojisi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(1947) ona aittir. Eserinde dinleri Milli Dinler ve Evrensel Dinler şeklinde ikiye ayıran 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Mensching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nce milli dinlerin daha sonra da evrensel dinlerin toplumla ilişkilerini ayrı ayrı incelemektedir. Daha sonra da sırf dini grupları ele alarak tipolojik sosyolojinin kategorilerini dini-sosyal olaylara uygulamaktadır. 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Mensching</a:t>
            </a:r>
            <a:r>
              <a:rPr lang="tr-TR" sz="1600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re, din sosyolojisi, dinde ortaya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ıkan sosyolojik olaylar ile dinin sosyolojik ilişkilerini incelemelidir. Ayrıca 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Mensching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genel din sosyolojisinin var olduğu kadar, her dine ait sosyolojik sorunları inceleyecek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zel din sosyolojilerinin de varlığını kabul etmektedir. Din sosyolojisinde 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Weber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Wach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ve 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Mensching</a:t>
            </a:r>
            <a:r>
              <a:rPr lang="tr-TR" sz="1600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başlayan yenilikler, zamanla deneysel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alışmalara y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nelmiştir.</a:t>
            </a:r>
            <a:endParaRPr lang="tr-T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127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952596" y="785794"/>
            <a:ext cx="7929618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1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Gabriel</a:t>
            </a:r>
            <a:r>
              <a:rPr lang="tr-TR" sz="1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</a:t>
            </a:r>
            <a:r>
              <a:rPr lang="tr-TR" sz="1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Bras</a:t>
            </a:r>
            <a:r>
              <a:rPr lang="tr-TR" sz="1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(1891</a:t>
            </a:r>
            <a:r>
              <a:rPr lang="tr-TR" sz="1400" b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tr-TR" sz="1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1970)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tr-T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Fransa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 dini uygulamalar ve kilise tarihi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zerine yaptığı araştırmalarla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ıkan G. 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Bras</a:t>
            </a:r>
            <a:r>
              <a:rPr lang="tr-TR" sz="1600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ın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din sosyolojisine en b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 katkısı, g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 toplumlarında din ve dini pratikler konusunun sistematik ve sosyolojik incelenmesini yapmış olmasıdır. O b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ylece, etnolojik ve tarihi y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nelimli din sosyolojisi yaklaşımlarının artık aşıldığını g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stermiş, dikkatleri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ağdaş toplumlarda din sorununa y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neltmiştir.</a:t>
            </a:r>
            <a:endParaRPr lang="tr-T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G. 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Bras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hem dolaylı hem de dolaysız g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zlem teknikleriyle, Fransız Katoliklerinin dini pratikleri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zerine geniş denemelerde bulunmuştur. Yaptığı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alışmaları </a:t>
            </a:r>
            <a:r>
              <a:rPr lang="tr-TR" sz="1600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Dini Sosyoloji Araştırmaları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adlı iki ciltlik bir eserde toplamıştır. Birinci ciltte,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Fransa Kırsalında Dini Pratiğin Sosyolojisi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başlığıyla, 18. y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zyıldan itibaren Fransa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nın kırsal b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lgelerinde meydana gelen dini değişiklikler ve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ağdaş Fransa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nın dini coğrafyası gibi konuları ele alıp incelerken, ikinci ciltte,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Morfolojiden Tipolojiye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başlığıyla Fransız şehirlerinde dini yaşayış konusunu ele almaktadır. </a:t>
            </a:r>
            <a:endParaRPr lang="tr-T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G. 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Bras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alışmalarını daha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ok Fransa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daki dini hayat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zerinde yoğunlaştırmış olmakla birlikte, amacı b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dinleri araştırma kapsamına almaktı. Bunu i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b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dinlere uygulanabilir bir anket de geliştirmişti. Ancak, bu amacına rağmen, genel din sosyolojisi değil de,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Katoliklik Sosyolojisi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” 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yapmış olup, bu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zel din sosyolojisi alanının da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olmuştur. G. 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Bras</a:t>
            </a:r>
            <a:r>
              <a:rPr lang="tr-TR" sz="1600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ın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başlattığı ve ardından hemen hemen b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lkelerde farklı bilim alanlarında da kullanılan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sosyografik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betimleme tekniği, din sosyolojisi araştırmalarında da yaygın bir şekilde kullanılmaya devam etmektedir.</a:t>
            </a:r>
            <a:endParaRPr lang="tr-T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847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881158" y="928671"/>
            <a:ext cx="821537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Statik a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ıdan topluma bakıldığında aile, devlet ve din kurumlarının toplumun temel unsurlarıdır. Yani bu 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kurum olmadan toplum kurulamaz. Toplum d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zeninin tam veya eksik, iyi veya k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olması kurumlar arası dengeye bağlıdır.  Din, eşya ve insanın tabiatından 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ıkan ve toplu halde yaşayan insanlar i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gerekli bir kurumdur. 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nk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nerede bir insan toplumu varsa orada bir din vardır. Diğer sosyal kurumlar gibi din de değişebilir, gelişebilir ama 18. y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zyıl filozoflarının sandığı gibi ortadan kalkamaz. Bu tespitlerden sonra </a:t>
            </a:r>
            <a:r>
              <a:rPr lang="tr-TR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Auguste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Comte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kurmayı tasarladığı pozitif toplumun pozitif bir dini olması gerektiğini ileri s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rerek din kurucusu olarak ortaya 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ıkmaktadır. Pozitif Dinin İlmihali adlı eseri kurduğu pozitivist dinin ilmihali olarak yazmıştır.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20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KARL MARX ile ilgili g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0050" y="714356"/>
            <a:ext cx="3000396" cy="4304662"/>
          </a:xfrm>
          <a:prstGeom prst="rect">
            <a:avLst/>
          </a:prstGeom>
          <a:noFill/>
        </p:spPr>
      </p:pic>
      <p:sp>
        <p:nvSpPr>
          <p:cNvPr id="3" name="2 Dikdörtgen"/>
          <p:cNvSpPr/>
          <p:nvPr/>
        </p:nvSpPr>
        <p:spPr>
          <a:xfrm>
            <a:off x="2381224" y="5715016"/>
            <a:ext cx="2467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Karl </a:t>
            </a:r>
            <a:r>
              <a:rPr lang="tr-TR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Marx</a:t>
            </a:r>
            <a:r>
              <a:rPr lang="tr-TR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(1818-1883)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323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809720" y="642919"/>
            <a:ext cx="821537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1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Karl </a:t>
            </a:r>
            <a:r>
              <a:rPr lang="tr-TR" sz="1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Marx</a:t>
            </a:r>
            <a:r>
              <a:rPr lang="tr-TR" sz="1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(1818-1883)</a:t>
            </a:r>
            <a:endParaRPr lang="tr-T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Marx</a:t>
            </a:r>
            <a:r>
              <a:rPr lang="tr-TR" sz="1400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ın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yazılarında dine ilişkin sistematik bir uygulama yer almasa da onun sosyal kuramına ve yabancılaşma kuramına bakıldığında din g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anlamak m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mk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nd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r. </a:t>
            </a:r>
            <a:r>
              <a:rPr lang="tr-TR" sz="1400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Alman İdeolojisi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ve </a:t>
            </a:r>
            <a:r>
              <a:rPr lang="tr-TR" sz="1400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Kapital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adlı eserlerinde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Marx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din konusunda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deterministik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bir g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savunur. Burada din, sosyal bir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n, dış g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lerin bir sonucu ve d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nyanın bir yansıması olarak ele alınır.  </a:t>
            </a:r>
            <a:endParaRPr lang="tr-T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Din, aynı zamanda g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bir ideolojik </a:t>
            </a:r>
            <a:r>
              <a:rPr lang="tr-TR" sz="1400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geye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sahiptir. Dini inan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ve değerler, servet ve g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dağılımındaki eşitsizlikleri makul g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stermeye yaramaktadır.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rnekse,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yumuşak başlı kişilerin d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nyanın varisi olacağı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yolundaki inanış, azla yetinmeyi ve baskıya boyun eğmeyi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nermektedir. </a:t>
            </a:r>
            <a:endParaRPr lang="tr-T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Marks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g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 din, toplumsal değişimden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ok, stat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konun ve egemen sınıfların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ıkarlarının devam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etmesinehizmet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eder. O, egemen sınıfların (burjuvazi),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kendileriney</a:t>
            </a:r>
            <a:r>
              <a:rPr lang="tr-TR" sz="1400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nelik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bir devrim tehlikesine karşı, kitleleri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pasifizeetmek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dini nasıl kullandıklarını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rneklendirirken,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ok yakından tanıdığı İngiltere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rneğini verir: İngiliz Burjuvazisi,kitlelerin dini duyguları kaybolduğu takdirde,neler olabileceğini Fransız Devrimi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rneğinde g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rm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vegittik</a:t>
            </a:r>
            <a:r>
              <a:rPr lang="tr-TR" sz="1400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lenen konumuna ve ekonomik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hakimiyetineson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verebilecek benzeri bir iş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ayaklanmasının (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proletaryaayaklanması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İngiltere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 patlak vermemesi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tr-TR" sz="1400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indini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kullanmaktan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ekinmemiştir. İngiliz burjuvazisinin,dini, halkın ayaklanmaması i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ayakta tutmaya </a:t>
            </a:r>
            <a:r>
              <a:rPr lang="tr-TR" sz="1400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alıştığınıifade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eden Marks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g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re, gelenek, b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 bir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geciktiricig</a:t>
            </a:r>
            <a:r>
              <a:rPr lang="tr-TR" sz="1400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üç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tr-TR" sz="1400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tarihin eylemsizlik g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r.</a:t>
            </a:r>
            <a:endParaRPr lang="tr-T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i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Hegel</a:t>
            </a:r>
            <a:r>
              <a:rPr lang="tr-TR" sz="1400" i="1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400" i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</a:t>
            </a:r>
            <a:r>
              <a:rPr lang="tr-TR" sz="1400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Hukuk Felsefesinin Eleştirisine Katkı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eserinde ise, dini insanın yarattığını ve dinin hakikatin yanlış bir resmini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izdiğini iddia eder. Bu nedenle dine karşı m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cadele, dinin resmini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izdiği d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nyaya karşı dolaylı yoldan ger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ekleştirilen bir m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cadeledir. Din eş zamanlı olarak hem adaletsizliği empoze edenlerin aracı hem de bu adaletsizliği protesto edenlerin yaklaşımıdır. Din baskıya karşı g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sterilen yaygın bir tepkidir. Bu sebeple din eleştirisi, dine ihtiya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duyanlara y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nelik bir eleştiridir.</a:t>
            </a:r>
            <a:endParaRPr lang="tr-T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oğunlukla Marks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ın dini bir kenara attığına inanılır, fakat bu doğru değildir. Ona g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re, geleneksel bi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imiyle din ortadan kalkacaktır, yok olmalıdır da; ama bu, dinde i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kin olumlu değerlerin insanlığın gelişimine b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 y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veren idealler olabildiği i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b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yle olacaktır.</a:t>
            </a:r>
            <a:endParaRPr lang="tr-T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353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738282" y="571481"/>
            <a:ext cx="828677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1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Emile </a:t>
            </a:r>
            <a:r>
              <a:rPr lang="tr-TR" sz="1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Durkheim</a:t>
            </a:r>
            <a:r>
              <a:rPr lang="tr-TR" sz="1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(1858</a:t>
            </a:r>
            <a:r>
              <a:rPr lang="tr-TR" sz="1400" b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tr-TR" sz="1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1917)</a:t>
            </a:r>
            <a:endParaRPr lang="tr-T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Fransız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sosyoloğu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E.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Durkheim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ve onun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ğ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nde gelişen 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Fransız Sosyoloji Ekol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ü”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din sosyolojisi tarihinde ayrı bir yeri vardır. </a:t>
            </a:r>
            <a:r>
              <a:rPr lang="tr-TR" sz="1400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Toplumda İşb</a:t>
            </a:r>
            <a:r>
              <a:rPr lang="tr-TR" sz="1400" i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tr-TR" sz="1400" i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tr-TR" sz="1400" i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Sosyolojik Y</a:t>
            </a:r>
            <a:r>
              <a:rPr lang="tr-TR" sz="1400" i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ntemin Kuralları, İntihar ve Dini Hayatın İlkel Bi</a:t>
            </a:r>
            <a:r>
              <a:rPr lang="tr-TR" sz="1400" i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imleri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adlı eserleri bulunmaktadır.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Durkheim</a:t>
            </a:r>
            <a:r>
              <a:rPr lang="tr-TR" sz="1400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kuramının katkısı sosyal b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nleşmeye y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nelik normatif bir temelin, bireycilik ve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anominin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tehlikelerinin ve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kollektifin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neminin vurgulanmasıdır.</a:t>
            </a:r>
            <a:endParaRPr lang="tr-T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Ona g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re, bir sosyal olay ancak başka bir sosyal olayla a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ıklanabilir. Onun din sosyolojisine en b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 katkısı,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kollektif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bilin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kollektif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ahlaki bilin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ve sosyal bilincin doğuşunda dinin oynadığı rol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incelemesidir. O,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kollektif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bilin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kavramıyla, bireyleri aşan, şekillendiren ve onlara şahsiyet kazandıran toplumun zorlayıcı niteliğini vurgulamıştır. Kolektif bilin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kolektif d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ncelerin toplamından ibarettir. Toplumun kolektif d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ncelerinin temelini de dini inan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ve d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nceler oluştururlar. Toplumun b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nl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ğ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sağlayan şey ise toplumsal dayanışmadır. Din gibi ahlaki etmenler toplumsal dayanışmaya katkı sağlarlar.</a:t>
            </a:r>
            <a:endParaRPr lang="tr-T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İntihar 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adlı eserinde intihar olayının ferdi olmasının, nedeninin de ferdi psikoloji olması anlamına gelmediğini ifade eder. O, bu eserinde, intiharlarla dini inan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lar ve hayat arasındaki ilişkiler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zerinde durmaktadır. Dinin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eşitli sosyal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olayalar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zerinde etkisinin bulunduğunu s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yleyen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Durkheim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dine dine bağlılıkla intiharların azlık-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okluğu arasında ilişkiler bulunduğunu ortaya koymaktadır. Almanya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 intiharlarla ilgili yapılmış istatistiklerden hareket eden 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Durkheim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Protestanlığa mensup olanların Katoliklerden daha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ok intihar ettiklerini,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nk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Katolikliğin Protestanlıktan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ok daha fazla toplumu ve onu oluşturan kişileri birbirlerine bağlayıp b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nleştirdiğini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 s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rmektedir.</a:t>
            </a:r>
            <a:endParaRPr lang="tr-T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Durkheim</a:t>
            </a:r>
            <a:r>
              <a:rPr lang="tr-TR" sz="1400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1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400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Dini hayatın İlkel Bi</a:t>
            </a:r>
            <a:r>
              <a:rPr lang="tr-TR" sz="1400" i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imleri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adlı eseri din sosyolojisi i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en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nemli eseridir. Ona g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 d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ncemizin i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eriği gibi formu da sosyal, dolayısıyla dinidir. Eşyayı idrak etmek i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d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ncemizin kullandığı kategoriler olan zaman, mekân gibi kavramların oluşumunda din rol oynamaktadır. 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nk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ona g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 din, insanın kendisine ve d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nyaya ilişkin olarak elde ettiği ilk d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ncelerin kaynağıdır. Hem felsefenin hem de bilimin kaynağı dindir. Aynı şekilde t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kurumların da kaynağı dindir. Bu anlamada hukuk, sanat gibi kurumlar kaynaklarını dinden almıştır. Din insan d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</a:t>
            </a:r>
            <a:r>
              <a:rPr lang="tr-TR" sz="14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ncesinin oluşumuna katkıda bulunmakla kalmayıp onu zenginleştirmiştir.</a:t>
            </a:r>
            <a:endParaRPr lang="tr-T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99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452662" y="3071811"/>
            <a:ext cx="72866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Durkheim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dinlerin evriminden daha </a:t>
            </a:r>
            <a:r>
              <a:rPr lang="tr-TR" dirty="0">
                <a:solidFill>
                  <a:srgbClr val="000000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ok, dinin k</a:t>
            </a:r>
            <a:r>
              <a:rPr lang="tr-TR" dirty="0">
                <a:solidFill>
                  <a:srgbClr val="000000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keni (</a:t>
            </a:r>
            <a:r>
              <a:rPr lang="tr-TR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origine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menşei) sorununu araştırır. Kendinden </a:t>
            </a:r>
            <a:r>
              <a:rPr lang="tr-TR" dirty="0">
                <a:solidFill>
                  <a:srgbClr val="000000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nce dinin k</a:t>
            </a:r>
            <a:r>
              <a:rPr lang="tr-TR" dirty="0">
                <a:solidFill>
                  <a:srgbClr val="000000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keni </a:t>
            </a:r>
            <a:r>
              <a:rPr lang="tr-TR" dirty="0">
                <a:solidFill>
                  <a:srgbClr val="000000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zerine ileri s</a:t>
            </a:r>
            <a:r>
              <a:rPr lang="tr-TR" dirty="0">
                <a:solidFill>
                  <a:srgbClr val="000000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tr-TR" dirty="0">
                <a:solidFill>
                  <a:srgbClr val="000000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 en dikkate değer kuramları (animizm, </a:t>
            </a:r>
            <a:r>
              <a:rPr lang="tr-TR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naturizm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eleştirdikten sonra kendi kuramını ortaya koyar. Ona g</a:t>
            </a:r>
            <a:r>
              <a:rPr lang="tr-TR" dirty="0">
                <a:solidFill>
                  <a:srgbClr val="000000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 din, toteme tapınma (totemizm) şeklinde başlamıştır. Onun kaynağını da toplumun kolektif vicdanından aldığını iddia etmektedir. Yani dinin kaynağı topluluğun kendisidir. Başka bir deyimle, topluluk heyecanı, topluluk ruhudur.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Durkheim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dinin toplumun kolektif bilincinden doğduğunu </a:t>
            </a:r>
            <a:r>
              <a:rPr lang="tr-TR" dirty="0">
                <a:solidFill>
                  <a:srgbClr val="000000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 s</a:t>
            </a:r>
            <a:r>
              <a:rPr lang="tr-TR" dirty="0">
                <a:solidFill>
                  <a:srgbClr val="000000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rerek, din gibi </a:t>
            </a:r>
            <a:r>
              <a:rPr lang="tr-TR" dirty="0">
                <a:solidFill>
                  <a:srgbClr val="000000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lang="tr-TR" dirty="0">
                <a:solidFill>
                  <a:srgbClr val="000000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nde insan ve toplumu aşan, aşkın bir ger</a:t>
            </a:r>
            <a:r>
              <a:rPr lang="tr-TR" dirty="0">
                <a:solidFill>
                  <a:srgbClr val="000000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ekliği tekrar insan ve topluma d</a:t>
            </a:r>
            <a:r>
              <a:rPr lang="tr-TR" dirty="0">
                <a:solidFill>
                  <a:srgbClr val="000000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tr-TR" dirty="0">
                <a:solidFill>
                  <a:srgbClr val="000000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şt</a:t>
            </a:r>
            <a:r>
              <a:rPr lang="tr-TR" dirty="0">
                <a:solidFill>
                  <a:srgbClr val="000000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rmekle dinin </a:t>
            </a:r>
            <a:r>
              <a:rPr lang="tr-TR" dirty="0">
                <a:solidFill>
                  <a:srgbClr val="000000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znesi ile nesnesini, tapanla tapılanı birbirine karıştırmakta ve hataya d</a:t>
            </a:r>
            <a:r>
              <a:rPr lang="tr-TR" dirty="0">
                <a:solidFill>
                  <a:srgbClr val="000000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şmektedir.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62" name="Picture 2" descr="DURKHEİM ile ilgili g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0116" y="357167"/>
            <a:ext cx="1714512" cy="24257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3912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MAX WEBER ile ilgili g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5803" y="1071546"/>
            <a:ext cx="3133725" cy="4286250"/>
          </a:xfrm>
          <a:prstGeom prst="rect">
            <a:avLst/>
          </a:prstGeom>
          <a:noFill/>
        </p:spPr>
      </p:pic>
      <p:sp>
        <p:nvSpPr>
          <p:cNvPr id="3" name="2 Dikdörtgen"/>
          <p:cNvSpPr/>
          <p:nvPr/>
        </p:nvSpPr>
        <p:spPr>
          <a:xfrm>
            <a:off x="2452663" y="5786454"/>
            <a:ext cx="2587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Max</a:t>
            </a:r>
            <a:r>
              <a:rPr lang="tr-TR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Weber</a:t>
            </a:r>
            <a:r>
              <a:rPr lang="tr-TR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(1864</a:t>
            </a:r>
            <a:r>
              <a:rPr lang="tr-TR" b="1" dirty="0">
                <a:solidFill>
                  <a:srgbClr val="000000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–</a:t>
            </a:r>
            <a:r>
              <a:rPr lang="tr-TR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1920)</a:t>
            </a:r>
          </a:p>
        </p:txBody>
      </p:sp>
    </p:spTree>
    <p:extLst>
      <p:ext uri="{BB962C8B-B14F-4D97-AF65-F5344CB8AC3E}">
        <p14:creationId xmlns:p14="http://schemas.microsoft.com/office/powerpoint/2010/main" val="2489467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809720" y="214290"/>
            <a:ext cx="835824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1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Max</a:t>
            </a:r>
            <a:r>
              <a:rPr lang="tr-TR" sz="1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Weber</a:t>
            </a:r>
            <a:r>
              <a:rPr lang="tr-TR" sz="1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(1864</a:t>
            </a:r>
            <a:r>
              <a:rPr lang="tr-TR" sz="1400" b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tr-TR" sz="1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1920)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Weber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ilk sistematik ve bağımsız din sosyolojisinin kurucusudur. </a:t>
            </a:r>
            <a:r>
              <a:rPr lang="tr-TR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Dilthey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ve </a:t>
            </a:r>
            <a:r>
              <a:rPr lang="tr-TR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Rickert</a:t>
            </a:r>
            <a:r>
              <a:rPr lang="tr-TR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manevi ilimler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akımına bağlı olup, 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Anlayıcı Sosyoloji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olarak ifade edilen sosyoloji geleneğini olgunlaştırmıştır. Aynı zamanda diğer toplum olayları gibi din olaylarına da birer 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ideal tip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yle bakarak </a:t>
            </a:r>
            <a:r>
              <a:rPr lang="tr-TR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sınıflamasını yapmak 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imindeki anlayış metodunu din sosyolojisi araştırmalarına uygulamıştır. Diğer yandan ona g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re; deneysel sosyal bilimler olanı araştırmalıdır, felsefenin ye da sosyal felsefenin yaptığı gibi olması gerekeni değil. Bu nedenle, kişisel değer yargılarından uzak durulmalı, sınırları kesin kavramlar kullanılmalı ve bilimsel a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ıklamalar birden 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ok nedene dayandırılmalıdır. İşte </a:t>
            </a:r>
            <a:r>
              <a:rPr lang="tr-TR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Weber</a:t>
            </a:r>
            <a:r>
              <a:rPr lang="tr-TR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yaptığı incelemelerin ortak 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zellikleri bunlardır.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Max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Weber</a:t>
            </a:r>
            <a:r>
              <a:rPr lang="tr-TR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din sosyolojisi ile ilgili olarak </a:t>
            </a:r>
            <a:r>
              <a:rPr lang="tr-TR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Protestan Ahlakı ve Kapitalizmin Ruhu, Din Sosyolojisi Dergisi, Ekonomi ve Toplum, </a:t>
            </a:r>
            <a:r>
              <a:rPr lang="tr-TR" i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Dini: </a:t>
            </a:r>
            <a:r>
              <a:rPr lang="tr-TR" i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Konf</a:t>
            </a:r>
            <a:r>
              <a:rPr lang="tr-TR" i="1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üç</a:t>
            </a:r>
            <a:r>
              <a:rPr lang="tr-TR" i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yanizm</a:t>
            </a:r>
            <a:r>
              <a:rPr lang="tr-TR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ve Taoizm, Hint Dini: Hinduizm ve Budizm</a:t>
            </a:r>
            <a:r>
              <a:rPr lang="tr-TR" i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Sosyolojisi, Eski Yahudilik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gibi eserleri bulunmaktadır.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Weber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din sosyolojisine, sosyolojinin dinin 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değil din ve dini inan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ların ortaya 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ıkardıkları davranışları incelemesi gerektiğini s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yleyerek başlamaktadır. Yani din sosyolojisinin amacı, din ve dini değerlerin ger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ekliğini tartışmak değil, dini davranışların incelenmesidir.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662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952596" y="857233"/>
            <a:ext cx="81439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Weber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dini inan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ların toplumların ekonomik hayatlarını ne y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nde etkilediğini araştırır. Onun 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alışmalarının ana problemi, dini olaylarla ekonomik olaylar arasındaki ilişkinin tam olarak aydınlatılmasıdır. Dini olaylar ile ekonomik olaylar karşılıklı olarak birbirlerine tabidirler. Onların birini 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tekinin basit bir fonksiyonu olarak g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rmek ve tek taraflı bir yoruma gitmek yanlıştır. </a:t>
            </a:r>
            <a:r>
              <a:rPr lang="tr-TR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Weber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din fakt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bir değişken olarak ele almakta ve onun ekonomik olaylar ile diğer sosyal ve k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lt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rel olaylar 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zerindeki etkilerini g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stermektedir. O, dini anlayışların ekonomik davranışların ger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ekten bir belirleyicisi olduğunu ve bu bakımdan toplumların ekonomik değişimlerinin nedenlerinden biri olduğunu g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stermek istemiştir. Bu anlayıştan yola 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ıkarak, Protestanlıkla kapitalizm arasındaki ilişkileri inceleyen </a:t>
            </a:r>
            <a:r>
              <a:rPr lang="tr-TR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Weber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belirli bir d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nya g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ile (Protestanlık), belirli bir ekonomik etkinlik (kapitalizm) bi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imi arasında manevi bir ilişki olduğu sonucuna varmıştır.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Weber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daha sonra, d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nya dinlerinin Yahudilik,Budizm, </a:t>
            </a:r>
            <a:r>
              <a:rPr lang="tr-TR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Konfu</a:t>
            </a:r>
            <a:r>
              <a:rPr lang="tr-TR" dirty="0" err="1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yanizm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Taoculuk ve Brahmanizm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karşılaştırmalı bir sosyolojisini yapmaya y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nelir. İslamiyet 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zerine ger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ekleştirmeyi tasarladığı 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alışmasını tamamlayamadan 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r.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249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2150</Words>
  <Application>Microsoft Office PowerPoint</Application>
  <PresentationFormat>Geniş ekran</PresentationFormat>
  <Paragraphs>49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12</vt:i4>
      </vt:variant>
      <vt:variant>
        <vt:lpstr>Slayt Başlıkları</vt:lpstr>
      </vt:variant>
      <vt:variant>
        <vt:i4>12</vt:i4>
      </vt:variant>
    </vt:vector>
  </HeadingPairs>
  <TitlesOfParts>
    <vt:vector size="30" baseType="lpstr">
      <vt:lpstr>Arial</vt:lpstr>
      <vt:lpstr>Calibri</vt:lpstr>
      <vt:lpstr>Century Schoolbook</vt:lpstr>
      <vt:lpstr>Times New Roman</vt:lpstr>
      <vt:lpstr>Wingdings</vt:lpstr>
      <vt:lpstr>Wingdings 2</vt:lpstr>
      <vt:lpstr>Cumba</vt:lpstr>
      <vt:lpstr>1_Cumba</vt:lpstr>
      <vt:lpstr>2_Cumba</vt:lpstr>
      <vt:lpstr>3_Cumba</vt:lpstr>
      <vt:lpstr>4_Cumba</vt:lpstr>
      <vt:lpstr>5_Cumba</vt:lpstr>
      <vt:lpstr>6_Cumba</vt:lpstr>
      <vt:lpstr>7_Cumba</vt:lpstr>
      <vt:lpstr>8_Cumba</vt:lpstr>
      <vt:lpstr>9_Cumba</vt:lpstr>
      <vt:lpstr>10_Cumba</vt:lpstr>
      <vt:lpstr>11_Cumba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Esra</dc:creator>
  <cp:lastModifiedBy>Esra</cp:lastModifiedBy>
  <cp:revision>1</cp:revision>
  <dcterms:created xsi:type="dcterms:W3CDTF">2018-03-07T12:09:00Z</dcterms:created>
  <dcterms:modified xsi:type="dcterms:W3CDTF">2018-03-07T12:09:19Z</dcterms:modified>
</cp:coreProperties>
</file>