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08.06.2018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08.06.2018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28604"/>
            <a:ext cx="8229600" cy="6000792"/>
          </a:xfrm>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lgn="just"/>
            <a:r>
              <a:rPr lang="tr-TR" dirty="0">
                <a:latin typeface="Times New Roman" pitchFamily="18" charset="0"/>
                <a:cs typeface="Times New Roman" pitchFamily="18" charset="0"/>
              </a:rPr>
              <a:t>Bir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 çalışmayı yapacak olan her farklı disiplin için (antropoloji, arkeoloji, ekoloji, </a:t>
            </a:r>
            <a:r>
              <a:rPr lang="tr-TR" dirty="0" err="1">
                <a:latin typeface="Times New Roman" pitchFamily="18" charset="0"/>
                <a:cs typeface="Times New Roman" pitchFamily="18" charset="0"/>
              </a:rPr>
              <a:t>farmasötik</a:t>
            </a:r>
            <a:r>
              <a:rPr lang="tr-TR" dirty="0">
                <a:latin typeface="Times New Roman" pitchFamily="18" charset="0"/>
                <a:cs typeface="Times New Roman" pitchFamily="18" charset="0"/>
              </a:rPr>
              <a:t> botanik, farmakognozi, halk bilimi, sanat tarihi vb.) ilginç bir sorunun belirlenmesi ile başlar. </a:t>
            </a:r>
            <a:r>
              <a:rPr lang="tr-TR" dirty="0">
                <a:solidFill>
                  <a:schemeClr val="accent4">
                    <a:lumMod val="75000"/>
                  </a:schemeClr>
                </a:solidFill>
                <a:latin typeface="Comic Sans MS" pitchFamily="66" charset="0"/>
                <a:cs typeface="Times New Roman" pitchFamily="18" charset="0"/>
              </a:rPr>
              <a:t>Yeni bulgular için öncelikle ve özellikle uygarlığın girmediği bölgelerde yaşayan halkın bitkilere verdiği isimler ve kullanım biçimlerinin saptanması önemlidir. </a:t>
            </a:r>
            <a:r>
              <a:rPr lang="tr-TR" dirty="0">
                <a:latin typeface="Times New Roman" pitchFamily="18" charset="0"/>
                <a:cs typeface="Times New Roman" pitchFamily="18" charset="0"/>
              </a:rPr>
              <a:t>Çünkü bitkilerin yerel isimleri ve kullanımlarının derlenmesi insanlık mirasının yeni kuşaklara aktarılması bakımından çok büyük önem taşımaktadır. T. </a:t>
            </a:r>
            <a:r>
              <a:rPr lang="tr-TR" dirty="0" err="1">
                <a:latin typeface="Times New Roman" pitchFamily="18" charset="0"/>
                <a:cs typeface="Times New Roman" pitchFamily="18" charset="0"/>
              </a:rPr>
              <a:t>Baytop</a:t>
            </a:r>
            <a:r>
              <a:rPr lang="tr-TR" dirty="0">
                <a:latin typeface="Times New Roman" pitchFamily="18" charset="0"/>
                <a:cs typeface="Times New Roman" pitchFamily="18" charset="0"/>
              </a:rPr>
              <a:t> (1994) tarafından hazırlanmış olan “Türkçe Bitki Adları Sözlüğü” halkın bitkilere verdiği isimlerin bilimsel karşılıklarının belirlenmesi açısından ülkemizde yazılmış önemli eserlerden </a:t>
            </a:r>
            <a:r>
              <a:rPr lang="tr-TR" dirty="0" smtClean="0">
                <a:latin typeface="Times New Roman" pitchFamily="18" charset="0"/>
                <a:cs typeface="Times New Roman" pitchFamily="18" charset="0"/>
              </a:rPr>
              <a:t>birisidir.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1972622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00792"/>
          </a:xfrm>
        </p:spPr>
        <p:style>
          <a:lnRef idx="2">
            <a:schemeClr val="accent6"/>
          </a:lnRef>
          <a:fillRef idx="1">
            <a:schemeClr val="lt1"/>
          </a:fillRef>
          <a:effectRef idx="0">
            <a:schemeClr val="accent6"/>
          </a:effectRef>
          <a:fontRef idx="minor">
            <a:schemeClr val="dk1"/>
          </a:fontRef>
        </p:style>
        <p:txBody>
          <a:bodyPr>
            <a:normAutofit fontScale="70000" lnSpcReduction="20000"/>
          </a:bodyPr>
          <a:lstStyle/>
          <a:p>
            <a:pPr algn="just"/>
            <a:r>
              <a:rPr lang="tr-TR" dirty="0" smtClean="0">
                <a:latin typeface="Times New Roman" pitchFamily="18" charset="0"/>
                <a:cs typeface="Times New Roman" pitchFamily="18" charset="0"/>
              </a:rPr>
              <a:t>Yörede </a:t>
            </a:r>
            <a:r>
              <a:rPr lang="tr-TR" dirty="0">
                <a:latin typeface="Times New Roman" pitchFamily="18" charset="0"/>
                <a:cs typeface="Times New Roman" pitchFamily="18" charset="0"/>
              </a:rPr>
              <a:t>kullanılan tüm bitkilerin saptanması ve örneklenmesi gerekmektedir.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araştırmalar uzun vadeli ve masraflı çalışmalardır. Bu nedenle çalışmalar planlanırken hedef ve süre iyi belirlenmelidir.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gıda </a:t>
            </a:r>
            <a:r>
              <a:rPr lang="tr-TR" dirty="0">
                <a:latin typeface="Times New Roman" pitchFamily="18" charset="0"/>
                <a:cs typeface="Times New Roman" pitchFamily="18" charset="0"/>
              </a:rPr>
              <a:t>amaçlı kullanılan bitkilerin saptanabileceği ve kaynak kişilerle en rahat söyleşilerin yapılabileceği dönem kış ve ilkbahar aylarıdır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Yaz ve sonbahar ise, bitki toplama, presleme ve tohum örnekleri almada, ayrıca ekin biçimi, harman ve sonrası işlemleri izlemek, kışlık yakacak ve kış aylarında kullanılmak üzere hayvan yemi olan bitkileri toplamak gibi değişik etkinliklerin sürdürüldüğü bir dönem olarak önemlidir.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Çalışmalar</a:t>
            </a:r>
            <a:r>
              <a:rPr lang="tr-TR" dirty="0">
                <a:latin typeface="Times New Roman" pitchFamily="18" charset="0"/>
                <a:cs typeface="Times New Roman" pitchFamily="18" charset="0"/>
              </a:rPr>
              <a:t>, kısa dönemli ya da dar bütçeli olarak da tasarlanabilir ve bir araştırma bir tek çalışma grubu (örneğin tıbbi bitkiler, gıda olarak kullanılanlar, boyamada kullanılan bitkiler ya da sadece yerel adların tespiti gibi) ile sınırlandırılabilir.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Çalışılan </a:t>
            </a:r>
            <a:r>
              <a:rPr lang="tr-TR" dirty="0">
                <a:latin typeface="Times New Roman" pitchFamily="18" charset="0"/>
                <a:cs typeface="Times New Roman" pitchFamily="18" charset="0"/>
              </a:rPr>
              <a:t>bölgeyi bir veya iki köy ile sınırlı tutup hazır o bölgeye ulaşım ve çalışma olanakları sağlanmışken bir ekip çalışması kapsamında diğer bilim alanlarındaki kullanımlarını da derlemek çok daha </a:t>
            </a:r>
            <a:r>
              <a:rPr lang="tr-TR" dirty="0" smtClean="0">
                <a:latin typeface="Times New Roman" pitchFamily="18" charset="0"/>
                <a:cs typeface="Times New Roman" pitchFamily="18" charset="0"/>
              </a:rPr>
              <a:t>yararlı </a:t>
            </a:r>
            <a:r>
              <a:rPr lang="tr-TR" dirty="0">
                <a:latin typeface="Times New Roman" pitchFamily="18" charset="0"/>
                <a:cs typeface="Times New Roman" pitchFamily="18" charset="0"/>
              </a:rPr>
              <a:t>ve </a:t>
            </a:r>
            <a:r>
              <a:rPr lang="tr-TR" dirty="0" smtClean="0">
                <a:latin typeface="Times New Roman" pitchFamily="18" charset="0"/>
                <a:cs typeface="Times New Roman" pitchFamily="18" charset="0"/>
              </a:rPr>
              <a:t>ekonomiktir.</a:t>
            </a:r>
            <a:endParaRPr lang="tr-TR" dirty="0">
              <a:latin typeface="Times New Roman" pitchFamily="18" charset="0"/>
              <a:cs typeface="Times New Roman" pitchFamily="18" charset="0"/>
            </a:endParaRPr>
          </a:p>
          <a:p>
            <a:endParaRPr lang="tr-TR" dirty="0"/>
          </a:p>
        </p:txBody>
      </p:sp>
    </p:spTree>
    <p:extLst>
      <p:ext uri="{BB962C8B-B14F-4D97-AF65-F5344CB8AC3E}">
        <p14:creationId xmlns:p14="http://schemas.microsoft.com/office/powerpoint/2010/main" val="3254949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357166"/>
            <a:ext cx="8229600" cy="6072230"/>
          </a:xfrm>
        </p:spPr>
        <p:style>
          <a:lnRef idx="2">
            <a:schemeClr val="accent6"/>
          </a:lnRef>
          <a:fillRef idx="1">
            <a:schemeClr val="lt1"/>
          </a:fillRef>
          <a:effectRef idx="0">
            <a:schemeClr val="accent6"/>
          </a:effectRef>
          <a:fontRef idx="minor">
            <a:schemeClr val="dk1"/>
          </a:fontRef>
        </p:style>
        <p:txBody>
          <a:bodyPr>
            <a:normAutofit fontScale="92500" lnSpcReduction="20000"/>
          </a:bodyPr>
          <a:lstStyle/>
          <a:p>
            <a:pPr algn="just"/>
            <a:r>
              <a:rPr lang="tr-TR" dirty="0"/>
              <a:t>	</a:t>
            </a:r>
            <a:r>
              <a:rPr lang="tr-TR" dirty="0" err="1">
                <a:solidFill>
                  <a:schemeClr val="accent4">
                    <a:lumMod val="75000"/>
                  </a:schemeClr>
                </a:solidFill>
                <a:latin typeface="Comic Sans MS" pitchFamily="66" charset="0"/>
                <a:cs typeface="Times New Roman" pitchFamily="18" charset="0"/>
              </a:rPr>
              <a:t>Etnobotanik</a:t>
            </a:r>
            <a:r>
              <a:rPr lang="tr-TR" dirty="0">
                <a:solidFill>
                  <a:schemeClr val="accent4">
                    <a:lumMod val="75000"/>
                  </a:schemeClr>
                </a:solidFill>
                <a:latin typeface="Comic Sans MS" pitchFamily="66" charset="0"/>
                <a:cs typeface="Times New Roman" pitchFamily="18" charset="0"/>
              </a:rPr>
              <a:t> çalışmalar yapan araştırmacıları, botanikçilerden ayıran önemli fark, arazi çalışmaları sırasında yoğun kaynak kişi kullanmalarıdır,</a:t>
            </a:r>
            <a:r>
              <a:rPr lang="tr-TR" dirty="0">
                <a:latin typeface="Times New Roman" pitchFamily="18" charset="0"/>
                <a:cs typeface="Times New Roman" pitchFamily="18" charset="0"/>
              </a:rPr>
              <a:t> </a:t>
            </a:r>
            <a:r>
              <a:rPr lang="tr-TR" dirty="0">
                <a:solidFill>
                  <a:srgbClr val="00B050"/>
                </a:solidFill>
                <a:latin typeface="Comic Sans MS" pitchFamily="66" charset="0"/>
                <a:cs typeface="Times New Roman" pitchFamily="18" charset="0"/>
              </a:rPr>
              <a:t>bilgi doğrudan kullanıcılardan ve karşılıklı konuşma yöntemleri ile elde edilir.</a:t>
            </a:r>
            <a:r>
              <a:rPr lang="tr-TR" dirty="0">
                <a:latin typeface="Times New Roman" pitchFamily="18" charset="0"/>
                <a:cs typeface="Times New Roman" pitchFamily="18" charset="0"/>
              </a:rPr>
              <a:t> Çünkü halk bitkileri gerektiği zaman ve ihtiyaç duyacağı kadar yetiştiği doğal ortamlarından toplar. Bu nedenle kaynak kişilerin seçimi ve onlarla söyleşi teknikleri çok önemlidir. Geçmiş kuşakların bilgilerini devralmış kişileri bulmak ve onlarla birlikte araziye çıkmak, onların bitkilere ilişkin gözlemlerini not etmek ve bu bilgileri başka deneklerle sınamak önerilebilecek etkili bir yoldur. </a:t>
            </a:r>
          </a:p>
        </p:txBody>
      </p:sp>
    </p:spTree>
    <p:extLst>
      <p:ext uri="{BB962C8B-B14F-4D97-AF65-F5344CB8AC3E}">
        <p14:creationId xmlns:p14="http://schemas.microsoft.com/office/powerpoint/2010/main" val="227861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14282" y="214290"/>
            <a:ext cx="8643998" cy="6500858"/>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r>
              <a:rPr lang="tr-TR" dirty="0">
                <a:latin typeface="Times New Roman" pitchFamily="18" charset="0"/>
                <a:cs typeface="Times New Roman" pitchFamily="18" charset="0"/>
              </a:rPr>
              <a:t>Kırsal kesimde genellikle araştırmacılara rehberlik etmek erkeklerin işidir.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Oysa </a:t>
            </a:r>
            <a:r>
              <a:rPr lang="tr-TR" dirty="0">
                <a:latin typeface="Times New Roman" pitchFamily="18" charset="0"/>
                <a:cs typeface="Times New Roman" pitchFamily="18" charset="0"/>
              </a:rPr>
              <a:t>besin ve tıbbi amaçla kullanılacak olan bitkilerin toplanması, boyar madde taşıyan bitkilerden boya elde edip kullanılması ve bahçe tarımı Anadolu'da da, dünyanın birçok yerinde olduğu gibi, kadınların uzmanlık alanıdır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Kadınların </a:t>
            </a:r>
            <a:r>
              <a:rPr lang="tr-TR" dirty="0">
                <a:latin typeface="Times New Roman" pitchFamily="18" charset="0"/>
                <a:cs typeface="Times New Roman" pitchFamily="18" charset="0"/>
              </a:rPr>
              <a:t>gıda veya tıbbi bitkileri toplama ve hazırlamada, çeşitli el sanatlarında (dokuma, hasır gibi) çok önemli bilgi birikimlerinin olduğu unutulmamalıdır.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Bununla </a:t>
            </a:r>
            <a:r>
              <a:rPr lang="tr-TR" dirty="0">
                <a:latin typeface="Times New Roman" pitchFamily="18" charset="0"/>
                <a:cs typeface="Times New Roman" pitchFamily="18" charset="0"/>
              </a:rPr>
              <a:t>birlikte mantar, çeşitli meyve ve bazı yumrulu bitkileri erkekler, çocuklar ve özellikle de çobanlar toplar</a:t>
            </a:r>
            <a:r>
              <a:rPr lang="tr-TR" dirty="0" smtClean="0">
                <a:latin typeface="Times New Roman" pitchFamily="18" charset="0"/>
                <a:cs typeface="Times New Roman" pitchFamily="18" charset="0"/>
              </a:rPr>
              <a:t>. Hayvanların yediği ya da yemediği zehirli otları en iyi bilenlerse çobanlardır. </a:t>
            </a:r>
          </a:p>
          <a:p>
            <a:pPr algn="just"/>
            <a:r>
              <a:rPr lang="tr-TR" dirty="0" smtClean="0">
                <a:latin typeface="Times New Roman" pitchFamily="18" charset="0"/>
                <a:cs typeface="Times New Roman" pitchFamily="18" charset="0"/>
              </a:rPr>
              <a:t>Yaşları </a:t>
            </a:r>
            <a:r>
              <a:rPr lang="tr-TR" dirty="0">
                <a:latin typeface="Times New Roman" pitchFamily="18" charset="0"/>
                <a:cs typeface="Times New Roman" pitchFamily="18" charset="0"/>
              </a:rPr>
              <a:t>nedeniyle çocukları kaynak kişi olarak önemsememek hatadır.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Tedavileri </a:t>
            </a:r>
            <a:r>
              <a:rPr lang="tr-TR" dirty="0">
                <a:latin typeface="Times New Roman" pitchFamily="18" charset="0"/>
                <a:cs typeface="Times New Roman" pitchFamily="18" charset="0"/>
              </a:rPr>
              <a:t>sırasında büyü, dua gibi yöntemler yanında genellikle çevrelerinde yetişen bitkileri kullanarak bir hastalığı iyi ettiğine inanılan “Ocak” tabir edilen kişiler de araştırmacıların dikkat etmesi gereken kaynak </a:t>
            </a:r>
            <a:r>
              <a:rPr lang="tr-TR" dirty="0" smtClean="0">
                <a:latin typeface="Times New Roman" pitchFamily="18" charset="0"/>
                <a:cs typeface="Times New Roman" pitchFamily="18" charset="0"/>
              </a:rPr>
              <a:t>kişilerdendir. </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33159992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572560" cy="6429420"/>
          </a:xfrm>
        </p:spPr>
        <p:style>
          <a:lnRef idx="2">
            <a:schemeClr val="accent6"/>
          </a:lnRef>
          <a:fillRef idx="1">
            <a:schemeClr val="lt1"/>
          </a:fillRef>
          <a:effectRef idx="0">
            <a:schemeClr val="accent6"/>
          </a:effectRef>
          <a:fontRef idx="minor">
            <a:schemeClr val="dk1"/>
          </a:fontRef>
        </p:style>
        <p:txBody>
          <a:bodyPr>
            <a:normAutofit fontScale="77500" lnSpcReduction="20000"/>
          </a:bodyPr>
          <a:lstStyle/>
          <a:p>
            <a:pPr algn="just"/>
            <a:r>
              <a:rPr lang="tr-TR" dirty="0" err="1">
                <a:solidFill>
                  <a:srgbClr val="00B050"/>
                </a:solidFill>
                <a:latin typeface="Comic Sans MS" pitchFamily="66" charset="0"/>
              </a:rPr>
              <a:t>Etnobotanik</a:t>
            </a:r>
            <a:r>
              <a:rPr lang="tr-TR" dirty="0">
                <a:solidFill>
                  <a:srgbClr val="00B050"/>
                </a:solidFill>
                <a:latin typeface="Comic Sans MS" pitchFamily="66" charset="0"/>
              </a:rPr>
              <a:t> araştırmalarda oldukça yeni bir teknik de kantitatif çalışmalardır </a:t>
            </a:r>
            <a:r>
              <a:rPr lang="tr-TR" dirty="0"/>
              <a:t>ve bu araştırmaların katkısı giderek artmaktadır. </a:t>
            </a:r>
            <a:r>
              <a:rPr lang="tr-TR" dirty="0">
                <a:solidFill>
                  <a:srgbClr val="00B050"/>
                </a:solidFill>
                <a:latin typeface="Comic Sans MS" pitchFamily="66" charset="0"/>
              </a:rPr>
              <a:t>Özellikle koruma ve sürdürülebilir kullanım ile sürdürülebilir kalkınmaya yönelik çalışmalarda kantitatif araştırmaların önemi büyüktür. </a:t>
            </a:r>
            <a:r>
              <a:rPr lang="tr-TR" b="1" dirty="0">
                <a:solidFill>
                  <a:schemeClr val="accent6">
                    <a:lumMod val="75000"/>
                  </a:schemeClr>
                </a:solidFill>
                <a:latin typeface="Comic Sans MS" pitchFamily="66" charset="0"/>
              </a:rPr>
              <a:t>Bu yöntemle, istatistiksel ve çok seçenekli uygulamalarla arazi çalışması sırasında elde edilen verilerin değerlendirilmesi ve ileriye dönük koruma projelerinin tasarlanması olası hale gelmektedir.</a:t>
            </a:r>
            <a:r>
              <a:rPr lang="tr-TR" dirty="0"/>
              <a:t> </a:t>
            </a:r>
            <a:r>
              <a:rPr lang="tr-TR" dirty="0" err="1">
                <a:latin typeface="Times New Roman" pitchFamily="18" charset="0"/>
                <a:cs typeface="Times New Roman" pitchFamily="18" charset="0"/>
              </a:rPr>
              <a:t>Prance</a:t>
            </a:r>
            <a:r>
              <a:rPr lang="tr-TR" dirty="0">
                <a:latin typeface="Times New Roman" pitchFamily="18" charset="0"/>
                <a:cs typeface="Times New Roman" pitchFamily="18" charset="0"/>
              </a:rPr>
              <a:t> (1987) tarafından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çalışmalarda kullanılması önerilen bu yöntem, bilgisayar teknolojisinin yardımı ve istatistik programlarının kolay uygulanabilir hale gelmesiyle giderek daha çok araştırmacının kullandığı etkin bir araştırma aracı olmuştur. </a:t>
            </a:r>
            <a:r>
              <a:rPr lang="tr-TR" sz="4600" b="1" dirty="0">
                <a:solidFill>
                  <a:srgbClr val="C00000"/>
                </a:solidFill>
                <a:latin typeface="Pristina" pitchFamily="66" charset="0"/>
                <a:cs typeface="Times New Roman" pitchFamily="18" charset="0"/>
              </a:rPr>
              <a:t>Kantitatif </a:t>
            </a:r>
            <a:r>
              <a:rPr lang="tr-TR" sz="4600" b="1" dirty="0" err="1">
                <a:solidFill>
                  <a:srgbClr val="C00000"/>
                </a:solidFill>
                <a:latin typeface="Pristina" pitchFamily="66" charset="0"/>
                <a:cs typeface="Times New Roman" pitchFamily="18" charset="0"/>
              </a:rPr>
              <a:t>etnobotanik</a:t>
            </a:r>
            <a:r>
              <a:rPr lang="tr-TR" dirty="0">
                <a:latin typeface="Times New Roman" pitchFamily="18" charset="0"/>
                <a:cs typeface="Times New Roman" pitchFamily="18" charset="0"/>
              </a:rPr>
              <a:t>, </a:t>
            </a:r>
            <a:r>
              <a:rPr lang="tr-TR" dirty="0">
                <a:latin typeface="Comic Sans MS" pitchFamily="66" charset="0"/>
                <a:cs typeface="Times New Roman" pitchFamily="18" charset="0"/>
              </a:rPr>
              <a:t>bitki kullanım bilgisinin istatistiksel yöntemlerle doğrudan analizi olarak tanımlanabilir.</a:t>
            </a:r>
            <a:r>
              <a:rPr lang="tr-TR" dirty="0">
                <a:latin typeface="Times New Roman" pitchFamily="18" charset="0"/>
                <a:cs typeface="Times New Roman" pitchFamily="18" charset="0"/>
              </a:rPr>
              <a:t> Hipotez testlerle birlikte miktarın belirtilmesi, bilginin niteliği ile kaynağın korunması ve gelişmesine katkı sağlamaktadır </a:t>
            </a:r>
          </a:p>
        </p:txBody>
      </p:sp>
    </p:spTree>
    <p:extLst>
      <p:ext uri="{BB962C8B-B14F-4D97-AF65-F5344CB8AC3E}">
        <p14:creationId xmlns:p14="http://schemas.microsoft.com/office/powerpoint/2010/main" val="3192624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214290"/>
            <a:ext cx="8643998" cy="6357982"/>
          </a:xfrm>
        </p:spPr>
        <p:style>
          <a:lnRef idx="2">
            <a:schemeClr val="accent6"/>
          </a:lnRef>
          <a:fillRef idx="1">
            <a:schemeClr val="lt1"/>
          </a:fillRef>
          <a:effectRef idx="0">
            <a:schemeClr val="accent6"/>
          </a:effectRef>
          <a:fontRef idx="minor">
            <a:schemeClr val="dk1"/>
          </a:fontRef>
        </p:style>
        <p:txBody>
          <a:bodyPr>
            <a:normAutofit fontScale="85000" lnSpcReduction="20000"/>
          </a:bodyPr>
          <a:lstStyle/>
          <a:p>
            <a:pPr algn="just"/>
            <a:r>
              <a:rPr lang="tr-TR" dirty="0" smtClean="0">
                <a:solidFill>
                  <a:srgbClr val="00B050"/>
                </a:solidFill>
                <a:latin typeface="Comic Sans MS" pitchFamily="66" charset="0"/>
              </a:rPr>
              <a:t>Arazi çalışmaları sırasında veya sonrasında bitki teşhisleri yapıldıktan (bitkinin türü ve varsa tür altı </a:t>
            </a:r>
            <a:r>
              <a:rPr lang="tr-TR" dirty="0" err="1" smtClean="0">
                <a:solidFill>
                  <a:srgbClr val="00B050"/>
                </a:solidFill>
                <a:latin typeface="Comic Sans MS" pitchFamily="66" charset="0"/>
              </a:rPr>
              <a:t>taksonu</a:t>
            </a:r>
            <a:r>
              <a:rPr lang="tr-TR" dirty="0" smtClean="0">
                <a:solidFill>
                  <a:srgbClr val="00B050"/>
                </a:solidFill>
                <a:latin typeface="Comic Sans MS" pitchFamily="66" charset="0"/>
              </a:rPr>
              <a:t> belirlendikten) sonra, </a:t>
            </a:r>
            <a:r>
              <a:rPr lang="tr-TR" dirty="0" smtClean="0">
                <a:solidFill>
                  <a:schemeClr val="accent5">
                    <a:lumMod val="75000"/>
                  </a:schemeClr>
                </a:solidFill>
                <a:latin typeface="Comic Sans MS" pitchFamily="66" charset="0"/>
              </a:rPr>
              <a:t>bilimsel </a:t>
            </a:r>
            <a:r>
              <a:rPr lang="tr-TR" dirty="0">
                <a:solidFill>
                  <a:schemeClr val="accent5">
                    <a:lumMod val="75000"/>
                  </a:schemeClr>
                </a:solidFill>
                <a:latin typeface="Comic Sans MS" pitchFamily="66" charset="0"/>
              </a:rPr>
              <a:t>yayınlar taranarak yetişme alanı ve elde edilen </a:t>
            </a:r>
            <a:r>
              <a:rPr lang="tr-TR" dirty="0" smtClean="0">
                <a:solidFill>
                  <a:schemeClr val="accent5">
                    <a:lumMod val="75000"/>
                  </a:schemeClr>
                </a:solidFill>
                <a:latin typeface="Comic Sans MS" pitchFamily="66" charset="0"/>
              </a:rPr>
              <a:t>tüm </a:t>
            </a:r>
            <a:r>
              <a:rPr lang="tr-TR" dirty="0">
                <a:solidFill>
                  <a:schemeClr val="accent5">
                    <a:lumMod val="75000"/>
                  </a:schemeClr>
                </a:solidFill>
                <a:latin typeface="Comic Sans MS" pitchFamily="66" charset="0"/>
              </a:rPr>
              <a:t>bulgularla karşılaştırılarak, bulguların önceki yayınlarda belirtilen kullanımlarıyla uyumlu olup olmadığı araştırılmalıdır. </a:t>
            </a:r>
            <a:r>
              <a:rPr lang="tr-TR" dirty="0">
                <a:solidFill>
                  <a:schemeClr val="accent6">
                    <a:lumMod val="75000"/>
                  </a:schemeClr>
                </a:solidFill>
                <a:latin typeface="Comic Sans MS" pitchFamily="66" charset="0"/>
              </a:rPr>
              <a:t>Elde edilen bulguların gerek çalışılan bölgede, gerekse tüm Türkiye'de her bir bitkinin farklı ya da benzer kullanımlarının varlığının ortaya çıkarılması açısından da önemi büyüktür. </a:t>
            </a:r>
            <a:r>
              <a:rPr lang="tr-TR" dirty="0">
                <a:latin typeface="Times New Roman" pitchFamily="18" charset="0"/>
                <a:cs typeface="Times New Roman" pitchFamily="18" charset="0"/>
              </a:rPr>
              <a:t>Yurtiçi kaynaklar ve yayınlar kadar özellikle komşu ülkelerdeki (Yakın Doğu ve Akdeniz bölgesi) </a:t>
            </a:r>
            <a:r>
              <a:rPr lang="tr-TR" dirty="0" err="1">
                <a:latin typeface="Times New Roman" pitchFamily="18" charset="0"/>
                <a:cs typeface="Times New Roman" pitchFamily="18" charset="0"/>
              </a:rPr>
              <a:t>etnobotanik</a:t>
            </a:r>
            <a:r>
              <a:rPr lang="tr-TR" dirty="0">
                <a:latin typeface="Times New Roman" pitchFamily="18" charset="0"/>
                <a:cs typeface="Times New Roman" pitchFamily="18" charset="0"/>
              </a:rPr>
              <a:t> çalışma verilerine erişim de gereklidir. özellikle Yunanistan, İtalya, Filistin gibi Akdeniz Bölgesi ülkelerinde gıda ve tedavi edici amaçlı olarak kullanılan bitkilerle ilgili giderek artan yayınlar da dikkate </a:t>
            </a:r>
            <a:r>
              <a:rPr lang="tr-TR" dirty="0" smtClean="0">
                <a:latin typeface="Times New Roman" pitchFamily="18" charset="0"/>
                <a:cs typeface="Times New Roman" pitchFamily="18" charset="0"/>
              </a:rPr>
              <a:t>alınmalıdır.</a:t>
            </a:r>
            <a:endParaRPr lang="tr-TR" dirty="0">
              <a:latin typeface="Times New Roman" pitchFamily="18" charset="0"/>
              <a:cs typeface="Times New Roman" pitchFamily="18" charset="0"/>
            </a:endParaRPr>
          </a:p>
        </p:txBody>
      </p:sp>
    </p:spTree>
    <p:extLst>
      <p:ext uri="{BB962C8B-B14F-4D97-AF65-F5344CB8AC3E}">
        <p14:creationId xmlns:p14="http://schemas.microsoft.com/office/powerpoint/2010/main" val="400300064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642</Words>
  <Application>Microsoft Office PowerPoint</Application>
  <PresentationFormat>Ekran Gösterisi (4:3)</PresentationFormat>
  <Paragraphs>15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aysegul</dc:creator>
  <cp:lastModifiedBy>aysegul</cp:lastModifiedBy>
  <cp:revision>1</cp:revision>
  <dcterms:created xsi:type="dcterms:W3CDTF">2018-06-08T12:13:13Z</dcterms:created>
  <dcterms:modified xsi:type="dcterms:W3CDTF">2018-06-08T12:13:48Z</dcterms:modified>
</cp:coreProperties>
</file>