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90" r:id="rId3"/>
    <p:sldId id="283" r:id="rId4"/>
    <p:sldId id="284" r:id="rId5"/>
    <p:sldId id="285" r:id="rId6"/>
    <p:sldId id="286" r:id="rId7"/>
    <p:sldId id="260" r:id="rId8"/>
    <p:sldId id="261" r:id="rId9"/>
    <p:sldId id="262" r:id="rId10"/>
    <p:sldId id="263" r:id="rId11"/>
    <p:sldId id="264" r:id="rId12"/>
    <p:sldId id="265" r:id="rId13"/>
    <p:sldId id="287" r:id="rId14"/>
    <p:sldId id="267" r:id="rId15"/>
    <p:sldId id="268" r:id="rId16"/>
    <p:sldId id="28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Doping </a:t>
            </a:r>
            <a:r>
              <a:rPr lang="tr-TR" dirty="0" smtClean="0"/>
              <a:t>için kullanılan veya kullanılma ihtimali olan maddeler; </a:t>
            </a:r>
          </a:p>
          <a:p>
            <a:pPr lvl="1"/>
            <a:r>
              <a:rPr lang="tr-TR" dirty="0" smtClean="0"/>
              <a:t>Yasak(</a:t>
            </a:r>
            <a:r>
              <a:rPr lang="tr-TR" dirty="0" err="1" smtClean="0"/>
              <a:t>lı</a:t>
            </a:r>
            <a:r>
              <a:rPr lang="tr-TR" dirty="0" smtClean="0"/>
              <a:t>)-maddeler, </a:t>
            </a:r>
          </a:p>
          <a:p>
            <a:pPr lvl="1"/>
            <a:r>
              <a:rPr lang="tr-TR" dirty="0"/>
              <a:t>E</a:t>
            </a:r>
            <a:r>
              <a:rPr lang="tr-TR" dirty="0" smtClean="0"/>
              <a:t>şik değeri olanlar ve 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ontrollü-tıbbi maddeler (tarama değeri olan maddeler) </a:t>
            </a:r>
          </a:p>
        </p:txBody>
      </p:sp>
    </p:spTree>
    <p:extLst>
      <p:ext uri="{BB962C8B-B14F-4D97-AF65-F5344CB8AC3E}">
        <p14:creationId xmlns:p14="http://schemas.microsoft.com/office/powerpoint/2010/main" val="337740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Yarış atlarında yasak(</a:t>
            </a:r>
            <a:r>
              <a:rPr lang="tr-TR" dirty="0" err="1">
                <a:solidFill>
                  <a:srgbClr val="FF0000"/>
                </a:solidFill>
              </a:rPr>
              <a:t>lı</a:t>
            </a:r>
            <a:r>
              <a:rPr lang="tr-TR" dirty="0">
                <a:solidFill>
                  <a:srgbClr val="FF0000"/>
                </a:solidFill>
              </a:rPr>
              <a:t>)-</a:t>
            </a:r>
            <a:r>
              <a:rPr lang="tr-TR" dirty="0" smtClean="0">
                <a:solidFill>
                  <a:srgbClr val="FF0000"/>
                </a:solidFill>
              </a:rPr>
              <a:t>maddeler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309" y="1825625"/>
            <a:ext cx="10991491" cy="4764956"/>
          </a:xfrm>
        </p:spPr>
        <p:txBody>
          <a:bodyPr>
            <a:normAutofit/>
          </a:bodyPr>
          <a:lstStyle/>
          <a:p>
            <a:r>
              <a:rPr lang="tr-TR" dirty="0" smtClean="0"/>
              <a:t>Yasak(</a:t>
            </a:r>
            <a:r>
              <a:rPr lang="tr-TR" dirty="0" err="1" smtClean="0"/>
              <a:t>lı</a:t>
            </a:r>
            <a:r>
              <a:rPr lang="tr-TR" dirty="0" smtClean="0"/>
              <a:t>) maddeler Yarış atlarında yasak(</a:t>
            </a:r>
            <a:r>
              <a:rPr lang="tr-TR" dirty="0" err="1" smtClean="0"/>
              <a:t>lı</a:t>
            </a:r>
            <a:r>
              <a:rPr lang="tr-TR" dirty="0" smtClean="0"/>
              <a:t>)-maddeleri/madde gruplarını kapsar; </a:t>
            </a:r>
            <a:r>
              <a:rPr lang="tr-TR" dirty="0" smtClean="0"/>
              <a:t>bu </a:t>
            </a:r>
            <a:r>
              <a:rPr lang="tr-TR" dirty="0" smtClean="0"/>
              <a:t>gruplarda bulunan ilaç ve/veya maddelerin kullanılması her zaman (yarış-içi/</a:t>
            </a:r>
            <a:r>
              <a:rPr lang="tr-TR" dirty="0" err="1" smtClean="0"/>
              <a:t>yarışgünü</a:t>
            </a:r>
            <a:r>
              <a:rPr lang="tr-TR" dirty="0" smtClean="0"/>
              <a:t> ve yarış-dışı) yasaktır. </a:t>
            </a:r>
          </a:p>
          <a:p>
            <a:r>
              <a:rPr lang="tr-TR" dirty="0" smtClean="0"/>
              <a:t>Örnekte (idrar, kan gibi) </a:t>
            </a:r>
            <a:endParaRPr lang="tr-TR" dirty="0" smtClean="0"/>
          </a:p>
          <a:p>
            <a:r>
              <a:rPr lang="tr-TR" dirty="0" smtClean="0"/>
              <a:t>Yasak(</a:t>
            </a:r>
            <a:r>
              <a:rPr lang="tr-TR" dirty="0" err="1" smtClean="0"/>
              <a:t>lı</a:t>
            </a:r>
            <a:r>
              <a:rPr lang="tr-TR" dirty="0" smtClean="0"/>
              <a:t>)-maddenin ve/veya yöntemin kullanılmasına teşebbüs edilmesi de doping sayılmaktadır;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6374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Yarış atlarında yasak(</a:t>
            </a:r>
            <a:r>
              <a:rPr lang="tr-TR" dirty="0" err="1">
                <a:solidFill>
                  <a:srgbClr val="FF0000"/>
                </a:solidFill>
              </a:rPr>
              <a:t>lı</a:t>
            </a:r>
            <a:r>
              <a:rPr lang="tr-TR" dirty="0">
                <a:solidFill>
                  <a:srgbClr val="FF0000"/>
                </a:solidFill>
              </a:rPr>
              <a:t>)-</a:t>
            </a:r>
            <a:r>
              <a:rPr lang="tr-TR" dirty="0" smtClean="0">
                <a:solidFill>
                  <a:srgbClr val="FF0000"/>
                </a:solidFill>
              </a:rPr>
              <a:t>maddeler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Uluslar arası At Yarışları Federasyonu’na (International </a:t>
            </a:r>
            <a:r>
              <a:rPr lang="tr-TR" dirty="0" err="1" smtClean="0"/>
              <a:t>Federation</a:t>
            </a:r>
            <a:r>
              <a:rPr lang="tr-TR" dirty="0" smtClean="0"/>
              <a:t> of </a:t>
            </a:r>
            <a:r>
              <a:rPr lang="tr-TR" dirty="0" err="1" smtClean="0"/>
              <a:t>Horseracing</a:t>
            </a:r>
            <a:r>
              <a:rPr lang="tr-TR" dirty="0" smtClean="0"/>
              <a:t> </a:t>
            </a:r>
            <a:r>
              <a:rPr lang="tr-TR" dirty="0" err="1" smtClean="0"/>
              <a:t>Authorities</a:t>
            </a:r>
            <a:r>
              <a:rPr lang="tr-TR" dirty="0" smtClean="0"/>
              <a:t>, IFHA) </a:t>
            </a:r>
            <a:endParaRPr lang="tr-TR" dirty="0" smtClean="0"/>
          </a:p>
          <a:p>
            <a:r>
              <a:rPr lang="tr-TR" dirty="0" smtClean="0"/>
              <a:t>Yasak(</a:t>
            </a:r>
            <a:r>
              <a:rPr lang="tr-TR" dirty="0" err="1" smtClean="0"/>
              <a:t>lı</a:t>
            </a:r>
            <a:r>
              <a:rPr lang="tr-TR" dirty="0" smtClean="0"/>
              <a:t>)-maddeler (ve uygulamalar), hayvanın genellikle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7924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7585" y="1825624"/>
            <a:ext cx="10836215" cy="4661439"/>
          </a:xfrm>
        </p:spPr>
        <p:txBody>
          <a:bodyPr>
            <a:normAutofit/>
          </a:bodyPr>
          <a:lstStyle/>
          <a:p>
            <a:r>
              <a:rPr lang="tr-TR" dirty="0" smtClean="0"/>
              <a:t>Uluslar </a:t>
            </a:r>
            <a:r>
              <a:rPr lang="tr-TR" dirty="0"/>
              <a:t>arası Yarış Komiserleri Birliği (</a:t>
            </a:r>
            <a:r>
              <a:rPr lang="tr-TR" dirty="0" err="1"/>
              <a:t>Association</a:t>
            </a:r>
            <a:r>
              <a:rPr lang="tr-TR" dirty="0"/>
              <a:t> of Racing </a:t>
            </a:r>
            <a:r>
              <a:rPr lang="tr-TR" dirty="0" err="1"/>
              <a:t>Commissioners</a:t>
            </a:r>
            <a:r>
              <a:rPr lang="tr-TR" dirty="0"/>
              <a:t> International, ARCI), </a:t>
            </a:r>
            <a:endParaRPr lang="tr-TR" dirty="0" smtClean="0"/>
          </a:p>
          <a:p>
            <a:r>
              <a:rPr lang="tr-TR" dirty="0" smtClean="0"/>
              <a:t>Uluslar </a:t>
            </a:r>
            <a:r>
              <a:rPr lang="tr-TR" dirty="0"/>
              <a:t>arası Binicilik Federasyonu (</a:t>
            </a:r>
            <a:r>
              <a:rPr lang="tr-TR" dirty="0" err="1"/>
              <a:t>Fédération</a:t>
            </a:r>
            <a:r>
              <a:rPr lang="tr-TR" dirty="0"/>
              <a:t> </a:t>
            </a:r>
            <a:r>
              <a:rPr lang="tr-TR" dirty="0" err="1"/>
              <a:t>Equestre</a:t>
            </a:r>
            <a:r>
              <a:rPr lang="tr-TR" dirty="0"/>
              <a:t> </a:t>
            </a:r>
            <a:r>
              <a:rPr lang="tr-TR" dirty="0" err="1"/>
              <a:t>Internationale</a:t>
            </a:r>
            <a:r>
              <a:rPr lang="tr-TR" dirty="0"/>
              <a:t>, FEI), </a:t>
            </a:r>
            <a:endParaRPr lang="tr-TR" dirty="0" smtClean="0"/>
          </a:p>
          <a:p>
            <a:r>
              <a:rPr lang="tr-TR" dirty="0" smtClean="0"/>
              <a:t>IFHA </a:t>
            </a:r>
          </a:p>
        </p:txBody>
      </p:sp>
    </p:spTree>
    <p:extLst>
      <p:ext uri="{BB962C8B-B14F-4D97-AF65-F5344CB8AC3E}">
        <p14:creationId xmlns:p14="http://schemas.microsoft.com/office/powerpoint/2010/main" val="2196848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Eşik değeri olan maddeler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309" y="1825625"/>
            <a:ext cx="11248846" cy="4713198"/>
          </a:xfrm>
        </p:spPr>
        <p:txBody>
          <a:bodyPr>
            <a:normAutofit/>
          </a:bodyPr>
          <a:lstStyle/>
          <a:p>
            <a:r>
              <a:rPr lang="tr-TR" dirty="0" smtClean="0"/>
              <a:t>Eşik değeri olan maddeler Hayvanın vücudunda doğal olarak bulunmaları ve/veya yemle dışarıdan alınmaları </a:t>
            </a:r>
            <a:r>
              <a:rPr lang="tr-TR" dirty="0" smtClean="0"/>
              <a:t>sebebiyle </a:t>
            </a:r>
            <a:r>
              <a:rPr lang="tr-TR" dirty="0" smtClean="0"/>
              <a:t>belli bir miktara kadar bulunmasına izin verilen maddeleri </a:t>
            </a:r>
            <a:r>
              <a:rPr lang="tr-TR" dirty="0" smtClean="0"/>
              <a:t>kapsar</a:t>
            </a:r>
          </a:p>
        </p:txBody>
      </p:sp>
    </p:spTree>
    <p:extLst>
      <p:ext uri="{BB962C8B-B14F-4D97-AF65-F5344CB8AC3E}">
        <p14:creationId xmlns:p14="http://schemas.microsoft.com/office/powerpoint/2010/main" val="3166634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Kontrollü-tıbbi maddeler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75" y="1825624"/>
            <a:ext cx="11473133" cy="4816715"/>
          </a:xfrm>
        </p:spPr>
        <p:txBody>
          <a:bodyPr>
            <a:normAutofit/>
          </a:bodyPr>
          <a:lstStyle/>
          <a:p>
            <a:r>
              <a:rPr lang="tr-TR" dirty="0" smtClean="0"/>
              <a:t>Sağaltım amacıyla kullanılan bazı ilaçların idrar ve/veya kanda (plazma, serum dahil) belli miktarda bulunmasına izin verilen maddelerdir. </a:t>
            </a:r>
          </a:p>
          <a:p>
            <a:pPr lvl="1"/>
            <a:r>
              <a:rPr lang="tr-TR" dirty="0"/>
              <a:t>Y</a:t>
            </a:r>
            <a:r>
              <a:rPr lang="tr-TR" dirty="0" smtClean="0"/>
              <a:t>arış-öncesinde yarışa belli bir süre kala (bekletme süresi esasına göre) kullanılmalarının durdurulması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293239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692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6223" y="96897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Doping Amacı ile Kullanılan Maddelerin Sınıflandırılması, Kullanım Amaçları ve Uygulanma Yolları ve </a:t>
            </a:r>
            <a:r>
              <a:rPr lang="tr-TR" dirty="0" smtClean="0">
                <a:solidFill>
                  <a:srgbClr val="FF0000"/>
                </a:solidFill>
              </a:rPr>
              <a:t>Metabolizması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20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0267" y="1825625"/>
            <a:ext cx="11497733" cy="4761442"/>
          </a:xfrm>
        </p:spPr>
        <p:txBody>
          <a:bodyPr>
            <a:normAutofit/>
          </a:bodyPr>
          <a:lstStyle/>
          <a:p>
            <a:r>
              <a:rPr lang="tr-TR" dirty="0" smtClean="0"/>
              <a:t>Doping, Flamanca “</a:t>
            </a:r>
            <a:r>
              <a:rPr lang="tr-TR" dirty="0" err="1" smtClean="0"/>
              <a:t>dopen</a:t>
            </a:r>
            <a:r>
              <a:rPr lang="tr-TR" dirty="0" smtClean="0"/>
              <a:t>” teriminden türetilmiştir; </a:t>
            </a:r>
            <a:r>
              <a:rPr lang="tr-TR" dirty="0" smtClean="0"/>
              <a:t>uyarıcı </a:t>
            </a:r>
            <a:r>
              <a:rPr lang="tr-TR" dirty="0" smtClean="0"/>
              <a:t>olarak kullanılan </a:t>
            </a:r>
            <a:r>
              <a:rPr lang="tr-TR" dirty="0" smtClean="0"/>
              <a:t>maddelere </a:t>
            </a:r>
            <a:r>
              <a:rPr lang="tr-TR" dirty="0" smtClean="0"/>
              <a:t>“</a:t>
            </a:r>
            <a:r>
              <a:rPr lang="tr-TR" dirty="0" err="1" smtClean="0"/>
              <a:t>dop</a:t>
            </a:r>
            <a:r>
              <a:rPr lang="tr-TR" dirty="0" smtClean="0"/>
              <a:t>” adını vermişler; </a:t>
            </a:r>
            <a:endParaRPr lang="tr-TR" dirty="0" smtClean="0"/>
          </a:p>
          <a:p>
            <a:r>
              <a:rPr lang="tr-TR" dirty="0" smtClean="0"/>
              <a:t>1666 </a:t>
            </a:r>
            <a:r>
              <a:rPr lang="tr-TR" dirty="0" smtClean="0"/>
              <a:t>yılında ilk rapor, 1812 </a:t>
            </a:r>
            <a:r>
              <a:rPr lang="tr-TR" dirty="0" err="1" smtClean="0"/>
              <a:t>arserik</a:t>
            </a:r>
            <a:r>
              <a:rPr lang="tr-TR" dirty="0"/>
              <a:t> </a:t>
            </a:r>
            <a:r>
              <a:rPr lang="tr-TR" dirty="0" smtClean="0"/>
              <a:t>İngiltere </a:t>
            </a:r>
          </a:p>
          <a:p>
            <a:r>
              <a:rPr lang="tr-TR" dirty="0" smtClean="0"/>
              <a:t>19</a:t>
            </a:r>
            <a:r>
              <a:rPr lang="tr-TR" dirty="0" smtClean="0"/>
              <a:t>. yy sonuna doğru Amerika’da at eğitimcileri ilk kez </a:t>
            </a:r>
            <a:r>
              <a:rPr lang="tr-TR" dirty="0" err="1" smtClean="0"/>
              <a:t>alkaloidleri</a:t>
            </a:r>
            <a:r>
              <a:rPr lang="tr-TR" dirty="0" smtClean="0"/>
              <a:t> kullanmışlardır; bundan kısa bir süre sonra, bu maddeler Avrupa ülkelerinde  </a:t>
            </a:r>
          </a:p>
          <a:p>
            <a:r>
              <a:rPr lang="tr-TR" dirty="0" smtClean="0"/>
              <a:t>İngiltere ve Fransa’da dopingle mücadele için tedbirler ve kurumsal yapı 1903,</a:t>
            </a:r>
          </a:p>
          <a:p>
            <a:r>
              <a:rPr lang="tr-TR" dirty="0" smtClean="0"/>
              <a:t>1910, tükürükte ilk kez </a:t>
            </a:r>
            <a:r>
              <a:rPr lang="tr-TR" dirty="0" err="1" smtClean="0"/>
              <a:t>alkaloid</a:t>
            </a:r>
            <a:r>
              <a:rPr lang="tr-TR" dirty="0" smtClean="0"/>
              <a:t> analiz</a:t>
            </a:r>
          </a:p>
          <a:p>
            <a:r>
              <a:rPr lang="tr-TR" dirty="0" smtClean="0"/>
              <a:t>1930’da analiz edilen atların yaklaşık yarısında </a:t>
            </a:r>
            <a:r>
              <a:rPr lang="tr-TR" dirty="0" err="1" smtClean="0"/>
              <a:t>alkaloidlerin</a:t>
            </a:r>
            <a:r>
              <a:rPr lang="tr-TR" dirty="0" smtClean="0"/>
              <a:t> kullanıldığı </a:t>
            </a:r>
          </a:p>
          <a:p>
            <a:r>
              <a:rPr lang="tr-TR" dirty="0" smtClean="0"/>
              <a:t>1940-1950 yıllarında amfetaminler ve </a:t>
            </a:r>
            <a:r>
              <a:rPr lang="tr-TR" dirty="0" err="1" smtClean="0"/>
              <a:t>psikotrop</a:t>
            </a:r>
            <a:r>
              <a:rPr lang="tr-TR" dirty="0" smtClean="0"/>
              <a:t> ilaçlar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25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Dopingle mücadele gayretleri sonucu 1947’de Resmi Yarış Kimyacılar Birliği (AORC) kurulmuştur. </a:t>
            </a:r>
          </a:p>
          <a:p>
            <a:r>
              <a:rPr lang="tr-TR" dirty="0" smtClean="0"/>
              <a:t>1950 yıllarında </a:t>
            </a:r>
          </a:p>
          <a:p>
            <a:pPr lvl="1"/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 err="1" smtClean="0"/>
              <a:t>steroidler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/>
              <a:t>G</a:t>
            </a:r>
            <a:r>
              <a:rPr lang="tr-TR" dirty="0" err="1" smtClean="0"/>
              <a:t>lukokortikoidler</a:t>
            </a:r>
            <a:r>
              <a:rPr lang="tr-TR" dirty="0" smtClean="0"/>
              <a:t>, 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spirin ve benzeri </a:t>
            </a:r>
            <a:r>
              <a:rPr lang="tr-TR" dirty="0" smtClean="0"/>
              <a:t>ağrı </a:t>
            </a:r>
            <a:r>
              <a:rPr lang="tr-TR" dirty="0" smtClean="0"/>
              <a:t>kesici </a:t>
            </a:r>
            <a:r>
              <a:rPr lang="tr-TR" dirty="0" smtClean="0"/>
              <a:t>ilaçlar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5576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Doping, insan ve hayvanlardaki yarışlarda ilaç </a:t>
            </a:r>
            <a:r>
              <a:rPr lang="tr-TR" dirty="0" err="1" smtClean="0"/>
              <a:t>vb</a:t>
            </a:r>
            <a:r>
              <a:rPr lang="tr-TR" dirty="0" smtClean="0"/>
              <a:t> maddelerin ahlaki olmayan şekilde kötüye kullanılmasıdır. </a:t>
            </a:r>
          </a:p>
        </p:txBody>
      </p:sp>
    </p:spTree>
    <p:extLst>
      <p:ext uri="{BB962C8B-B14F-4D97-AF65-F5344CB8AC3E}">
        <p14:creationId xmlns:p14="http://schemas.microsoft.com/office/powerpoint/2010/main" val="272180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9954" y="1825624"/>
            <a:ext cx="11201400" cy="4733437"/>
          </a:xfrm>
        </p:spPr>
        <p:txBody>
          <a:bodyPr>
            <a:normAutofit/>
          </a:bodyPr>
          <a:lstStyle/>
          <a:p>
            <a:r>
              <a:rPr lang="tr-TR" dirty="0" smtClean="0"/>
              <a:t>Yarış hayvanlarında; </a:t>
            </a:r>
          </a:p>
          <a:p>
            <a:pPr lvl="1"/>
            <a:r>
              <a:rPr lang="tr-TR" dirty="0"/>
              <a:t>Y</a:t>
            </a:r>
            <a:r>
              <a:rPr lang="tr-TR" dirty="0" smtClean="0"/>
              <a:t>üksek fiziksel kapasite ve </a:t>
            </a:r>
          </a:p>
          <a:p>
            <a:pPr lvl="1"/>
            <a:r>
              <a:rPr lang="tr-TR" dirty="0"/>
              <a:t>Y</a:t>
            </a:r>
            <a:r>
              <a:rPr lang="tr-TR" dirty="0" smtClean="0"/>
              <a:t>arışma içgüdüsünün veya isteğinin bulunması bir gerekliliktir;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Damızlık seçimi ve eğitim programları ile kazanılır ve gelişir</a:t>
            </a:r>
          </a:p>
          <a:p>
            <a:pPr lvl="1"/>
            <a:r>
              <a:rPr lang="tr-TR" dirty="0" smtClean="0"/>
              <a:t>İş </a:t>
            </a:r>
            <a:r>
              <a:rPr lang="tr-TR" dirty="0" smtClean="0"/>
              <a:t>ve performansı artıran uyarıcılar, </a:t>
            </a:r>
          </a:p>
          <a:p>
            <a:pPr lvl="1"/>
            <a:r>
              <a:rPr lang="tr-TR" dirty="0" err="1" smtClean="0"/>
              <a:t>Anabolikler</a:t>
            </a:r>
            <a:endParaRPr lang="tr-TR" dirty="0" smtClean="0"/>
          </a:p>
          <a:p>
            <a:pPr lvl="1"/>
            <a:r>
              <a:rPr lang="tr-TR" dirty="0" err="1" smtClean="0"/>
              <a:t>Opioidler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1557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Doping Muayenesi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</a:t>
            </a:r>
            <a:r>
              <a:rPr lang="tr-TR" dirty="0" smtClean="0"/>
              <a:t>bir şekilde veya herhangi bir yolla ata verilmiş olup-olmadığının tespiti için yapılan muayeneye doping muayenesi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057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Yonca</a:t>
            </a:r>
            <a:r>
              <a:rPr lang="tr-TR" dirty="0" smtClean="0"/>
              <a:t>, çayırotu, </a:t>
            </a:r>
            <a:r>
              <a:rPr lang="tr-TR" dirty="0" err="1" smtClean="0"/>
              <a:t>tırfıl</a:t>
            </a:r>
            <a:r>
              <a:rPr lang="tr-TR" dirty="0" smtClean="0"/>
              <a:t>, yulaf </a:t>
            </a:r>
            <a:r>
              <a:rPr lang="tr-TR" dirty="0" smtClean="0"/>
              <a:t>salisilik </a:t>
            </a:r>
            <a:r>
              <a:rPr lang="tr-TR" dirty="0" smtClean="0"/>
              <a:t>asit</a:t>
            </a:r>
          </a:p>
          <a:p>
            <a:r>
              <a:rPr lang="tr-TR" dirty="0"/>
              <a:t>Y</a:t>
            </a:r>
            <a:r>
              <a:rPr lang="tr-TR" dirty="0" smtClean="0"/>
              <a:t>onca, </a:t>
            </a:r>
            <a:r>
              <a:rPr lang="tr-TR" dirty="0" err="1" smtClean="0"/>
              <a:t>dimetilsülfoksid</a:t>
            </a:r>
            <a:r>
              <a:rPr lang="tr-TR" dirty="0" smtClean="0"/>
              <a:t> </a:t>
            </a:r>
            <a:r>
              <a:rPr lang="tr-TR" dirty="0" smtClean="0"/>
              <a:t>(DMSO) içerir </a:t>
            </a:r>
          </a:p>
          <a:p>
            <a:r>
              <a:rPr lang="tr-TR" dirty="0" smtClean="0"/>
              <a:t>Baklagiller </a:t>
            </a:r>
            <a:r>
              <a:rPr lang="tr-TR" dirty="0" err="1" smtClean="0"/>
              <a:t>metoksitiramin</a:t>
            </a:r>
            <a:r>
              <a:rPr lang="tr-TR" dirty="0" smtClean="0"/>
              <a:t> (</a:t>
            </a:r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metaboliti</a:t>
            </a:r>
            <a:r>
              <a:rPr lang="tr-TR" dirty="0" smtClean="0"/>
              <a:t>) </a:t>
            </a:r>
            <a:endParaRPr lang="tr-TR" dirty="0" smtClean="0"/>
          </a:p>
          <a:p>
            <a:r>
              <a:rPr lang="tr-TR" dirty="0" smtClean="0"/>
              <a:t>Atın </a:t>
            </a:r>
            <a:r>
              <a:rPr lang="tr-TR" dirty="0" smtClean="0"/>
              <a:t>idrarında </a:t>
            </a:r>
            <a:endParaRPr lang="tr-TR" dirty="0" smtClean="0"/>
          </a:p>
          <a:p>
            <a:pPr lvl="1"/>
            <a:r>
              <a:rPr lang="tr-TR" dirty="0" err="1"/>
              <a:t>H</a:t>
            </a:r>
            <a:r>
              <a:rPr lang="tr-TR" dirty="0" err="1" smtClean="0"/>
              <a:t>ordenin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sempatomimetik</a:t>
            </a:r>
            <a:r>
              <a:rPr lang="tr-TR" dirty="0" smtClean="0"/>
              <a:t> </a:t>
            </a:r>
            <a:r>
              <a:rPr lang="tr-TR" dirty="0" err="1" smtClean="0"/>
              <a:t>alkaloid</a:t>
            </a:r>
            <a:r>
              <a:rPr lang="tr-TR" dirty="0" smtClean="0"/>
              <a:t>) </a:t>
            </a:r>
            <a:endParaRPr lang="tr-TR" dirty="0" smtClean="0"/>
          </a:p>
          <a:p>
            <a:pPr lvl="1"/>
            <a:r>
              <a:rPr lang="tr-TR" dirty="0" smtClean="0"/>
              <a:t>Arpa </a:t>
            </a:r>
            <a:r>
              <a:rPr lang="tr-TR" dirty="0" smtClean="0"/>
              <a:t>ürünleri, </a:t>
            </a:r>
            <a:endParaRPr lang="tr-TR" dirty="0" smtClean="0"/>
          </a:p>
          <a:p>
            <a:pPr lvl="1"/>
            <a:r>
              <a:rPr lang="tr-TR" dirty="0" smtClean="0"/>
              <a:t>Morfin </a:t>
            </a:r>
            <a:r>
              <a:rPr lang="tr-TR" dirty="0" smtClean="0"/>
              <a:t>gelincik bitkisi, </a:t>
            </a:r>
            <a:endParaRPr lang="tr-TR" dirty="0" smtClean="0"/>
          </a:p>
          <a:p>
            <a:pPr lvl="1"/>
            <a:r>
              <a:rPr lang="tr-TR" dirty="0" err="1"/>
              <a:t>H</a:t>
            </a:r>
            <a:r>
              <a:rPr lang="tr-TR" dirty="0" err="1" smtClean="0"/>
              <a:t>iyosin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1740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509</Words>
  <Application>Microsoft Office PowerPoint</Application>
  <PresentationFormat>Geniş ekran</PresentationFormat>
  <Paragraphs>68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Spor Atlarında  Performans Artırıcı Maddelerin Analizleri ve Önemi</vt:lpstr>
      <vt:lpstr>PowerPoint Sunusu</vt:lpstr>
      <vt:lpstr>Doping Amacı ile Kullanılan Maddelerin Sınıflandırılması, Kullanım Amaçları ve Uygulanma Yolları ve Metabolizması</vt:lpstr>
      <vt:lpstr>PowerPoint Sunusu</vt:lpstr>
      <vt:lpstr>PowerPoint Sunusu</vt:lpstr>
      <vt:lpstr>PowerPoint Sunusu</vt:lpstr>
      <vt:lpstr>PowerPoint Sunusu</vt:lpstr>
      <vt:lpstr>Doping Muayenesi</vt:lpstr>
      <vt:lpstr>PowerPoint Sunusu</vt:lpstr>
      <vt:lpstr>PowerPoint Sunusu</vt:lpstr>
      <vt:lpstr>Yarış atlarında yasak(lı)-maddeler</vt:lpstr>
      <vt:lpstr>Yarış atlarında yasak(lı)-maddeler</vt:lpstr>
      <vt:lpstr>PowerPoint Sunusu</vt:lpstr>
      <vt:lpstr>Eşik değeri olan maddeler</vt:lpstr>
      <vt:lpstr>Kontrollü-tıbbi maddeler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54</cp:revision>
  <dcterms:created xsi:type="dcterms:W3CDTF">2020-02-09T04:22:59Z</dcterms:created>
  <dcterms:modified xsi:type="dcterms:W3CDTF">2020-03-02T07:48:16Z</dcterms:modified>
</cp:coreProperties>
</file>