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81" r:id="rId2"/>
    <p:sldId id="290" r:id="rId3"/>
    <p:sldId id="283" r:id="rId4"/>
    <p:sldId id="284" r:id="rId5"/>
    <p:sldId id="285" r:id="rId6"/>
    <p:sldId id="286" r:id="rId7"/>
    <p:sldId id="260" r:id="rId8"/>
    <p:sldId id="261" r:id="rId9"/>
    <p:sldId id="262" r:id="rId10"/>
    <p:sldId id="263" r:id="rId11"/>
    <p:sldId id="264" r:id="rId12"/>
    <p:sldId id="265" r:id="rId13"/>
    <p:sldId id="287" r:id="rId14"/>
    <p:sldId id="267" r:id="rId15"/>
    <p:sldId id="268" r:id="rId16"/>
    <p:sldId id="280" r:id="rId1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58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04A856-A8E6-4AC4-9ABB-0AD8A200D392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27CEC8-6327-4993-B8B6-861ABDBA31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77660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2272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4414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3867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9799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265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2345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9090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0808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0261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4202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321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9950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631504" y="1124744"/>
            <a:ext cx="8928992" cy="2952328"/>
          </a:xfrm>
        </p:spPr>
        <p:txBody>
          <a:bodyPr>
            <a:noAutofit/>
          </a:bodyPr>
          <a:lstStyle/>
          <a:p>
            <a:r>
              <a:rPr lang="tr-TR" sz="5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Spor Atlarında </a:t>
            </a:r>
            <a:br>
              <a:rPr lang="tr-TR" sz="5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5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Performans Artırıcı Maddelerin Analizleri ve Önemi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3295600" y="4437112"/>
            <a:ext cx="6400800" cy="1752600"/>
          </a:xfrm>
        </p:spPr>
        <p:txBody>
          <a:bodyPr/>
          <a:lstStyle/>
          <a:p>
            <a:endParaRPr lang="tr-TR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tr-TR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Araştırma Görevlisi </a:t>
            </a:r>
            <a:r>
              <a:rPr lang="tr-TR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</a:t>
            </a:r>
            <a:r>
              <a:rPr lang="tr-TR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Efe </a:t>
            </a:r>
            <a:r>
              <a:rPr lang="tr-TR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Kurtdede</a:t>
            </a:r>
            <a:endParaRPr lang="tr-TR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37036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Doping </a:t>
            </a:r>
            <a:r>
              <a:rPr lang="tr-TR" dirty="0" smtClean="0"/>
              <a:t>için kullanılan veya kullanılma ihtimali olan maddeler; </a:t>
            </a:r>
          </a:p>
          <a:p>
            <a:pPr lvl="1"/>
            <a:r>
              <a:rPr lang="tr-TR" dirty="0" smtClean="0"/>
              <a:t>Yasak(</a:t>
            </a:r>
            <a:r>
              <a:rPr lang="tr-TR" dirty="0" err="1" smtClean="0"/>
              <a:t>lı</a:t>
            </a:r>
            <a:r>
              <a:rPr lang="tr-TR" dirty="0" smtClean="0"/>
              <a:t>)-maddeler, </a:t>
            </a:r>
          </a:p>
          <a:p>
            <a:pPr lvl="1"/>
            <a:r>
              <a:rPr lang="tr-TR" dirty="0"/>
              <a:t>E</a:t>
            </a:r>
            <a:r>
              <a:rPr lang="tr-TR" dirty="0" smtClean="0"/>
              <a:t>şik değeri olanlar ve </a:t>
            </a:r>
          </a:p>
          <a:p>
            <a:pPr lvl="1"/>
            <a:r>
              <a:rPr lang="tr-TR" dirty="0"/>
              <a:t>K</a:t>
            </a:r>
            <a:r>
              <a:rPr lang="tr-TR" dirty="0" smtClean="0"/>
              <a:t>ontrollü-tıbbi maddeler (tarama değeri olan maddeler) </a:t>
            </a:r>
          </a:p>
        </p:txBody>
      </p:sp>
    </p:spTree>
    <p:extLst>
      <p:ext uri="{BB962C8B-B14F-4D97-AF65-F5344CB8AC3E}">
        <p14:creationId xmlns:p14="http://schemas.microsoft.com/office/powerpoint/2010/main" val="33774074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solidFill>
                  <a:srgbClr val="FF0000"/>
                </a:solidFill>
              </a:rPr>
              <a:t>Yarış atlarında yasak(</a:t>
            </a:r>
            <a:r>
              <a:rPr lang="tr-TR" dirty="0" err="1">
                <a:solidFill>
                  <a:srgbClr val="FF0000"/>
                </a:solidFill>
              </a:rPr>
              <a:t>lı</a:t>
            </a:r>
            <a:r>
              <a:rPr lang="tr-TR" dirty="0">
                <a:solidFill>
                  <a:srgbClr val="FF0000"/>
                </a:solidFill>
              </a:rPr>
              <a:t>)-</a:t>
            </a:r>
            <a:r>
              <a:rPr lang="tr-TR" dirty="0" smtClean="0">
                <a:solidFill>
                  <a:srgbClr val="FF0000"/>
                </a:solidFill>
              </a:rPr>
              <a:t>maddeler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62309" y="1825625"/>
            <a:ext cx="10991491" cy="4764956"/>
          </a:xfrm>
        </p:spPr>
        <p:txBody>
          <a:bodyPr>
            <a:normAutofit/>
          </a:bodyPr>
          <a:lstStyle/>
          <a:p>
            <a:r>
              <a:rPr lang="tr-TR" dirty="0" smtClean="0"/>
              <a:t>Yasak(</a:t>
            </a:r>
            <a:r>
              <a:rPr lang="tr-TR" dirty="0" err="1" smtClean="0"/>
              <a:t>lı</a:t>
            </a:r>
            <a:r>
              <a:rPr lang="tr-TR" dirty="0" smtClean="0"/>
              <a:t>) maddeler Yarış atlarında yasak(</a:t>
            </a:r>
            <a:r>
              <a:rPr lang="tr-TR" dirty="0" err="1" smtClean="0"/>
              <a:t>lı</a:t>
            </a:r>
            <a:r>
              <a:rPr lang="tr-TR" dirty="0" smtClean="0"/>
              <a:t>)-maddeleri/madde gruplarını kapsar; </a:t>
            </a:r>
            <a:r>
              <a:rPr lang="tr-TR" dirty="0" smtClean="0"/>
              <a:t>bu </a:t>
            </a:r>
            <a:r>
              <a:rPr lang="tr-TR" dirty="0" smtClean="0"/>
              <a:t>gruplarda bulunan ilaç ve/veya maddelerin kullanılması her zaman (yarış-içi/</a:t>
            </a:r>
            <a:r>
              <a:rPr lang="tr-TR" dirty="0" err="1" smtClean="0"/>
              <a:t>yarışgünü</a:t>
            </a:r>
            <a:r>
              <a:rPr lang="tr-TR" dirty="0" smtClean="0"/>
              <a:t> ve yarış-dışı) yasaktır. </a:t>
            </a:r>
          </a:p>
          <a:p>
            <a:r>
              <a:rPr lang="tr-TR" dirty="0" smtClean="0"/>
              <a:t>Örnekte (idrar, kan gibi) </a:t>
            </a:r>
            <a:endParaRPr lang="tr-TR" dirty="0" smtClean="0"/>
          </a:p>
          <a:p>
            <a:r>
              <a:rPr lang="tr-TR" dirty="0" smtClean="0"/>
              <a:t>Yasak(</a:t>
            </a:r>
            <a:r>
              <a:rPr lang="tr-TR" dirty="0" err="1" smtClean="0"/>
              <a:t>lı</a:t>
            </a:r>
            <a:r>
              <a:rPr lang="tr-TR" dirty="0" smtClean="0"/>
              <a:t>)-maddenin ve/veya yöntemin kullanılmasına teşebbüs edilmesi de doping sayılmaktadır;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363746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solidFill>
                  <a:srgbClr val="FF0000"/>
                </a:solidFill>
              </a:rPr>
              <a:t>Yarış atlarında yasak(</a:t>
            </a:r>
            <a:r>
              <a:rPr lang="tr-TR" dirty="0" err="1">
                <a:solidFill>
                  <a:srgbClr val="FF0000"/>
                </a:solidFill>
              </a:rPr>
              <a:t>lı</a:t>
            </a:r>
            <a:r>
              <a:rPr lang="tr-TR" dirty="0">
                <a:solidFill>
                  <a:srgbClr val="FF0000"/>
                </a:solidFill>
              </a:rPr>
              <a:t>)-</a:t>
            </a:r>
            <a:r>
              <a:rPr lang="tr-TR" dirty="0" smtClean="0">
                <a:solidFill>
                  <a:srgbClr val="FF0000"/>
                </a:solidFill>
              </a:rPr>
              <a:t>maddeler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Uluslar arası At Yarışları Federasyonu’na (International </a:t>
            </a:r>
            <a:r>
              <a:rPr lang="tr-TR" dirty="0" err="1" smtClean="0"/>
              <a:t>Federation</a:t>
            </a:r>
            <a:r>
              <a:rPr lang="tr-TR" dirty="0" smtClean="0"/>
              <a:t> of </a:t>
            </a:r>
            <a:r>
              <a:rPr lang="tr-TR" dirty="0" err="1" smtClean="0"/>
              <a:t>Horseracing</a:t>
            </a:r>
            <a:r>
              <a:rPr lang="tr-TR" dirty="0" smtClean="0"/>
              <a:t> </a:t>
            </a:r>
            <a:r>
              <a:rPr lang="tr-TR" dirty="0" err="1" smtClean="0"/>
              <a:t>Authorities</a:t>
            </a:r>
            <a:r>
              <a:rPr lang="tr-TR" dirty="0" smtClean="0"/>
              <a:t>, IFHA) </a:t>
            </a:r>
            <a:endParaRPr lang="tr-TR" dirty="0" smtClean="0"/>
          </a:p>
          <a:p>
            <a:r>
              <a:rPr lang="tr-TR" dirty="0" smtClean="0"/>
              <a:t>Yasak(</a:t>
            </a:r>
            <a:r>
              <a:rPr lang="tr-TR" dirty="0" err="1" smtClean="0"/>
              <a:t>lı</a:t>
            </a:r>
            <a:r>
              <a:rPr lang="tr-TR" dirty="0" smtClean="0"/>
              <a:t>)-maddeler (ve uygulamalar), hayvanın genellikle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5792487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7585" y="1825624"/>
            <a:ext cx="10836215" cy="4661439"/>
          </a:xfrm>
        </p:spPr>
        <p:txBody>
          <a:bodyPr>
            <a:normAutofit/>
          </a:bodyPr>
          <a:lstStyle/>
          <a:p>
            <a:r>
              <a:rPr lang="tr-TR" dirty="0" smtClean="0"/>
              <a:t>Uluslar </a:t>
            </a:r>
            <a:r>
              <a:rPr lang="tr-TR" dirty="0"/>
              <a:t>arası Yarış Komiserleri Birliği (</a:t>
            </a:r>
            <a:r>
              <a:rPr lang="tr-TR" dirty="0" err="1"/>
              <a:t>Association</a:t>
            </a:r>
            <a:r>
              <a:rPr lang="tr-TR" dirty="0"/>
              <a:t> of Racing </a:t>
            </a:r>
            <a:r>
              <a:rPr lang="tr-TR" dirty="0" err="1"/>
              <a:t>Commissioners</a:t>
            </a:r>
            <a:r>
              <a:rPr lang="tr-TR" dirty="0"/>
              <a:t> International, ARCI), </a:t>
            </a:r>
            <a:endParaRPr lang="tr-TR" dirty="0" smtClean="0"/>
          </a:p>
          <a:p>
            <a:r>
              <a:rPr lang="tr-TR" dirty="0" smtClean="0"/>
              <a:t>Uluslar </a:t>
            </a:r>
            <a:r>
              <a:rPr lang="tr-TR" dirty="0"/>
              <a:t>arası Binicilik Federasyonu (</a:t>
            </a:r>
            <a:r>
              <a:rPr lang="tr-TR" dirty="0" err="1"/>
              <a:t>Fédération</a:t>
            </a:r>
            <a:r>
              <a:rPr lang="tr-TR" dirty="0"/>
              <a:t> </a:t>
            </a:r>
            <a:r>
              <a:rPr lang="tr-TR" dirty="0" err="1"/>
              <a:t>Equestre</a:t>
            </a:r>
            <a:r>
              <a:rPr lang="tr-TR" dirty="0"/>
              <a:t> </a:t>
            </a:r>
            <a:r>
              <a:rPr lang="tr-TR" dirty="0" err="1"/>
              <a:t>Internationale</a:t>
            </a:r>
            <a:r>
              <a:rPr lang="tr-TR" dirty="0"/>
              <a:t>, FEI), </a:t>
            </a:r>
            <a:endParaRPr lang="tr-TR" dirty="0" smtClean="0"/>
          </a:p>
          <a:p>
            <a:r>
              <a:rPr lang="tr-TR" dirty="0" smtClean="0"/>
              <a:t>IFHA </a:t>
            </a:r>
          </a:p>
        </p:txBody>
      </p:sp>
    </p:spTree>
    <p:extLst>
      <p:ext uri="{BB962C8B-B14F-4D97-AF65-F5344CB8AC3E}">
        <p14:creationId xmlns:p14="http://schemas.microsoft.com/office/powerpoint/2010/main" val="21968481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solidFill>
                  <a:srgbClr val="FF0000"/>
                </a:solidFill>
              </a:rPr>
              <a:t>Eşik değeri olan maddeler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62309" y="1825625"/>
            <a:ext cx="11248846" cy="4713198"/>
          </a:xfrm>
        </p:spPr>
        <p:txBody>
          <a:bodyPr>
            <a:normAutofit/>
          </a:bodyPr>
          <a:lstStyle/>
          <a:p>
            <a:r>
              <a:rPr lang="tr-TR" dirty="0" smtClean="0"/>
              <a:t>Eşik değeri olan maddeler Hayvanın vücudunda doğal olarak bulunmaları ve/veya yemle dışarıdan alınmaları </a:t>
            </a:r>
            <a:r>
              <a:rPr lang="tr-TR" dirty="0" smtClean="0"/>
              <a:t>sebebiyle </a:t>
            </a:r>
            <a:r>
              <a:rPr lang="tr-TR" dirty="0" smtClean="0"/>
              <a:t>belli bir miktara kadar bulunmasına izin verilen maddeleri </a:t>
            </a:r>
            <a:r>
              <a:rPr lang="tr-TR" dirty="0" smtClean="0"/>
              <a:t>kapsar</a:t>
            </a:r>
          </a:p>
        </p:txBody>
      </p:sp>
    </p:spTree>
    <p:extLst>
      <p:ext uri="{BB962C8B-B14F-4D97-AF65-F5344CB8AC3E}">
        <p14:creationId xmlns:p14="http://schemas.microsoft.com/office/powerpoint/2010/main" val="31666348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solidFill>
                  <a:srgbClr val="FF0000"/>
                </a:solidFill>
              </a:rPr>
              <a:t>Kontrollü-tıbbi maddeler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55275" y="1825624"/>
            <a:ext cx="11473133" cy="4816715"/>
          </a:xfrm>
        </p:spPr>
        <p:txBody>
          <a:bodyPr>
            <a:normAutofit/>
          </a:bodyPr>
          <a:lstStyle/>
          <a:p>
            <a:r>
              <a:rPr lang="tr-TR" dirty="0" smtClean="0"/>
              <a:t>Sağaltım amacıyla kullanılan bazı ilaçların idrar ve/veya kanda (plazma, serum dahil) belli miktarda bulunmasına izin verilen maddelerdir. </a:t>
            </a:r>
          </a:p>
          <a:p>
            <a:pPr lvl="1"/>
            <a:r>
              <a:rPr lang="tr-TR" dirty="0"/>
              <a:t>Y</a:t>
            </a:r>
            <a:r>
              <a:rPr lang="tr-TR" dirty="0" smtClean="0"/>
              <a:t>arış-öncesinde yarışa belli bir süre kala (bekletme süresi esasına göre) kullanılmalarının durdurulması gerekir. </a:t>
            </a:r>
          </a:p>
        </p:txBody>
      </p:sp>
    </p:spTree>
    <p:extLst>
      <p:ext uri="{BB962C8B-B14F-4D97-AF65-F5344CB8AC3E}">
        <p14:creationId xmlns:p14="http://schemas.microsoft.com/office/powerpoint/2010/main" val="29323942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title"/>
          </p:nvPr>
        </p:nvSpPr>
        <p:spPr>
          <a:xfrm>
            <a:off x="35496" y="4925020"/>
            <a:ext cx="3312368" cy="1384300"/>
          </a:xfrm>
        </p:spPr>
        <p:txBody>
          <a:bodyPr/>
          <a:lstStyle/>
          <a:p>
            <a:pPr algn="ctr" eaLnBrk="1" hangingPunct="1">
              <a:defRPr/>
            </a:pPr>
            <a:r>
              <a:rPr lang="tr-TR" b="1" dirty="0" smtClean="0">
                <a:solidFill>
                  <a:schemeClr val="accent3">
                    <a:lumMod val="50000"/>
                  </a:schemeClr>
                </a:solidFill>
              </a:rPr>
              <a:t>Teşekkürler</a:t>
            </a:r>
          </a:p>
        </p:txBody>
      </p:sp>
    </p:spTree>
    <p:extLst>
      <p:ext uri="{BB962C8B-B14F-4D97-AF65-F5344CB8AC3E}">
        <p14:creationId xmlns:p14="http://schemas.microsoft.com/office/powerpoint/2010/main" val="4136560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22644" y="740229"/>
            <a:ext cx="10956985" cy="5571841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tr-TR" dirty="0" smtClean="0"/>
              <a:t>Spor </a:t>
            </a:r>
            <a:r>
              <a:rPr lang="tr-TR" dirty="0"/>
              <a:t>Atları, At Yarışları ve Atlarda Yarış Performansını Etkileyen </a:t>
            </a:r>
            <a:r>
              <a:rPr lang="tr-TR" dirty="0" smtClean="0"/>
              <a:t>Faktörler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Atlarda Egzersiz ile Enerji  Üretimi ve Performans </a:t>
            </a:r>
            <a:r>
              <a:rPr lang="tr-TR" dirty="0" smtClean="0"/>
              <a:t>İlişkisi </a:t>
            </a:r>
            <a:endParaRPr lang="tr-TR" dirty="0"/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Doping </a:t>
            </a:r>
            <a:r>
              <a:rPr lang="tr-TR" dirty="0"/>
              <a:t>Amacı ile Kullanılan Maddelerin Sınıflandırılması, Kullanım Amaçları ve Uygulanma </a:t>
            </a:r>
            <a:r>
              <a:rPr lang="tr-TR" dirty="0" smtClean="0"/>
              <a:t>Yolları ve Metabolizması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Merkezi </a:t>
            </a:r>
            <a:r>
              <a:rPr lang="tr-TR" dirty="0"/>
              <a:t>Sinir Sistemini Etkileyen </a:t>
            </a:r>
            <a:r>
              <a:rPr lang="tr-TR" dirty="0" smtClean="0"/>
              <a:t>Maddeler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Otonom </a:t>
            </a:r>
            <a:r>
              <a:rPr lang="tr-TR" dirty="0"/>
              <a:t>Sinir Sistemini Etkileyen </a:t>
            </a:r>
            <a:r>
              <a:rPr lang="tr-TR" dirty="0" smtClean="0"/>
              <a:t>Maddeler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err="1" smtClean="0"/>
              <a:t>Anabolik</a:t>
            </a:r>
            <a:r>
              <a:rPr lang="tr-TR" dirty="0" smtClean="0"/>
              <a:t> </a:t>
            </a:r>
            <a:r>
              <a:rPr lang="tr-TR" dirty="0"/>
              <a:t>Maddeler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Hormonlar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İdrar </a:t>
            </a:r>
            <a:r>
              <a:rPr lang="tr-TR" dirty="0"/>
              <a:t>Söktürücüler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Kan </a:t>
            </a:r>
            <a:r>
              <a:rPr lang="tr-TR" dirty="0"/>
              <a:t>ve Kan Yapımını Artıran </a:t>
            </a:r>
            <a:r>
              <a:rPr lang="tr-TR" dirty="0" smtClean="0"/>
              <a:t>Maddeler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Ara Sınav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Solunum </a:t>
            </a:r>
            <a:r>
              <a:rPr lang="tr-TR" dirty="0"/>
              <a:t>Yollarını Genişleten Maddeler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err="1" smtClean="0"/>
              <a:t>Metabolik</a:t>
            </a:r>
            <a:r>
              <a:rPr lang="tr-TR" dirty="0" smtClean="0"/>
              <a:t> </a:t>
            </a:r>
            <a:r>
              <a:rPr lang="tr-TR" dirty="0"/>
              <a:t>Destek </a:t>
            </a:r>
            <a:r>
              <a:rPr lang="tr-TR" dirty="0" smtClean="0"/>
              <a:t>Maddeleri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Doping Kontrolü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Doping </a:t>
            </a:r>
            <a:r>
              <a:rPr lang="tr-TR" dirty="0"/>
              <a:t>Etkili Maddelerin Analiz </a:t>
            </a:r>
            <a:r>
              <a:rPr lang="tr-TR" dirty="0" smtClean="0"/>
              <a:t>Yöntemleri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969271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76223" y="968974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>
                <a:solidFill>
                  <a:srgbClr val="FF0000"/>
                </a:solidFill>
              </a:rPr>
              <a:t>Doping Amacı ile Kullanılan Maddelerin Sınıflandırılması, Kullanım Amaçları ve Uygulanma Yolları ve </a:t>
            </a:r>
            <a:r>
              <a:rPr lang="tr-TR" dirty="0" smtClean="0">
                <a:solidFill>
                  <a:srgbClr val="FF0000"/>
                </a:solidFill>
              </a:rPr>
              <a:t>Metabolizması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472017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40267" y="1825625"/>
            <a:ext cx="11497733" cy="4761442"/>
          </a:xfrm>
        </p:spPr>
        <p:txBody>
          <a:bodyPr>
            <a:normAutofit/>
          </a:bodyPr>
          <a:lstStyle/>
          <a:p>
            <a:r>
              <a:rPr lang="tr-TR" dirty="0" smtClean="0"/>
              <a:t>Doping, Flamanca “</a:t>
            </a:r>
            <a:r>
              <a:rPr lang="tr-TR" dirty="0" err="1" smtClean="0"/>
              <a:t>dopen</a:t>
            </a:r>
            <a:r>
              <a:rPr lang="tr-TR" dirty="0" smtClean="0"/>
              <a:t>” teriminden türetilmiştir; </a:t>
            </a:r>
            <a:r>
              <a:rPr lang="tr-TR" dirty="0" smtClean="0"/>
              <a:t>uyarıcı </a:t>
            </a:r>
            <a:r>
              <a:rPr lang="tr-TR" dirty="0" smtClean="0"/>
              <a:t>olarak kullanılan </a:t>
            </a:r>
            <a:r>
              <a:rPr lang="tr-TR" dirty="0" smtClean="0"/>
              <a:t>maddelere </a:t>
            </a:r>
            <a:r>
              <a:rPr lang="tr-TR" dirty="0" smtClean="0"/>
              <a:t>“</a:t>
            </a:r>
            <a:r>
              <a:rPr lang="tr-TR" dirty="0" err="1" smtClean="0"/>
              <a:t>dop</a:t>
            </a:r>
            <a:r>
              <a:rPr lang="tr-TR" dirty="0" smtClean="0"/>
              <a:t>” adını vermişler; </a:t>
            </a:r>
            <a:endParaRPr lang="tr-TR" dirty="0" smtClean="0"/>
          </a:p>
          <a:p>
            <a:r>
              <a:rPr lang="tr-TR" dirty="0" smtClean="0"/>
              <a:t>1666 </a:t>
            </a:r>
            <a:r>
              <a:rPr lang="tr-TR" dirty="0" smtClean="0"/>
              <a:t>yılında ilk rapor, 1812 </a:t>
            </a:r>
            <a:r>
              <a:rPr lang="tr-TR" dirty="0" err="1" smtClean="0"/>
              <a:t>arserik</a:t>
            </a:r>
            <a:r>
              <a:rPr lang="tr-TR" dirty="0"/>
              <a:t> </a:t>
            </a:r>
            <a:r>
              <a:rPr lang="tr-TR" dirty="0" smtClean="0"/>
              <a:t>İngiltere </a:t>
            </a:r>
          </a:p>
          <a:p>
            <a:r>
              <a:rPr lang="tr-TR" dirty="0" smtClean="0"/>
              <a:t>19</a:t>
            </a:r>
            <a:r>
              <a:rPr lang="tr-TR" dirty="0" smtClean="0"/>
              <a:t>. yy sonuna doğru Amerika’da at eğitimcileri ilk kez </a:t>
            </a:r>
            <a:r>
              <a:rPr lang="tr-TR" dirty="0" err="1" smtClean="0"/>
              <a:t>alkaloidleri</a:t>
            </a:r>
            <a:r>
              <a:rPr lang="tr-TR" dirty="0" smtClean="0"/>
              <a:t> kullanmışlardır; bundan kısa bir süre sonra, bu maddeler Avrupa ülkelerinde  </a:t>
            </a:r>
          </a:p>
          <a:p>
            <a:r>
              <a:rPr lang="tr-TR" dirty="0" smtClean="0"/>
              <a:t>İngiltere ve Fransa’da dopingle mücadele için tedbirler ve kurumsal yapı 1903,</a:t>
            </a:r>
          </a:p>
          <a:p>
            <a:r>
              <a:rPr lang="tr-TR" dirty="0" smtClean="0"/>
              <a:t>1910, tükürükte ilk kez </a:t>
            </a:r>
            <a:r>
              <a:rPr lang="tr-TR" dirty="0" err="1" smtClean="0"/>
              <a:t>alkaloid</a:t>
            </a:r>
            <a:r>
              <a:rPr lang="tr-TR" dirty="0" smtClean="0"/>
              <a:t> analiz</a:t>
            </a:r>
          </a:p>
          <a:p>
            <a:r>
              <a:rPr lang="tr-TR" dirty="0" smtClean="0"/>
              <a:t>1930’da analiz edilen atların yaklaşık yarısında </a:t>
            </a:r>
            <a:r>
              <a:rPr lang="tr-TR" dirty="0" err="1" smtClean="0"/>
              <a:t>alkaloidlerin</a:t>
            </a:r>
            <a:r>
              <a:rPr lang="tr-TR" dirty="0" smtClean="0"/>
              <a:t> kullanıldığı </a:t>
            </a:r>
          </a:p>
          <a:p>
            <a:r>
              <a:rPr lang="tr-TR" dirty="0" smtClean="0"/>
              <a:t>1940-1950 yıllarında amfetaminler ve </a:t>
            </a:r>
            <a:r>
              <a:rPr lang="tr-TR" dirty="0" err="1" smtClean="0"/>
              <a:t>psikotrop</a:t>
            </a:r>
            <a:r>
              <a:rPr lang="tr-TR" dirty="0" smtClean="0"/>
              <a:t> ilaçlar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372594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Dopingle mücadele gayretleri sonucu 1947’de Resmi Yarış Kimyacılar Birliği (AORC) kurulmuştur. </a:t>
            </a:r>
          </a:p>
          <a:p>
            <a:r>
              <a:rPr lang="tr-TR" dirty="0" smtClean="0"/>
              <a:t>1950 yıllarında </a:t>
            </a:r>
          </a:p>
          <a:p>
            <a:pPr lvl="1"/>
            <a:r>
              <a:rPr lang="tr-TR" dirty="0" err="1" smtClean="0"/>
              <a:t>Anabolik</a:t>
            </a:r>
            <a:r>
              <a:rPr lang="tr-TR" dirty="0" smtClean="0"/>
              <a:t> </a:t>
            </a:r>
            <a:r>
              <a:rPr lang="tr-TR" dirty="0" err="1" smtClean="0"/>
              <a:t>steroidler</a:t>
            </a:r>
            <a:r>
              <a:rPr lang="tr-TR" dirty="0" smtClean="0"/>
              <a:t>, </a:t>
            </a:r>
          </a:p>
          <a:p>
            <a:pPr lvl="1"/>
            <a:r>
              <a:rPr lang="tr-TR" dirty="0" err="1"/>
              <a:t>G</a:t>
            </a:r>
            <a:r>
              <a:rPr lang="tr-TR" dirty="0" err="1" smtClean="0"/>
              <a:t>lukokortikoidler</a:t>
            </a:r>
            <a:r>
              <a:rPr lang="tr-TR" dirty="0" smtClean="0"/>
              <a:t>, </a:t>
            </a:r>
          </a:p>
          <a:p>
            <a:pPr lvl="1"/>
            <a:r>
              <a:rPr lang="tr-TR" dirty="0"/>
              <a:t>A</a:t>
            </a:r>
            <a:r>
              <a:rPr lang="tr-TR" dirty="0" smtClean="0"/>
              <a:t>spirin ve benzeri </a:t>
            </a:r>
            <a:r>
              <a:rPr lang="tr-TR" dirty="0" smtClean="0"/>
              <a:t>ağrı </a:t>
            </a:r>
            <a:r>
              <a:rPr lang="tr-TR" dirty="0" smtClean="0"/>
              <a:t>kesici </a:t>
            </a:r>
            <a:r>
              <a:rPr lang="tr-TR" dirty="0" smtClean="0"/>
              <a:t>ilaçlar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0557639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Doping, insan ve hayvanlardaki yarışlarda ilaç </a:t>
            </a:r>
            <a:r>
              <a:rPr lang="tr-TR" dirty="0" err="1" smtClean="0"/>
              <a:t>vb</a:t>
            </a:r>
            <a:r>
              <a:rPr lang="tr-TR" dirty="0" smtClean="0"/>
              <a:t> maddelerin ahlaki olmayan şekilde kötüye kullanılmasıdır. </a:t>
            </a:r>
          </a:p>
        </p:txBody>
      </p:sp>
    </p:spTree>
    <p:extLst>
      <p:ext uri="{BB962C8B-B14F-4D97-AF65-F5344CB8AC3E}">
        <p14:creationId xmlns:p14="http://schemas.microsoft.com/office/powerpoint/2010/main" val="27218096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09954" y="1825624"/>
            <a:ext cx="11201400" cy="4733437"/>
          </a:xfrm>
        </p:spPr>
        <p:txBody>
          <a:bodyPr>
            <a:normAutofit/>
          </a:bodyPr>
          <a:lstStyle/>
          <a:p>
            <a:r>
              <a:rPr lang="tr-TR" dirty="0" smtClean="0"/>
              <a:t>Yarış hayvanlarında; </a:t>
            </a:r>
          </a:p>
          <a:p>
            <a:pPr lvl="1"/>
            <a:r>
              <a:rPr lang="tr-TR" dirty="0"/>
              <a:t>Y</a:t>
            </a:r>
            <a:r>
              <a:rPr lang="tr-TR" dirty="0" smtClean="0"/>
              <a:t>üksek fiziksel kapasite ve </a:t>
            </a:r>
          </a:p>
          <a:p>
            <a:pPr lvl="1"/>
            <a:r>
              <a:rPr lang="tr-TR" dirty="0"/>
              <a:t>Y</a:t>
            </a:r>
            <a:r>
              <a:rPr lang="tr-TR" dirty="0" smtClean="0"/>
              <a:t>arışma içgüdüsünün veya isteğinin bulunması bir gerekliliktir;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tr-TR" dirty="0" smtClean="0"/>
              <a:t>Damızlık seçimi ve eğitim programları ile kazanılır ve gelişir</a:t>
            </a:r>
          </a:p>
          <a:p>
            <a:pPr lvl="1"/>
            <a:r>
              <a:rPr lang="tr-TR" dirty="0" smtClean="0"/>
              <a:t>İş </a:t>
            </a:r>
            <a:r>
              <a:rPr lang="tr-TR" dirty="0" smtClean="0"/>
              <a:t>ve performansı artıran uyarıcılar, </a:t>
            </a:r>
          </a:p>
          <a:p>
            <a:pPr lvl="1"/>
            <a:r>
              <a:rPr lang="tr-TR" dirty="0" err="1" smtClean="0"/>
              <a:t>Anabolikler</a:t>
            </a:r>
            <a:endParaRPr lang="tr-TR" dirty="0" smtClean="0"/>
          </a:p>
          <a:p>
            <a:pPr lvl="1"/>
            <a:r>
              <a:rPr lang="tr-TR" dirty="0" err="1" smtClean="0"/>
              <a:t>Opioidler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9155712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>
                <a:solidFill>
                  <a:srgbClr val="FF0000"/>
                </a:solidFill>
              </a:rPr>
              <a:t>Doping Muayenesi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herhangi </a:t>
            </a:r>
            <a:r>
              <a:rPr lang="tr-TR" dirty="0" smtClean="0"/>
              <a:t>bir şekilde veya herhangi bir yolla ata verilmiş olup-olmadığının tespiti için yapılan muayeneye doping muayenesi denir.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905793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Yonca</a:t>
            </a:r>
            <a:r>
              <a:rPr lang="tr-TR" dirty="0" smtClean="0"/>
              <a:t>, çayırotu, </a:t>
            </a:r>
            <a:r>
              <a:rPr lang="tr-TR" dirty="0" err="1" smtClean="0"/>
              <a:t>tırfıl</a:t>
            </a:r>
            <a:r>
              <a:rPr lang="tr-TR" dirty="0" smtClean="0"/>
              <a:t>, yulaf </a:t>
            </a:r>
            <a:r>
              <a:rPr lang="tr-TR" dirty="0" smtClean="0"/>
              <a:t>salisilik </a:t>
            </a:r>
            <a:r>
              <a:rPr lang="tr-TR" dirty="0" smtClean="0"/>
              <a:t>asit</a:t>
            </a:r>
          </a:p>
          <a:p>
            <a:r>
              <a:rPr lang="tr-TR" dirty="0"/>
              <a:t>Y</a:t>
            </a:r>
            <a:r>
              <a:rPr lang="tr-TR" dirty="0" smtClean="0"/>
              <a:t>onca, </a:t>
            </a:r>
            <a:r>
              <a:rPr lang="tr-TR" dirty="0" err="1" smtClean="0"/>
              <a:t>dimetilsülfoksid</a:t>
            </a:r>
            <a:r>
              <a:rPr lang="tr-TR" dirty="0" smtClean="0"/>
              <a:t> </a:t>
            </a:r>
            <a:r>
              <a:rPr lang="tr-TR" dirty="0" smtClean="0"/>
              <a:t>(DMSO) içerir </a:t>
            </a:r>
          </a:p>
          <a:p>
            <a:r>
              <a:rPr lang="tr-TR" dirty="0" smtClean="0"/>
              <a:t>Baklagiller </a:t>
            </a:r>
            <a:r>
              <a:rPr lang="tr-TR" dirty="0" err="1" smtClean="0"/>
              <a:t>metoksitiramin</a:t>
            </a:r>
            <a:r>
              <a:rPr lang="tr-TR" dirty="0" smtClean="0"/>
              <a:t> (</a:t>
            </a:r>
            <a:r>
              <a:rPr lang="tr-TR" dirty="0" err="1" smtClean="0"/>
              <a:t>dopamin</a:t>
            </a:r>
            <a:r>
              <a:rPr lang="tr-TR" dirty="0" smtClean="0"/>
              <a:t> </a:t>
            </a:r>
            <a:r>
              <a:rPr lang="tr-TR" dirty="0" err="1" smtClean="0"/>
              <a:t>metaboliti</a:t>
            </a:r>
            <a:r>
              <a:rPr lang="tr-TR" dirty="0" smtClean="0"/>
              <a:t>) </a:t>
            </a:r>
            <a:endParaRPr lang="tr-TR" dirty="0" smtClean="0"/>
          </a:p>
          <a:p>
            <a:r>
              <a:rPr lang="tr-TR" dirty="0" smtClean="0"/>
              <a:t>Atın </a:t>
            </a:r>
            <a:r>
              <a:rPr lang="tr-TR" dirty="0" smtClean="0"/>
              <a:t>idrarında </a:t>
            </a:r>
            <a:endParaRPr lang="tr-TR" dirty="0" smtClean="0"/>
          </a:p>
          <a:p>
            <a:pPr lvl="1"/>
            <a:r>
              <a:rPr lang="tr-TR" dirty="0" err="1"/>
              <a:t>H</a:t>
            </a:r>
            <a:r>
              <a:rPr lang="tr-TR" dirty="0" err="1" smtClean="0"/>
              <a:t>ordenin</a:t>
            </a:r>
            <a:r>
              <a:rPr lang="tr-TR" dirty="0" smtClean="0"/>
              <a:t> </a:t>
            </a:r>
            <a:r>
              <a:rPr lang="tr-TR" dirty="0" smtClean="0"/>
              <a:t>(</a:t>
            </a:r>
            <a:r>
              <a:rPr lang="tr-TR" dirty="0" err="1" smtClean="0"/>
              <a:t>sempatomimetik</a:t>
            </a:r>
            <a:r>
              <a:rPr lang="tr-TR" dirty="0" smtClean="0"/>
              <a:t> </a:t>
            </a:r>
            <a:r>
              <a:rPr lang="tr-TR" dirty="0" err="1" smtClean="0"/>
              <a:t>alkaloid</a:t>
            </a:r>
            <a:r>
              <a:rPr lang="tr-TR" dirty="0" smtClean="0"/>
              <a:t>) </a:t>
            </a:r>
            <a:endParaRPr lang="tr-TR" dirty="0" smtClean="0"/>
          </a:p>
          <a:p>
            <a:pPr lvl="1"/>
            <a:r>
              <a:rPr lang="tr-TR" dirty="0" smtClean="0"/>
              <a:t>Arpa </a:t>
            </a:r>
            <a:r>
              <a:rPr lang="tr-TR" dirty="0" smtClean="0"/>
              <a:t>ürünleri, </a:t>
            </a:r>
            <a:endParaRPr lang="tr-TR" dirty="0" smtClean="0"/>
          </a:p>
          <a:p>
            <a:pPr lvl="1"/>
            <a:r>
              <a:rPr lang="tr-TR" dirty="0" smtClean="0"/>
              <a:t>Morfin </a:t>
            </a:r>
            <a:r>
              <a:rPr lang="tr-TR" dirty="0" smtClean="0"/>
              <a:t>gelincik bitkisi, </a:t>
            </a:r>
            <a:endParaRPr lang="tr-TR" dirty="0" smtClean="0"/>
          </a:p>
          <a:p>
            <a:pPr lvl="1"/>
            <a:r>
              <a:rPr lang="tr-TR" dirty="0" err="1"/>
              <a:t>H</a:t>
            </a:r>
            <a:r>
              <a:rPr lang="tr-TR" dirty="0" err="1" smtClean="0"/>
              <a:t>iyosin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4174032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783</TotalTime>
  <Words>509</Words>
  <Application>Microsoft Office PowerPoint</Application>
  <PresentationFormat>Geniş ekran</PresentationFormat>
  <Paragraphs>68</Paragraphs>
  <Slides>16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Wingdings</vt:lpstr>
      <vt:lpstr>Office Teması</vt:lpstr>
      <vt:lpstr>Spor Atlarında  Performans Artırıcı Maddelerin Analizleri ve Önemi</vt:lpstr>
      <vt:lpstr>PowerPoint Sunusu</vt:lpstr>
      <vt:lpstr>Doping Amacı ile Kullanılan Maddelerin Sınıflandırılması, Kullanım Amaçları ve Uygulanma Yolları ve Metabolizması</vt:lpstr>
      <vt:lpstr>PowerPoint Sunusu</vt:lpstr>
      <vt:lpstr>PowerPoint Sunusu</vt:lpstr>
      <vt:lpstr>PowerPoint Sunusu</vt:lpstr>
      <vt:lpstr>PowerPoint Sunusu</vt:lpstr>
      <vt:lpstr>Doping Muayenesi</vt:lpstr>
      <vt:lpstr>PowerPoint Sunusu</vt:lpstr>
      <vt:lpstr>PowerPoint Sunusu</vt:lpstr>
      <vt:lpstr>Yarış atlarında yasak(lı)-maddeler</vt:lpstr>
      <vt:lpstr>Yarış atlarında yasak(lı)-maddeler</vt:lpstr>
      <vt:lpstr>PowerPoint Sunusu</vt:lpstr>
      <vt:lpstr>Eşik değeri olan maddeler</vt:lpstr>
      <vt:lpstr>Kontrollü-tıbbi maddeler</vt:lpstr>
      <vt:lpstr>Teşekkürler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efe</dc:creator>
  <cp:lastModifiedBy>user</cp:lastModifiedBy>
  <cp:revision>54</cp:revision>
  <dcterms:created xsi:type="dcterms:W3CDTF">2020-02-09T04:22:59Z</dcterms:created>
  <dcterms:modified xsi:type="dcterms:W3CDTF">2020-03-02T07:48:16Z</dcterms:modified>
</cp:coreProperties>
</file>