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1" r:id="rId1"/>
  </p:sldMasterIdLst>
  <p:notesMasterIdLst>
    <p:notesMasterId r:id="rId33"/>
  </p:notesMasterIdLst>
  <p:sldIdLst>
    <p:sldId id="306" r:id="rId2"/>
    <p:sldId id="257" r:id="rId3"/>
    <p:sldId id="259" r:id="rId4"/>
    <p:sldId id="260" r:id="rId5"/>
    <p:sldId id="261" r:id="rId6"/>
    <p:sldId id="307" r:id="rId7"/>
    <p:sldId id="319" r:id="rId8"/>
    <p:sldId id="320" r:id="rId9"/>
    <p:sldId id="262" r:id="rId10"/>
    <p:sldId id="263" r:id="rId11"/>
    <p:sldId id="266" r:id="rId12"/>
    <p:sldId id="326" r:id="rId13"/>
    <p:sldId id="327" r:id="rId14"/>
    <p:sldId id="328" r:id="rId15"/>
    <p:sldId id="277" r:id="rId16"/>
    <p:sldId id="337" r:id="rId17"/>
    <p:sldId id="329" r:id="rId18"/>
    <p:sldId id="330" r:id="rId19"/>
    <p:sldId id="331" r:id="rId20"/>
    <p:sldId id="336" r:id="rId21"/>
    <p:sldId id="338" r:id="rId22"/>
    <p:sldId id="339" r:id="rId23"/>
    <p:sldId id="288" r:id="rId24"/>
    <p:sldId id="269" r:id="rId25"/>
    <p:sldId id="325" r:id="rId26"/>
    <p:sldId id="340" r:id="rId27"/>
    <p:sldId id="299" r:id="rId28"/>
    <p:sldId id="300" r:id="rId29"/>
    <p:sldId id="346" r:id="rId30"/>
    <p:sldId id="342" r:id="rId31"/>
    <p:sldId id="344"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p:cViewPr varScale="1">
        <p:scale>
          <a:sx n="83" d="100"/>
          <a:sy n="83" d="100"/>
        </p:scale>
        <p:origin x="148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DAF20-12E2-46DE-B7E8-CAFFD6DBBB0E}" type="datetimeFigureOut">
              <a:rPr lang="tr-TR"/>
              <a:pPr/>
              <a:t>31.10.2017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935833-C4A1-4083-B47E-08759B321BF4}" type="slidenum">
              <a:rPr lang="tr-TR"/>
              <a:pPr/>
              <a:t>‹#›</a:t>
            </a:fld>
            <a:endParaRPr lang="tr-TR"/>
          </a:p>
        </p:txBody>
      </p:sp>
    </p:spTree>
    <p:extLst>
      <p:ext uri="{BB962C8B-B14F-4D97-AF65-F5344CB8AC3E}">
        <p14:creationId xmlns:p14="http://schemas.microsoft.com/office/powerpoint/2010/main" val="56389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A935833-C4A1-4083-B47E-08759B321BF4}" type="slidenum">
              <a:rPr lang="tr-TR"/>
              <a:pPr/>
              <a:t>1</a:t>
            </a:fld>
            <a:endParaRPr lang="tr-TR"/>
          </a:p>
        </p:txBody>
      </p:sp>
    </p:spTree>
    <p:extLst>
      <p:ext uri="{BB962C8B-B14F-4D97-AF65-F5344CB8AC3E}">
        <p14:creationId xmlns:p14="http://schemas.microsoft.com/office/powerpoint/2010/main" val="4122624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A935833-C4A1-4083-B47E-08759B321BF4}" type="slidenum">
              <a:rPr lang="tr-TR"/>
              <a:pPr/>
              <a:t>15</a:t>
            </a:fld>
            <a:endParaRPr lang="tr-TR"/>
          </a:p>
        </p:txBody>
      </p:sp>
    </p:spTree>
    <p:extLst>
      <p:ext uri="{BB962C8B-B14F-4D97-AF65-F5344CB8AC3E}">
        <p14:creationId xmlns:p14="http://schemas.microsoft.com/office/powerpoint/2010/main" val="2611427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A935833-C4A1-4083-B47E-08759B321BF4}" type="slidenum">
              <a:rPr lang="tr-TR"/>
              <a:pPr/>
              <a:t>23</a:t>
            </a:fld>
            <a:endParaRPr lang="tr-TR"/>
          </a:p>
        </p:txBody>
      </p:sp>
    </p:spTree>
    <p:extLst>
      <p:ext uri="{BB962C8B-B14F-4D97-AF65-F5344CB8AC3E}">
        <p14:creationId xmlns:p14="http://schemas.microsoft.com/office/powerpoint/2010/main" val="84592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A935833-C4A1-4083-B47E-08759B321BF4}" type="slidenum">
              <a:rPr lang="tr-TR"/>
              <a:pPr/>
              <a:t>24</a:t>
            </a:fld>
            <a:endParaRPr lang="tr-TR"/>
          </a:p>
        </p:txBody>
      </p:sp>
    </p:spTree>
    <p:extLst>
      <p:ext uri="{BB962C8B-B14F-4D97-AF65-F5344CB8AC3E}">
        <p14:creationId xmlns:p14="http://schemas.microsoft.com/office/powerpoint/2010/main" val="1366223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A935833-C4A1-4083-B47E-08759B321BF4}" type="slidenum">
              <a:rPr lang="tr-TR"/>
              <a:pPr/>
              <a:t>27</a:t>
            </a:fld>
            <a:endParaRPr lang="tr-TR"/>
          </a:p>
        </p:txBody>
      </p:sp>
    </p:spTree>
    <p:extLst>
      <p:ext uri="{BB962C8B-B14F-4D97-AF65-F5344CB8AC3E}">
        <p14:creationId xmlns:p14="http://schemas.microsoft.com/office/powerpoint/2010/main" val="3664480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A935833-C4A1-4083-B47E-08759B321BF4}" type="slidenum">
              <a:rPr lang="tr-TR"/>
              <a:pPr/>
              <a:t>28</a:t>
            </a:fld>
            <a:endParaRPr lang="tr-TR"/>
          </a:p>
        </p:txBody>
      </p:sp>
    </p:spTree>
    <p:extLst>
      <p:ext uri="{BB962C8B-B14F-4D97-AF65-F5344CB8AC3E}">
        <p14:creationId xmlns:p14="http://schemas.microsoft.com/office/powerpoint/2010/main" val="2361548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A935833-C4A1-4083-B47E-08759B321BF4}" type="slidenum">
              <a:rPr lang="tr-TR"/>
              <a:pPr/>
              <a:t>2</a:t>
            </a:fld>
            <a:endParaRPr lang="tr-TR"/>
          </a:p>
        </p:txBody>
      </p:sp>
    </p:spTree>
    <p:extLst>
      <p:ext uri="{BB962C8B-B14F-4D97-AF65-F5344CB8AC3E}">
        <p14:creationId xmlns:p14="http://schemas.microsoft.com/office/powerpoint/2010/main" val="3096287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A935833-C4A1-4083-B47E-08759B321BF4}" type="slidenum">
              <a:rPr lang="tr-TR"/>
              <a:pPr/>
              <a:t>3</a:t>
            </a:fld>
            <a:endParaRPr lang="tr-TR"/>
          </a:p>
        </p:txBody>
      </p:sp>
    </p:spTree>
    <p:extLst>
      <p:ext uri="{BB962C8B-B14F-4D97-AF65-F5344CB8AC3E}">
        <p14:creationId xmlns:p14="http://schemas.microsoft.com/office/powerpoint/2010/main" val="2189647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A935833-C4A1-4083-B47E-08759B321BF4}" type="slidenum">
              <a:rPr lang="tr-TR"/>
              <a:pPr/>
              <a:t>4</a:t>
            </a:fld>
            <a:endParaRPr lang="tr-TR"/>
          </a:p>
        </p:txBody>
      </p:sp>
    </p:spTree>
    <p:extLst>
      <p:ext uri="{BB962C8B-B14F-4D97-AF65-F5344CB8AC3E}">
        <p14:creationId xmlns:p14="http://schemas.microsoft.com/office/powerpoint/2010/main" val="66971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A935833-C4A1-4083-B47E-08759B321BF4}" type="slidenum">
              <a:rPr lang="tr-TR"/>
              <a:pPr/>
              <a:t>5</a:t>
            </a:fld>
            <a:endParaRPr lang="tr-TR"/>
          </a:p>
        </p:txBody>
      </p:sp>
    </p:spTree>
    <p:extLst>
      <p:ext uri="{BB962C8B-B14F-4D97-AF65-F5344CB8AC3E}">
        <p14:creationId xmlns:p14="http://schemas.microsoft.com/office/powerpoint/2010/main" val="61464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A935833-C4A1-4083-B47E-08759B321BF4}" type="slidenum">
              <a:rPr lang="tr-TR"/>
              <a:pPr/>
              <a:t>6</a:t>
            </a:fld>
            <a:endParaRPr lang="tr-TR"/>
          </a:p>
        </p:txBody>
      </p:sp>
    </p:spTree>
    <p:extLst>
      <p:ext uri="{BB962C8B-B14F-4D97-AF65-F5344CB8AC3E}">
        <p14:creationId xmlns:p14="http://schemas.microsoft.com/office/powerpoint/2010/main" val="79241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A935833-C4A1-4083-B47E-08759B321BF4}" type="slidenum">
              <a:rPr lang="tr-TR"/>
              <a:pPr/>
              <a:t>9</a:t>
            </a:fld>
            <a:endParaRPr lang="tr-TR"/>
          </a:p>
        </p:txBody>
      </p:sp>
    </p:spTree>
    <p:extLst>
      <p:ext uri="{BB962C8B-B14F-4D97-AF65-F5344CB8AC3E}">
        <p14:creationId xmlns:p14="http://schemas.microsoft.com/office/powerpoint/2010/main" val="4140474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A935833-C4A1-4083-B47E-08759B321BF4}" type="slidenum">
              <a:rPr lang="tr-TR"/>
              <a:pPr/>
              <a:t>10</a:t>
            </a:fld>
            <a:endParaRPr lang="tr-TR"/>
          </a:p>
        </p:txBody>
      </p:sp>
    </p:spTree>
    <p:extLst>
      <p:ext uri="{BB962C8B-B14F-4D97-AF65-F5344CB8AC3E}">
        <p14:creationId xmlns:p14="http://schemas.microsoft.com/office/powerpoint/2010/main" val="233684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A935833-C4A1-4083-B47E-08759B321BF4}" type="slidenum">
              <a:rPr lang="tr-TR"/>
              <a:pPr/>
              <a:t>11</a:t>
            </a:fld>
            <a:endParaRPr lang="tr-TR"/>
          </a:p>
        </p:txBody>
      </p:sp>
    </p:spTree>
    <p:extLst>
      <p:ext uri="{BB962C8B-B14F-4D97-AF65-F5344CB8AC3E}">
        <p14:creationId xmlns:p14="http://schemas.microsoft.com/office/powerpoint/2010/main" val="122674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F03B164-98CF-4BD2-9CF3-9F5E64004523}" type="datetimeFigureOut">
              <a:rPr lang="tr-TR" smtClean="0"/>
              <a:pPr/>
              <a:t>31.10.2017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89AF954-C2F2-4E35-8E9B-200400843B7F}" type="slidenum">
              <a:rPr lang="tr-TR" smtClean="0"/>
              <a:pPr/>
              <a:t>‹#›</a:t>
            </a:fld>
            <a:endParaRPr lang="tr-TR" dirty="0"/>
          </a:p>
        </p:txBody>
      </p:sp>
    </p:spTree>
    <p:extLst>
      <p:ext uri="{BB962C8B-B14F-4D97-AF65-F5344CB8AC3E}">
        <p14:creationId xmlns:p14="http://schemas.microsoft.com/office/powerpoint/2010/main" val="397751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03B164-98CF-4BD2-9CF3-9F5E64004523}" type="datetimeFigureOut">
              <a:rPr lang="tr-TR" smtClean="0"/>
              <a:pPr/>
              <a:t>31.10.2017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89AF954-C2F2-4E35-8E9B-200400843B7F}" type="slidenum">
              <a:rPr lang="tr-TR" smtClean="0"/>
              <a:pPr/>
              <a:t>‹#›</a:t>
            </a:fld>
            <a:endParaRPr lang="tr-TR" dirty="0"/>
          </a:p>
        </p:txBody>
      </p:sp>
    </p:spTree>
    <p:extLst>
      <p:ext uri="{BB962C8B-B14F-4D97-AF65-F5344CB8AC3E}">
        <p14:creationId xmlns:p14="http://schemas.microsoft.com/office/powerpoint/2010/main" val="155920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03B164-98CF-4BD2-9CF3-9F5E64004523}" type="datetimeFigureOut">
              <a:rPr lang="tr-TR" smtClean="0"/>
              <a:pPr/>
              <a:t>31.10.2017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89AF954-C2F2-4E35-8E9B-200400843B7F}" type="slidenum">
              <a:rPr lang="tr-TR" smtClean="0"/>
              <a:pPr/>
              <a:t>‹#›</a:t>
            </a:fld>
            <a:endParaRPr lang="tr-TR"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54995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0F03B164-98CF-4BD2-9CF3-9F5E64004523}" type="datetimeFigureOut">
              <a:rPr lang="tr-TR" smtClean="0"/>
              <a:pPr/>
              <a:t>31.10.2017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89AF954-C2F2-4E35-8E9B-200400843B7F}" type="slidenum">
              <a:rPr lang="tr-TR" smtClean="0"/>
              <a:pPr/>
              <a:t>‹#›</a:t>
            </a:fld>
            <a:endParaRPr lang="tr-TR" dirty="0"/>
          </a:p>
        </p:txBody>
      </p:sp>
    </p:spTree>
    <p:extLst>
      <p:ext uri="{BB962C8B-B14F-4D97-AF65-F5344CB8AC3E}">
        <p14:creationId xmlns:p14="http://schemas.microsoft.com/office/powerpoint/2010/main" val="3059459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0F03B164-98CF-4BD2-9CF3-9F5E64004523}" type="datetimeFigureOut">
              <a:rPr lang="tr-TR" smtClean="0"/>
              <a:pPr/>
              <a:t>31.10.2017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89AF954-C2F2-4E35-8E9B-200400843B7F}" type="slidenum">
              <a:rPr lang="tr-TR" smtClean="0"/>
              <a:pPr/>
              <a:t>‹#›</a:t>
            </a:fld>
            <a:endParaRPr lang="tr-TR"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60413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0F03B164-98CF-4BD2-9CF3-9F5E64004523}" type="datetimeFigureOut">
              <a:rPr lang="tr-TR" smtClean="0"/>
              <a:pPr/>
              <a:t>31.10.2017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89AF954-C2F2-4E35-8E9B-200400843B7F}" type="slidenum">
              <a:rPr lang="tr-TR" smtClean="0"/>
              <a:pPr/>
              <a:t>‹#›</a:t>
            </a:fld>
            <a:endParaRPr lang="tr-TR" dirty="0"/>
          </a:p>
        </p:txBody>
      </p:sp>
    </p:spTree>
    <p:extLst>
      <p:ext uri="{BB962C8B-B14F-4D97-AF65-F5344CB8AC3E}">
        <p14:creationId xmlns:p14="http://schemas.microsoft.com/office/powerpoint/2010/main" val="2911165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03B164-98CF-4BD2-9CF3-9F5E64004523}" type="datetimeFigureOut">
              <a:rPr lang="tr-TR" smtClean="0"/>
              <a:pPr/>
              <a:t>31.10.2017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9AF954-C2F2-4E35-8E9B-200400843B7F}" type="slidenum">
              <a:rPr lang="tr-TR" smtClean="0"/>
              <a:pPr/>
              <a:t>‹#›</a:t>
            </a:fld>
            <a:endParaRPr lang="tr-TR" dirty="0"/>
          </a:p>
        </p:txBody>
      </p:sp>
    </p:spTree>
    <p:extLst>
      <p:ext uri="{BB962C8B-B14F-4D97-AF65-F5344CB8AC3E}">
        <p14:creationId xmlns:p14="http://schemas.microsoft.com/office/powerpoint/2010/main" val="841099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03B164-98CF-4BD2-9CF3-9F5E64004523}" type="datetimeFigureOut">
              <a:rPr lang="tr-TR" smtClean="0"/>
              <a:pPr/>
              <a:t>31.10.2017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9AF954-C2F2-4E35-8E9B-200400843B7F}" type="slidenum">
              <a:rPr lang="tr-TR" smtClean="0"/>
              <a:pPr/>
              <a:t>‹#›</a:t>
            </a:fld>
            <a:endParaRPr lang="tr-TR" dirty="0"/>
          </a:p>
        </p:txBody>
      </p:sp>
    </p:spTree>
    <p:extLst>
      <p:ext uri="{BB962C8B-B14F-4D97-AF65-F5344CB8AC3E}">
        <p14:creationId xmlns:p14="http://schemas.microsoft.com/office/powerpoint/2010/main" val="382367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03B164-98CF-4BD2-9CF3-9F5E64004523}" type="datetimeFigureOut">
              <a:rPr lang="tr-TR" smtClean="0"/>
              <a:pPr/>
              <a:t>31.10.2017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9AF954-C2F2-4E35-8E9B-200400843B7F}" type="slidenum">
              <a:rPr lang="tr-TR" smtClean="0"/>
              <a:pPr/>
              <a:t>‹#›</a:t>
            </a:fld>
            <a:endParaRPr lang="tr-TR" dirty="0"/>
          </a:p>
        </p:txBody>
      </p:sp>
    </p:spTree>
    <p:extLst>
      <p:ext uri="{BB962C8B-B14F-4D97-AF65-F5344CB8AC3E}">
        <p14:creationId xmlns:p14="http://schemas.microsoft.com/office/powerpoint/2010/main" val="151893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03B164-98CF-4BD2-9CF3-9F5E64004523}" type="datetimeFigureOut">
              <a:rPr lang="tr-TR" smtClean="0"/>
              <a:pPr/>
              <a:t>31.10.2017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89AF954-C2F2-4E35-8E9B-200400843B7F}" type="slidenum">
              <a:rPr lang="tr-TR" smtClean="0"/>
              <a:pPr/>
              <a:t>‹#›</a:t>
            </a:fld>
            <a:endParaRPr lang="tr-TR" dirty="0"/>
          </a:p>
        </p:txBody>
      </p:sp>
    </p:spTree>
    <p:extLst>
      <p:ext uri="{BB962C8B-B14F-4D97-AF65-F5344CB8AC3E}">
        <p14:creationId xmlns:p14="http://schemas.microsoft.com/office/powerpoint/2010/main" val="1826183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F03B164-98CF-4BD2-9CF3-9F5E64004523}" type="datetimeFigureOut">
              <a:rPr lang="tr-TR" smtClean="0"/>
              <a:pPr/>
              <a:t>31.10.2017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89AF954-C2F2-4E35-8E9B-200400843B7F}" type="slidenum">
              <a:rPr lang="tr-TR" smtClean="0"/>
              <a:pPr/>
              <a:t>‹#›</a:t>
            </a:fld>
            <a:endParaRPr lang="tr-TR" dirty="0"/>
          </a:p>
        </p:txBody>
      </p:sp>
    </p:spTree>
    <p:extLst>
      <p:ext uri="{BB962C8B-B14F-4D97-AF65-F5344CB8AC3E}">
        <p14:creationId xmlns:p14="http://schemas.microsoft.com/office/powerpoint/2010/main" val="407913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F03B164-98CF-4BD2-9CF3-9F5E64004523}" type="datetimeFigureOut">
              <a:rPr lang="tr-TR" smtClean="0"/>
              <a:pPr/>
              <a:t>31.10.2017</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89AF954-C2F2-4E35-8E9B-200400843B7F}" type="slidenum">
              <a:rPr lang="tr-TR" smtClean="0"/>
              <a:pPr/>
              <a:t>‹#›</a:t>
            </a:fld>
            <a:endParaRPr lang="tr-TR" dirty="0"/>
          </a:p>
        </p:txBody>
      </p:sp>
    </p:spTree>
    <p:extLst>
      <p:ext uri="{BB962C8B-B14F-4D97-AF65-F5344CB8AC3E}">
        <p14:creationId xmlns:p14="http://schemas.microsoft.com/office/powerpoint/2010/main" val="349051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F03B164-98CF-4BD2-9CF3-9F5E64004523}" type="datetimeFigureOut">
              <a:rPr lang="tr-TR" smtClean="0"/>
              <a:pPr/>
              <a:t>31.10.2017</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89AF954-C2F2-4E35-8E9B-200400843B7F}" type="slidenum">
              <a:rPr lang="tr-TR" smtClean="0"/>
              <a:pPr/>
              <a:t>‹#›</a:t>
            </a:fld>
            <a:endParaRPr lang="tr-TR" dirty="0"/>
          </a:p>
        </p:txBody>
      </p:sp>
    </p:spTree>
    <p:extLst>
      <p:ext uri="{BB962C8B-B14F-4D97-AF65-F5344CB8AC3E}">
        <p14:creationId xmlns:p14="http://schemas.microsoft.com/office/powerpoint/2010/main" val="267871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3B164-98CF-4BD2-9CF3-9F5E64004523}" type="datetimeFigureOut">
              <a:rPr lang="tr-TR" smtClean="0"/>
              <a:pPr/>
              <a:t>31.10.2017</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89AF954-C2F2-4E35-8E9B-200400843B7F}" type="slidenum">
              <a:rPr lang="tr-TR" smtClean="0"/>
              <a:pPr/>
              <a:t>‹#›</a:t>
            </a:fld>
            <a:endParaRPr lang="tr-TR" dirty="0"/>
          </a:p>
        </p:txBody>
      </p:sp>
    </p:spTree>
    <p:extLst>
      <p:ext uri="{BB962C8B-B14F-4D97-AF65-F5344CB8AC3E}">
        <p14:creationId xmlns:p14="http://schemas.microsoft.com/office/powerpoint/2010/main" val="361553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03B164-98CF-4BD2-9CF3-9F5E64004523}" type="datetimeFigureOut">
              <a:rPr lang="tr-TR" smtClean="0"/>
              <a:pPr/>
              <a:t>31.10.2017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89AF954-C2F2-4E35-8E9B-200400843B7F}" type="slidenum">
              <a:rPr lang="tr-TR" smtClean="0"/>
              <a:pPr/>
              <a:t>‹#›</a:t>
            </a:fld>
            <a:endParaRPr lang="tr-TR" dirty="0"/>
          </a:p>
        </p:txBody>
      </p:sp>
    </p:spTree>
    <p:extLst>
      <p:ext uri="{BB962C8B-B14F-4D97-AF65-F5344CB8AC3E}">
        <p14:creationId xmlns:p14="http://schemas.microsoft.com/office/powerpoint/2010/main" val="173358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03B164-98CF-4BD2-9CF3-9F5E64004523}" type="datetimeFigureOut">
              <a:rPr lang="tr-TR" smtClean="0"/>
              <a:pPr/>
              <a:t>31.10.2017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89AF954-C2F2-4E35-8E9B-200400843B7F}" type="slidenum">
              <a:rPr lang="tr-TR" smtClean="0"/>
              <a:pPr/>
              <a:t>‹#›</a:t>
            </a:fld>
            <a:endParaRPr lang="tr-TR" dirty="0"/>
          </a:p>
        </p:txBody>
      </p:sp>
    </p:spTree>
    <p:extLst>
      <p:ext uri="{BB962C8B-B14F-4D97-AF65-F5344CB8AC3E}">
        <p14:creationId xmlns:p14="http://schemas.microsoft.com/office/powerpoint/2010/main" val="141874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F03B164-98CF-4BD2-9CF3-9F5E64004523}" type="datetimeFigureOut">
              <a:rPr lang="tr-TR" smtClean="0"/>
              <a:pPr/>
              <a:t>31.10.2017</a:t>
            </a:fld>
            <a:endParaRPr lang="tr-TR"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89AF954-C2F2-4E35-8E9B-200400843B7F}" type="slidenum">
              <a:rPr lang="tr-TR" smtClean="0"/>
              <a:pPr/>
              <a:t>‹#›</a:t>
            </a:fld>
            <a:endParaRPr lang="tr-TR" dirty="0"/>
          </a:p>
        </p:txBody>
      </p:sp>
    </p:spTree>
    <p:extLst>
      <p:ext uri="{BB962C8B-B14F-4D97-AF65-F5344CB8AC3E}">
        <p14:creationId xmlns:p14="http://schemas.microsoft.com/office/powerpoint/2010/main" val="1352649834"/>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1475656" y="3861048"/>
            <a:ext cx="6755699" cy="923925"/>
          </a:xfrm>
          <a:prstGeom prst="rect">
            <a:avLst/>
          </a:prstGeom>
          <a:solidFill>
            <a:schemeClr val="bg1"/>
          </a:solidFill>
          <a:ln>
            <a:solidFill>
              <a:schemeClr val="bg1">
                <a:lumMod val="50000"/>
                <a:lumOff val="50000"/>
              </a:schemeClr>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tr-TR" sz="5400" b="1" dirty="0" smtClean="0">
                <a:ln w="10541" cmpd="sng">
                  <a:solidFill>
                    <a:schemeClr val="accent5">
                      <a:lumMod val="50000"/>
                    </a:schemeClr>
                  </a:solidFill>
                  <a:prstDash val="solid"/>
                </a:ln>
                <a:solidFill>
                  <a:schemeClr val="tx1"/>
                </a:solidFill>
                <a:effectLst>
                  <a:innerShdw blurRad="114300">
                    <a:prstClr val="black"/>
                  </a:innerShdw>
                </a:effectLst>
                <a:latin typeface="Comic Sans MS" panose="030F0702030302020204" pitchFamily="66" charset="0"/>
              </a:rPr>
              <a:t>ADLİ PSİKOLOJİ</a:t>
            </a:r>
            <a:endParaRPr lang="tr-TR" sz="5400" b="1" dirty="0">
              <a:ln w="10541" cmpd="sng">
                <a:solidFill>
                  <a:schemeClr val="accent5">
                    <a:lumMod val="50000"/>
                  </a:schemeClr>
                </a:solidFill>
                <a:prstDash val="solid"/>
              </a:ln>
              <a:solidFill>
                <a:schemeClr val="tx1"/>
              </a:solidFill>
              <a:effectLst>
                <a:innerShdw blurRad="114300">
                  <a:prstClr val="black"/>
                </a:innerShdw>
              </a:effectLst>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sz="half" idx="4294967295"/>
          </p:nvPr>
        </p:nvSpPr>
        <p:spPr>
          <a:xfrm>
            <a:off x="827584" y="260350"/>
            <a:ext cx="7632848" cy="6048375"/>
          </a:xfrm>
        </p:spPr>
        <p:txBody>
          <a:bodyPr>
            <a:normAutofit fontScale="62500" lnSpcReduction="20000"/>
          </a:bodyPr>
          <a:lstStyle/>
          <a:p>
            <a:pPr>
              <a:buNone/>
            </a:pPr>
            <a:r>
              <a:rPr lang="tr-TR" dirty="0" smtClean="0"/>
              <a:t>    </a:t>
            </a:r>
          </a:p>
          <a:p>
            <a:pPr>
              <a:buNone/>
            </a:pPr>
            <a:endParaRPr lang="tr-TR" dirty="0" smtClean="0"/>
          </a:p>
          <a:p>
            <a:pPr>
              <a:buFont typeface="Wingdings" pitchFamily="2" charset="2"/>
              <a:buChar char="Ø"/>
            </a:pPr>
            <a:r>
              <a:rPr lang="tr-TR" sz="2900" dirty="0" smtClean="0">
                <a:latin typeface="Comic Sans MS" panose="030F0702030302020204" pitchFamily="66" charset="0"/>
              </a:rPr>
              <a:t>Adli psikoloji alanındaki gelişim, sosyal değişimler ve genel psikoloji alanındaki gelişmelerle beraber ilerlemiştir.</a:t>
            </a:r>
          </a:p>
          <a:p>
            <a:pPr>
              <a:buFont typeface="Wingdings" pitchFamily="2" charset="2"/>
              <a:buChar char="Ø"/>
            </a:pPr>
            <a:endParaRPr lang="tr-TR" sz="2900" dirty="0" smtClean="0">
              <a:latin typeface="Comic Sans MS" panose="030F0702030302020204" pitchFamily="66" charset="0"/>
            </a:endParaRPr>
          </a:p>
          <a:p>
            <a:pPr>
              <a:buFont typeface="Wingdings" pitchFamily="2" charset="2"/>
              <a:buChar char="Ø"/>
            </a:pPr>
            <a:r>
              <a:rPr lang="tr-TR" sz="2900" dirty="0" smtClean="0">
                <a:latin typeface="Comic Sans MS" panose="030F0702030302020204" pitchFamily="66" charset="0"/>
              </a:rPr>
              <a:t> Örneğin 1960’lardan itibaren sosyal psikoloji alanındaki ilerleme ve karar verme süreçleri ve grup dinamiklerinin bireyin davranışı üzerindeki etkisine dair yürütülen araştırmalar, adli alanın işleyişinde yer alan uygulamalara da yansımıştır.</a:t>
            </a:r>
          </a:p>
          <a:p>
            <a:pPr>
              <a:buNone/>
            </a:pPr>
            <a:r>
              <a:rPr lang="tr-TR" sz="2900" dirty="0" smtClean="0">
                <a:latin typeface="Comic Sans MS" panose="030F0702030302020204" pitchFamily="66" charset="0"/>
              </a:rPr>
              <a:t> </a:t>
            </a:r>
          </a:p>
          <a:p>
            <a:pPr>
              <a:buFont typeface="Wingdings" pitchFamily="2" charset="2"/>
              <a:buChar char="Ø"/>
            </a:pPr>
            <a:r>
              <a:rPr lang="tr-TR" sz="2900" dirty="0" smtClean="0">
                <a:latin typeface="Comic Sans MS" panose="030F0702030302020204" pitchFamily="66" charset="0"/>
              </a:rPr>
              <a:t>Yine 1960’lardan itibaren feminizm dalgasının yarattığı toplumsal hareketlerle birlikte geçmişte ihmal edilen aile içi şiddet ve çocuk istismarı gibi konular da birer mesele olarak tanımlanmıştır. </a:t>
            </a:r>
          </a:p>
          <a:p>
            <a:pPr>
              <a:buFont typeface="Wingdings" pitchFamily="2" charset="2"/>
              <a:buChar char="Ø"/>
            </a:pPr>
            <a:endParaRPr lang="tr-TR" sz="2900" dirty="0" smtClean="0">
              <a:latin typeface="Comic Sans MS" panose="030F0702030302020204" pitchFamily="66" charset="0"/>
            </a:endParaRPr>
          </a:p>
          <a:p>
            <a:pPr>
              <a:buFont typeface="Wingdings" pitchFamily="2" charset="2"/>
              <a:buChar char="Ø"/>
            </a:pPr>
            <a:r>
              <a:rPr lang="tr-TR" sz="2900" dirty="0" smtClean="0">
                <a:latin typeface="Comic Sans MS" panose="030F0702030302020204" pitchFamily="66" charset="0"/>
              </a:rPr>
              <a:t>1970’lerde özellikle çocuk istismarı konusunda toplumsal farkındalığın artması ile birlikte adli alanda çalışan psikologlar çok daha fazla vakayla karşılaşmaya başlamışlardır.</a:t>
            </a:r>
          </a:p>
          <a:p>
            <a:pPr>
              <a:buFont typeface="Wingdings" pitchFamily="2" charset="2"/>
              <a:buChar char="Ø"/>
            </a:pPr>
            <a:endParaRPr lang="tr-TR" sz="2900" dirty="0" smtClean="0">
              <a:latin typeface="Comic Sans MS" panose="030F0702030302020204" pitchFamily="66" charset="0"/>
            </a:endParaRPr>
          </a:p>
          <a:p>
            <a:pPr>
              <a:buFont typeface="Wingdings" pitchFamily="2" charset="2"/>
              <a:buChar char="Ø"/>
            </a:pPr>
            <a:r>
              <a:rPr lang="tr-TR" sz="2900" dirty="0" smtClean="0">
                <a:latin typeface="Comic Sans MS" panose="030F0702030302020204" pitchFamily="66" charset="0"/>
              </a:rPr>
              <a:t> Özellikle cinsel istismar alanında geçerli ve güvenilir değerlendirme yöntemleri geliştirme ve uygulama ihtiyacı ortaya çıkmıştır. </a:t>
            </a:r>
            <a:endParaRPr lang="tr-TR" sz="29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1700808"/>
            <a:ext cx="8077200" cy="1673352"/>
          </a:xfrm>
        </p:spPr>
        <p:txBody>
          <a:bodyPr>
            <a:normAutofit fontScale="90000"/>
          </a:bodyPr>
          <a:lstStyle/>
          <a:p>
            <a:pPr algn="ctr"/>
            <a:r>
              <a:rPr lang="tr-TR" dirty="0" smtClean="0">
                <a:latin typeface="Comic Sans MS" panose="030F0702030302020204" pitchFamily="66" charset="0"/>
              </a:rPr>
              <a:t>ADLİ PSİKOLOJİNİN KONUSU</a:t>
            </a:r>
            <a:endParaRPr lang="tr-TR"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539552" y="333375"/>
            <a:ext cx="8352928" cy="6211888"/>
          </a:xfrm>
        </p:spPr>
        <p:txBody>
          <a:bodyPr>
            <a:normAutofit fontScale="92500" lnSpcReduction="20000"/>
          </a:bodyPr>
          <a:lstStyle/>
          <a:p>
            <a:pPr>
              <a:buFont typeface="Wingdings" pitchFamily="2" charset="2"/>
              <a:buChar char="Ø"/>
            </a:pPr>
            <a:r>
              <a:rPr lang="tr-TR" dirty="0" smtClean="0">
                <a:latin typeface="Comic Sans MS" panose="030F0702030302020204" pitchFamily="66" charset="0"/>
              </a:rPr>
              <a:t>Adli psikolojinin konusunu hükümlü ya da tutuklu halde olan kişilerin davranışlarını değerlendirmek, mağdur halde olan kişilerin, sanıkların ve tanıkların mevcut hali, sanığın cezai ehliyetinin bulunup bulunmaması, çocuğun velayetinin kimde olmaması gibi olaylar oluşturmaktadır.</a:t>
            </a:r>
          </a:p>
          <a:p>
            <a:pPr>
              <a:buFont typeface="Wingdings" pitchFamily="2" charset="2"/>
              <a:buChar char="Ø"/>
            </a:pPr>
            <a:endParaRPr lang="tr-TR" dirty="0" smtClean="0">
              <a:latin typeface="Comic Sans MS" panose="030F0702030302020204" pitchFamily="66" charset="0"/>
            </a:endParaRPr>
          </a:p>
          <a:p>
            <a:pPr>
              <a:buFont typeface="Wingdings" pitchFamily="2" charset="2"/>
              <a:buChar char="Ø"/>
            </a:pPr>
            <a:r>
              <a:rPr lang="tr-TR" dirty="0" smtClean="0">
                <a:latin typeface="Comic Sans MS" panose="030F0702030302020204" pitchFamily="66" charset="0"/>
              </a:rPr>
              <a:t>Genel olarak yapılan psikolojik değerlendirme için gönüllülük prensibi bulunmasına karşı, adli psikolojik değerlendirme içinde bu koşul bulunmaz. Bu alan daha çok gizlilikle ilgili sorunları değerlendirir. </a:t>
            </a:r>
          </a:p>
          <a:p>
            <a:pPr>
              <a:buFont typeface="Wingdings" pitchFamily="2" charset="2"/>
              <a:buChar char="Ø"/>
            </a:pPr>
            <a:endParaRPr lang="tr-TR" dirty="0" smtClean="0">
              <a:latin typeface="Comic Sans MS" panose="030F0702030302020204" pitchFamily="66" charset="0"/>
            </a:endParaRPr>
          </a:p>
          <a:p>
            <a:pPr>
              <a:buFont typeface="Wingdings" pitchFamily="2" charset="2"/>
              <a:buChar char="Ø"/>
            </a:pPr>
            <a:r>
              <a:rPr lang="tr-TR" dirty="0" smtClean="0">
                <a:latin typeface="Comic Sans MS" panose="030F0702030302020204" pitchFamily="66" charset="0"/>
              </a:rPr>
              <a:t>Adli psikolog sıfatıyla görev yapan kişiler, ulaşmış olduğu bilgileri bir rapor haline getirip, ilgili makama sunma zorunluluğu üstlenmiştir. Değerlendirmeyi yapacak olan adli psikolog ilk başta kendinin psikolog olduğunu, ancak rehabilitasyon yapmadığı konusunda açıklayıcı bir bilgi vermesi gerekir. Bu görüşmenin yapılma sebebini, elde edilecek bilgilerin nasıl kullanılacağını karşısında olan kişiye açıklamalıdır. </a:t>
            </a:r>
          </a:p>
          <a:p>
            <a:pPr>
              <a:buFont typeface="Wingdings" pitchFamily="2" charset="2"/>
              <a:buChar char="Ø"/>
            </a:pPr>
            <a:endParaRPr lang="tr-TR" dirty="0" smtClean="0">
              <a:latin typeface="Comic Sans MS" panose="030F0702030302020204" pitchFamily="66" charset="0"/>
            </a:endParaRPr>
          </a:p>
          <a:p>
            <a:pPr>
              <a:buFont typeface="Wingdings" pitchFamily="2" charset="2"/>
              <a:buChar char="Ø"/>
            </a:pPr>
            <a:r>
              <a:rPr lang="tr-TR" dirty="0" smtClean="0">
                <a:latin typeface="Comic Sans MS" panose="030F0702030302020204" pitchFamily="66" charset="0"/>
              </a:rPr>
              <a:t>Bunun dışında adli psikolog görevini yapan kişi elde edilen bilgilerin yetkisiz kişilerin eline geçmemesi açısından her türlü önlemi alması gerekir. </a:t>
            </a:r>
          </a:p>
          <a:p>
            <a:pPr>
              <a:buFont typeface="Wingdings" pitchFamily="2" charset="2"/>
              <a:buChar char="Ø"/>
            </a:pPr>
            <a:endParaRPr lang="tr-TR" dirty="0" smtClean="0">
              <a:latin typeface="Comic Sans MS" panose="030F0702030302020204" pitchFamily="66" charset="0"/>
            </a:endParaRPr>
          </a:p>
          <a:p>
            <a:pPr>
              <a:buFont typeface="Wingdings" pitchFamily="2" charset="2"/>
              <a:buChar char="Ø"/>
            </a:pPr>
            <a:r>
              <a:rPr lang="tr-TR" dirty="0" smtClean="0">
                <a:latin typeface="Comic Sans MS" panose="030F0702030302020204" pitchFamily="66" charset="0"/>
              </a:rPr>
              <a:t>Adli psikoloji uygulaması yapılırken bazı durumlarda psikoloji ve hukuk değerlerinde çatışma bulunabilir. Bu halde hangisinin önceliği olduğunu adli psikoloji etiği belirlemektedir.</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1945201" y="332656"/>
            <a:ext cx="6589199" cy="720080"/>
          </a:xfrm>
        </p:spPr>
        <p:txBody>
          <a:bodyPr>
            <a:normAutofit/>
          </a:bodyPr>
          <a:lstStyle/>
          <a:p>
            <a:pPr algn="ctr"/>
            <a:r>
              <a:rPr lang="tr-TR" sz="4000" dirty="0" smtClean="0">
                <a:latin typeface="Comic Sans MS" panose="030F0702030302020204" pitchFamily="66" charset="0"/>
              </a:rPr>
              <a:t>Çalışma Alanları</a:t>
            </a:r>
            <a:endParaRPr lang="tr-TR" sz="4000" dirty="0">
              <a:latin typeface="Comic Sans MS" panose="030F0702030302020204" pitchFamily="66" charset="0"/>
            </a:endParaRPr>
          </a:p>
        </p:txBody>
      </p:sp>
      <p:sp>
        <p:nvSpPr>
          <p:cNvPr id="5" name="4 İçerik Yer Tutucusu"/>
          <p:cNvSpPr>
            <a:spLocks noGrp="1"/>
          </p:cNvSpPr>
          <p:nvPr>
            <p:ph idx="1"/>
          </p:nvPr>
        </p:nvSpPr>
        <p:spPr>
          <a:xfrm>
            <a:off x="683568" y="1268760"/>
            <a:ext cx="8208912" cy="5184576"/>
          </a:xfrm>
        </p:spPr>
        <p:txBody>
          <a:bodyPr>
            <a:normAutofit/>
          </a:bodyPr>
          <a:lstStyle/>
          <a:p>
            <a:pPr>
              <a:buFont typeface="Wingdings" pitchFamily="2" charset="2"/>
              <a:buChar char="Ø"/>
            </a:pPr>
            <a:r>
              <a:rPr lang="tr-TR" dirty="0" smtClean="0">
                <a:latin typeface="Comic Sans MS" panose="030F0702030302020204" pitchFamily="66" charset="0"/>
              </a:rPr>
              <a:t>Ülkemizde son yıllarda yeni bir anlayışla hizmet veren kurum ve kuruluşlarda adli psikologlar çalışmalarını sürdürmektedir. Bunlar;</a:t>
            </a:r>
            <a:br>
              <a:rPr lang="tr-TR" dirty="0" smtClean="0">
                <a:latin typeface="Comic Sans MS" panose="030F0702030302020204" pitchFamily="66" charset="0"/>
              </a:rPr>
            </a:br>
            <a:endParaRPr lang="tr-TR" dirty="0" smtClean="0">
              <a:latin typeface="Comic Sans MS" panose="030F0702030302020204" pitchFamily="66" charset="0"/>
            </a:endParaRPr>
          </a:p>
          <a:p>
            <a:pPr>
              <a:buFont typeface="Wingdings" pitchFamily="2" charset="2"/>
              <a:buChar char="Ø"/>
            </a:pPr>
            <a:r>
              <a:rPr lang="tr-TR" dirty="0" smtClean="0">
                <a:latin typeface="Comic Sans MS" panose="030F0702030302020204" pitchFamily="66" charset="0"/>
              </a:rPr>
              <a:t>Adalet Bakanlığı Mahkemeleri (Örn., aile ve çocuk mahkemeleri),</a:t>
            </a:r>
          </a:p>
          <a:p>
            <a:pPr>
              <a:buFont typeface="Wingdings" pitchFamily="2" charset="2"/>
              <a:buChar char="Ø"/>
            </a:pPr>
            <a:endParaRPr lang="tr-TR" dirty="0" smtClean="0">
              <a:latin typeface="Comic Sans MS" panose="030F0702030302020204" pitchFamily="66" charset="0"/>
            </a:endParaRPr>
          </a:p>
          <a:p>
            <a:pPr>
              <a:buFont typeface="Wingdings" pitchFamily="2" charset="2"/>
              <a:buChar char="Ø"/>
            </a:pPr>
            <a:r>
              <a:rPr lang="tr-TR" dirty="0" smtClean="0">
                <a:latin typeface="Comic Sans MS" panose="030F0702030302020204" pitchFamily="66" charset="0"/>
              </a:rPr>
              <a:t>Ceza ve İnfaz Kurumları,</a:t>
            </a:r>
          </a:p>
          <a:p>
            <a:pPr>
              <a:buFont typeface="Wingdings" pitchFamily="2" charset="2"/>
              <a:buChar char="Ø"/>
            </a:pPr>
            <a:endParaRPr lang="tr-TR" dirty="0" smtClean="0">
              <a:latin typeface="Comic Sans MS" panose="030F0702030302020204" pitchFamily="66" charset="0"/>
            </a:endParaRPr>
          </a:p>
          <a:p>
            <a:pPr>
              <a:buFont typeface="Wingdings" pitchFamily="2" charset="2"/>
              <a:buChar char="Ø"/>
            </a:pPr>
            <a:r>
              <a:rPr lang="tr-TR" dirty="0" smtClean="0">
                <a:latin typeface="Comic Sans MS" panose="030F0702030302020204" pitchFamily="66" charset="0"/>
              </a:rPr>
              <a:t>Adli Tıp Kurumu,</a:t>
            </a:r>
          </a:p>
          <a:p>
            <a:pPr>
              <a:buFont typeface="Wingdings" pitchFamily="2" charset="2"/>
              <a:buChar char="Ø"/>
            </a:pPr>
            <a:endParaRPr lang="tr-TR" dirty="0" smtClean="0">
              <a:latin typeface="Comic Sans MS" panose="030F0702030302020204" pitchFamily="66" charset="0"/>
            </a:endParaRPr>
          </a:p>
          <a:p>
            <a:pPr>
              <a:buFont typeface="Wingdings" pitchFamily="2" charset="2"/>
              <a:buChar char="Ø"/>
            </a:pPr>
            <a:r>
              <a:rPr lang="tr-TR" dirty="0" smtClean="0">
                <a:latin typeface="Comic Sans MS" panose="030F0702030302020204" pitchFamily="66" charset="0"/>
              </a:rPr>
              <a:t>“Denetimli Serbestlik” birimleridir.</a:t>
            </a:r>
          </a:p>
          <a:p>
            <a:pPr>
              <a:buFont typeface="Wingdings" pitchFamily="2" charset="2"/>
              <a:buChar char="Ø"/>
            </a:pPr>
            <a:endParaRPr lang="tr-TR" dirty="0" smtClean="0">
              <a:latin typeface="Comic Sans MS" panose="030F0702030302020204" pitchFamily="66" charset="0"/>
            </a:endParaRPr>
          </a:p>
          <a:p>
            <a:pPr>
              <a:buFont typeface="Wingdings" pitchFamily="2" charset="2"/>
              <a:buChar char="Ø"/>
            </a:pPr>
            <a:r>
              <a:rPr lang="tr-TR" dirty="0" smtClean="0">
                <a:latin typeface="Comic Sans MS" panose="030F0702030302020204" pitchFamily="66" charset="0"/>
              </a:rPr>
              <a:t>Bunlarla birlikte gerekli şartları taşıyan adli psikologlar mahkemelerde bilirkişilik de yapabilmektedir.</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45201" y="624110"/>
            <a:ext cx="6589199" cy="860674"/>
          </a:xfrm>
        </p:spPr>
        <p:txBody>
          <a:bodyPr>
            <a:normAutofit/>
          </a:bodyPr>
          <a:lstStyle/>
          <a:p>
            <a:pPr algn="ctr"/>
            <a:r>
              <a:rPr lang="tr-TR" sz="3600" i="1" dirty="0" smtClean="0">
                <a:latin typeface="Comic Sans MS" panose="030F0702030302020204" pitchFamily="66" charset="0"/>
              </a:rPr>
              <a:t>Aile Mahkemeleri</a:t>
            </a:r>
            <a:endParaRPr lang="tr-TR" sz="3600" i="1" dirty="0">
              <a:latin typeface="Comic Sans MS" panose="030F0702030302020204" pitchFamily="66" charset="0"/>
            </a:endParaRPr>
          </a:p>
        </p:txBody>
      </p:sp>
      <p:sp>
        <p:nvSpPr>
          <p:cNvPr id="3" name="2 İçerik Yer Tutucusu"/>
          <p:cNvSpPr>
            <a:spLocks noGrp="1"/>
          </p:cNvSpPr>
          <p:nvPr>
            <p:ph idx="1"/>
          </p:nvPr>
        </p:nvSpPr>
        <p:spPr>
          <a:xfrm>
            <a:off x="683568" y="1268760"/>
            <a:ext cx="8136904" cy="5400600"/>
          </a:xfrm>
        </p:spPr>
        <p:txBody>
          <a:bodyPr>
            <a:normAutofit/>
          </a:bodyPr>
          <a:lstStyle/>
          <a:p>
            <a:pPr marL="576072" indent="-457200">
              <a:buFont typeface="Wingdings" pitchFamily="2" charset="2"/>
              <a:buChar char="Ø"/>
            </a:pPr>
            <a:endParaRPr lang="tr-TR" sz="2000" dirty="0" smtClean="0"/>
          </a:p>
          <a:p>
            <a:pPr marL="576072" indent="-457200">
              <a:buFont typeface="Wingdings" pitchFamily="2" charset="2"/>
              <a:buChar char="Ø"/>
            </a:pPr>
            <a:r>
              <a:rPr lang="tr-TR" sz="2000" dirty="0" smtClean="0">
                <a:latin typeface="Comic Sans MS" panose="030F0702030302020204" pitchFamily="66" charset="0"/>
              </a:rPr>
              <a:t>4787 sayılı Kanun’un 5 inci maddesine göre aile mahkemesinde çalışacak uzmanlar; psikolog, sosyal çalışmacı ve pedagog şeklinde sınıflandırılmıştır</a:t>
            </a:r>
          </a:p>
          <a:p>
            <a:pPr marL="118872" indent="0">
              <a:buNone/>
            </a:pPr>
            <a:endParaRPr lang="tr-TR" sz="2000" dirty="0" smtClean="0">
              <a:latin typeface="Comic Sans MS" panose="030F0702030302020204" pitchFamily="66" charset="0"/>
            </a:endParaRPr>
          </a:p>
          <a:p>
            <a:pPr marL="576072" indent="-457200">
              <a:buFont typeface="Wingdings" pitchFamily="2" charset="2"/>
              <a:buChar char="Ø"/>
            </a:pPr>
            <a:r>
              <a:rPr lang="tr-TR" sz="2000" dirty="0" smtClean="0">
                <a:latin typeface="Comic Sans MS" panose="030F0702030302020204" pitchFamily="66" charset="0"/>
              </a:rPr>
              <a:t>Psikologların genel olarak görevleri; görüşme ve gözlem tekniklerini kullanarak bireylerin, aile ve grupların psikolojik durumlarına ilişkin tespitte bulunmak amacıyla objektif testler uygulayıp rapor hazırlamaktır. Bunun yanında psikolojik destek, rehabilitasyon ve psiko - eğitim çalışmalarını yürütmektir.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i="1" dirty="0" smtClean="0">
                <a:latin typeface="Comic Sans MS" panose="030F0702030302020204" pitchFamily="66" charset="0"/>
              </a:rPr>
              <a:t>Aile Mahkemelerinde Uzmanlardan Yararlanılan Konular</a:t>
            </a:r>
            <a:endParaRPr lang="tr-TR" sz="2400" i="1" dirty="0">
              <a:latin typeface="Comic Sans MS" panose="030F0702030302020204" pitchFamily="66" charset="0"/>
            </a:endParaRPr>
          </a:p>
        </p:txBody>
      </p:sp>
      <p:sp>
        <p:nvSpPr>
          <p:cNvPr id="3" name="2 İçerik Yer Tutucusu"/>
          <p:cNvSpPr>
            <a:spLocks noGrp="1"/>
          </p:cNvSpPr>
          <p:nvPr>
            <p:ph idx="1"/>
          </p:nvPr>
        </p:nvSpPr>
        <p:spPr>
          <a:xfrm>
            <a:off x="1403649" y="1772816"/>
            <a:ext cx="7130752" cy="4824536"/>
          </a:xfrm>
        </p:spPr>
        <p:txBody>
          <a:bodyPr>
            <a:normAutofit fontScale="92500" lnSpcReduction="10000"/>
          </a:bodyPr>
          <a:lstStyle/>
          <a:p>
            <a:pPr>
              <a:buFont typeface="Wingdings" pitchFamily="2" charset="2"/>
              <a:buChar char="Ø"/>
            </a:pPr>
            <a:r>
              <a:rPr lang="tr-TR" sz="2000" dirty="0" smtClean="0">
                <a:latin typeface="Comic Sans MS" panose="030F0702030302020204" pitchFamily="66" charset="0"/>
              </a:rPr>
              <a:t>Velayet,</a:t>
            </a:r>
          </a:p>
          <a:p>
            <a:pPr>
              <a:buFont typeface="Wingdings" pitchFamily="2" charset="2"/>
              <a:buChar char="Ø"/>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Evliliğin devam etmesinin beklenip beklenemeyeceği,</a:t>
            </a:r>
          </a:p>
          <a:p>
            <a:pPr>
              <a:buFont typeface="Wingdings" pitchFamily="2" charset="2"/>
              <a:buChar char="Ø"/>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Evlat edinme,</a:t>
            </a:r>
          </a:p>
          <a:p>
            <a:pPr>
              <a:buFont typeface="Wingdings" pitchFamily="2" charset="2"/>
              <a:buChar char="Ø"/>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Çocuk ve birlikte yaşamadığı ebeveyn arasındaki kişisel ilişkinin düzenlenmesi,</a:t>
            </a:r>
          </a:p>
          <a:p>
            <a:pPr>
              <a:buFont typeface="Wingdings" pitchFamily="2" charset="2"/>
              <a:buChar char="Ø"/>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Uluslarası sözleşmeler doğrultusunda çocuğun mahkemece dinlenmesi,</a:t>
            </a:r>
          </a:p>
          <a:p>
            <a:pPr>
              <a:buFont typeface="Wingdings" pitchFamily="2" charset="2"/>
              <a:buChar char="Ø"/>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6284 sayılı yasa doğrultusunda verilen görevler.</a:t>
            </a:r>
          </a:p>
          <a:p>
            <a:pPr>
              <a:buFont typeface="Wingdings" pitchFamily="2" charset="2"/>
              <a:buChar char="Ø"/>
            </a:pPr>
            <a:endParaRPr lang="tr-TR" sz="2000" dirty="0" smtClean="0">
              <a:latin typeface="Comic Sans MS" panose="030F0702030302020204" pitchFamily="66" charset="0"/>
            </a:endParaRPr>
          </a:p>
          <a:p>
            <a:pPr>
              <a:buFont typeface="Wingdings" pitchFamily="2" charset="2"/>
              <a:buChar char="Ø"/>
            </a:pPr>
            <a:endParaRPr lang="tr-TR"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45201" y="624110"/>
            <a:ext cx="6589199" cy="788666"/>
          </a:xfrm>
        </p:spPr>
        <p:txBody>
          <a:bodyPr>
            <a:normAutofit/>
          </a:bodyPr>
          <a:lstStyle/>
          <a:p>
            <a:pPr algn="ctr"/>
            <a:r>
              <a:rPr lang="tr-TR" sz="3600" i="1" dirty="0" smtClean="0">
                <a:latin typeface="Comic Sans MS" panose="030F0702030302020204" pitchFamily="66" charset="0"/>
              </a:rPr>
              <a:t>Aile Mahkemeleri Yönergesi</a:t>
            </a:r>
            <a:endParaRPr lang="tr-TR" sz="3600" i="1" dirty="0">
              <a:latin typeface="Comic Sans MS" panose="030F0702030302020204" pitchFamily="66" charset="0"/>
            </a:endParaRPr>
          </a:p>
        </p:txBody>
      </p:sp>
      <p:sp>
        <p:nvSpPr>
          <p:cNvPr id="3" name="2 İçerik Yer Tutucusu"/>
          <p:cNvSpPr>
            <a:spLocks noGrp="1"/>
          </p:cNvSpPr>
          <p:nvPr>
            <p:ph idx="1"/>
          </p:nvPr>
        </p:nvSpPr>
        <p:spPr>
          <a:xfrm>
            <a:off x="611560" y="1772817"/>
            <a:ext cx="8229600" cy="4680520"/>
          </a:xfrm>
        </p:spPr>
        <p:txBody>
          <a:bodyPr/>
          <a:lstStyle/>
          <a:p>
            <a:pPr marL="514350" indent="-514350">
              <a:buNone/>
            </a:pPr>
            <a:r>
              <a:rPr lang="tr-TR" sz="2000" dirty="0" smtClean="0">
                <a:latin typeface="Comic Sans MS" panose="030F0702030302020204" pitchFamily="66" charset="0"/>
              </a:rPr>
              <a:t>4787 sayılı Aile Mahkemelerinin Kuruluş Görev ve Yargılama Usullerine Dair Kanunun’da 5. ve 7. maddelerde söz edilmektedir.</a:t>
            </a:r>
          </a:p>
          <a:p>
            <a:pPr marL="514350" indent="-514350">
              <a:buNone/>
            </a:pPr>
            <a:endParaRPr lang="tr-TR" sz="2000" dirty="0" smtClean="0">
              <a:latin typeface="Comic Sans MS" panose="030F0702030302020204" pitchFamily="66" charset="0"/>
            </a:endParaRPr>
          </a:p>
          <a:p>
            <a:pPr marL="514350" indent="-514350">
              <a:buNone/>
            </a:pPr>
            <a:r>
              <a:rPr lang="tr-TR" sz="2000" dirty="0" smtClean="0">
                <a:latin typeface="Comic Sans MS" panose="030F0702030302020204" pitchFamily="66" charset="0"/>
              </a:rPr>
              <a:t>Madde 5- Her aile mahkemesine, tercihen evli ve çocuk sahibi, otuz yaşını doldurmuş ve aile sorunları alanında lisansüstü eğitim yapmış olanlar arasından, birer </a:t>
            </a:r>
            <a:r>
              <a:rPr lang="tr-TR" sz="2000" i="1" dirty="0" smtClean="0">
                <a:latin typeface="Comic Sans MS" panose="030F0702030302020204" pitchFamily="66" charset="0"/>
              </a:rPr>
              <a:t>psikolog, pedagog, sosyal çalışmacı </a:t>
            </a:r>
            <a:r>
              <a:rPr lang="tr-TR" sz="2000" dirty="0" smtClean="0">
                <a:latin typeface="Comic Sans MS" panose="030F0702030302020204" pitchFamily="66" charset="0"/>
              </a:rPr>
              <a:t>atanır.</a:t>
            </a:r>
          </a:p>
          <a:p>
            <a:endParaRPr lang="tr-TR" dirty="0">
              <a:latin typeface="Comic Sans MS" panose="030F0702030302020204"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45201" y="624110"/>
            <a:ext cx="6589199" cy="572642"/>
          </a:xfrm>
        </p:spPr>
        <p:txBody>
          <a:bodyPr>
            <a:normAutofit fontScale="90000"/>
          </a:bodyPr>
          <a:lstStyle/>
          <a:p>
            <a:pPr algn="ctr"/>
            <a:r>
              <a:rPr lang="tr-TR" sz="3600" i="1" dirty="0" smtClean="0">
                <a:latin typeface="Comic Sans MS" panose="030F0702030302020204" pitchFamily="66" charset="0"/>
              </a:rPr>
              <a:t>Çocuk Mahkemeleri</a:t>
            </a:r>
            <a:endParaRPr lang="tr-TR" sz="3600" i="1" dirty="0">
              <a:latin typeface="Comic Sans MS" panose="030F0702030302020204" pitchFamily="66" charset="0"/>
            </a:endParaRPr>
          </a:p>
        </p:txBody>
      </p:sp>
      <p:sp>
        <p:nvSpPr>
          <p:cNvPr id="3" name="2 İçerik Yer Tutucusu"/>
          <p:cNvSpPr>
            <a:spLocks noGrp="1"/>
          </p:cNvSpPr>
          <p:nvPr>
            <p:ph idx="1"/>
          </p:nvPr>
        </p:nvSpPr>
        <p:spPr>
          <a:xfrm>
            <a:off x="1115617" y="1340768"/>
            <a:ext cx="7418784" cy="5184576"/>
          </a:xfrm>
        </p:spPr>
        <p:txBody>
          <a:bodyPr>
            <a:normAutofit lnSpcReduction="10000"/>
          </a:bodyPr>
          <a:lstStyle/>
          <a:p>
            <a:pPr>
              <a:buFont typeface="Wingdings" pitchFamily="2" charset="2"/>
              <a:buChar char="Ø"/>
            </a:pPr>
            <a:r>
              <a:rPr lang="tr-TR" sz="2000" dirty="0" smtClean="0">
                <a:latin typeface="Comic Sans MS" panose="030F0702030302020204" pitchFamily="66" charset="0"/>
              </a:rPr>
              <a:t>Mahkemelere bağlı uzman çalıştırma usulü ilk kez 07/11/1979 tarihli Çocuk Mahkemeleri Kuruluşu, Görev ve Yargılama Usulleri Hakkındaki Kanun ile başlamıştır. Bu Kanunun 30. maddesine göre, her çocuk mahkemesinde öncelik sırasına göre, sosyal hizmet uzmanı veya yardımcısı, pedagog, psikolog ve psikiyatr atanması öngörülmüştür.</a:t>
            </a:r>
          </a:p>
          <a:p>
            <a:pPr>
              <a:buFont typeface="Wingdings" pitchFamily="2" charset="2"/>
              <a:buChar char="Ø"/>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Çocuk mahkemesi ve çocuk ağır ceza mahkemelerinde; çocuk ve aile sorunları, çocuk hukuku ve çocuk suçluluğunun önlenmesi alanlarında en az lisans öğrenimi yapmış kişilerin sosyal çalışma görevlisi olarak çalıştırılması gerekmektedir. Anılan mahkemelerde sosyal çalışma görevlisi bulunmaması halinde başka kamu kurum ve kuruluşlarında ya da serbest olarak çalışanların sosyal çalışma görevlisi olarak görevlendirilebileceği düzenlenmiştir.</a:t>
            </a:r>
          </a:p>
          <a:p>
            <a:pPr>
              <a:buFont typeface="Wingdings" pitchFamily="2" charset="2"/>
              <a:buChar char="Ø"/>
            </a:pPr>
            <a:endParaRPr lang="tr-TR" sz="2000" dirty="0" smtClean="0"/>
          </a:p>
          <a:p>
            <a:pPr>
              <a:buFont typeface="Wingdings" pitchFamily="2" charset="2"/>
              <a:buChar char="Ø"/>
            </a:pPr>
            <a:endParaRPr lang="tr-TR" sz="2000" dirty="0" smtClean="0"/>
          </a:p>
          <a:p>
            <a:pPr>
              <a:buFont typeface="Wingdings" pitchFamily="2" charset="2"/>
              <a:buChar char="Ø"/>
            </a:pPr>
            <a:endParaRPr lang="tr-T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45201" y="624110"/>
            <a:ext cx="6589199" cy="644650"/>
          </a:xfrm>
        </p:spPr>
        <p:txBody>
          <a:bodyPr>
            <a:normAutofit/>
          </a:bodyPr>
          <a:lstStyle/>
          <a:p>
            <a:pPr algn="ctr"/>
            <a:r>
              <a:rPr lang="tr-TR" sz="3600" i="1" dirty="0" smtClean="0">
                <a:latin typeface="Comic Sans MS" panose="030F0702030302020204" pitchFamily="66" charset="0"/>
              </a:rPr>
              <a:t>Çocuk Mahkemeleri</a:t>
            </a:r>
            <a:endParaRPr lang="tr-TR" sz="3600" dirty="0">
              <a:latin typeface="Comic Sans MS" panose="030F0702030302020204" pitchFamily="66" charset="0"/>
            </a:endParaRPr>
          </a:p>
        </p:txBody>
      </p:sp>
      <p:sp>
        <p:nvSpPr>
          <p:cNvPr id="3" name="2 İçerik Yer Tutucusu"/>
          <p:cNvSpPr>
            <a:spLocks noGrp="1"/>
          </p:cNvSpPr>
          <p:nvPr>
            <p:ph idx="1"/>
          </p:nvPr>
        </p:nvSpPr>
        <p:spPr>
          <a:xfrm>
            <a:off x="323528" y="1340768"/>
            <a:ext cx="8568952" cy="5256584"/>
          </a:xfrm>
        </p:spPr>
        <p:txBody>
          <a:bodyPr>
            <a:normAutofit/>
          </a:bodyPr>
          <a:lstStyle/>
          <a:p>
            <a:pPr>
              <a:buFont typeface="Wingdings" pitchFamily="2" charset="2"/>
              <a:buChar char="Ø"/>
            </a:pPr>
            <a:r>
              <a:rPr lang="tr-TR" sz="1800" dirty="0" smtClean="0">
                <a:latin typeface="Comic Sans MS" panose="030F0702030302020204" pitchFamily="66" charset="0"/>
              </a:rPr>
              <a:t>Kanuna göre sosyal çalışma görevlilerinin vazifeleri;</a:t>
            </a:r>
          </a:p>
          <a:p>
            <a:pPr>
              <a:buFont typeface="Wingdings" pitchFamily="2" charset="2"/>
              <a:buChar char="Ø"/>
            </a:pPr>
            <a:endParaRPr lang="tr-TR" sz="1800" dirty="0" smtClean="0">
              <a:latin typeface="Comic Sans MS" panose="030F0702030302020204" pitchFamily="66" charset="0"/>
            </a:endParaRPr>
          </a:p>
          <a:p>
            <a:pPr>
              <a:buFont typeface="Wingdings" pitchFamily="2" charset="2"/>
              <a:buChar char="Ø"/>
            </a:pPr>
            <a:r>
              <a:rPr lang="tr-TR" sz="1800" dirty="0" smtClean="0">
                <a:latin typeface="Comic Sans MS" panose="030F0702030302020204" pitchFamily="66" charset="0"/>
              </a:rPr>
              <a:t>Yargılanan çocuk hakkında onun içinde bulunduğu koşulları, çocuğun özelliklerini ve çocuğun toplumda yapıcı bir rol üstlenmesini ve yararlanılabilecek toplumsal kaynakları tanımasını sağlamak üzere sosyal inceleme yapmak ve raporlamak, </a:t>
            </a:r>
          </a:p>
          <a:p>
            <a:pPr>
              <a:buFont typeface="Wingdings" pitchFamily="2" charset="2"/>
              <a:buChar char="Ø"/>
            </a:pPr>
            <a:endParaRPr lang="tr-TR" sz="1800" dirty="0" smtClean="0">
              <a:latin typeface="Comic Sans MS" panose="030F0702030302020204" pitchFamily="66" charset="0"/>
            </a:endParaRPr>
          </a:p>
          <a:p>
            <a:pPr>
              <a:buFont typeface="Wingdings" pitchFamily="2" charset="2"/>
              <a:buChar char="Ø"/>
            </a:pPr>
            <a:r>
              <a:rPr lang="tr-TR" sz="1800" dirty="0" smtClean="0">
                <a:latin typeface="Comic Sans MS" panose="030F0702030302020204" pitchFamily="66" charset="0"/>
              </a:rPr>
              <a:t>Çocuğun ifadesinin alınması veya sorgusu sırasında yanında bulunmak,</a:t>
            </a:r>
          </a:p>
          <a:p>
            <a:pPr>
              <a:buNone/>
            </a:pPr>
            <a:endParaRPr lang="tr-TR" sz="1800" dirty="0" smtClean="0">
              <a:latin typeface="Comic Sans MS" panose="030F0702030302020204" pitchFamily="66" charset="0"/>
            </a:endParaRPr>
          </a:p>
          <a:p>
            <a:pPr>
              <a:buFont typeface="Wingdings" pitchFamily="2" charset="2"/>
              <a:buChar char="Ø"/>
            </a:pPr>
            <a:r>
              <a:rPr lang="tr-TR" sz="1800" dirty="0" smtClean="0">
                <a:latin typeface="Comic Sans MS" panose="030F0702030302020204" pitchFamily="66" charset="0"/>
              </a:rPr>
              <a:t>Çocuk hâkimleri tarafından verilen Çocuk Koruma Kanunundaki diğer görevleri yapmak, </a:t>
            </a:r>
          </a:p>
          <a:p>
            <a:pPr>
              <a:buNone/>
            </a:pPr>
            <a:endParaRPr lang="tr-TR" sz="1800" dirty="0" smtClean="0">
              <a:latin typeface="Comic Sans MS" panose="030F0702030302020204"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45201" y="624110"/>
            <a:ext cx="6589199" cy="716658"/>
          </a:xfrm>
        </p:spPr>
        <p:txBody>
          <a:bodyPr>
            <a:normAutofit/>
          </a:bodyPr>
          <a:lstStyle/>
          <a:p>
            <a:pPr algn="ctr"/>
            <a:r>
              <a:rPr lang="tr-TR" sz="3600" i="1" dirty="0" smtClean="0">
                <a:latin typeface="Comic Sans MS" panose="030F0702030302020204" pitchFamily="66" charset="0"/>
              </a:rPr>
              <a:t>Ceza İnfaz Kurumları</a:t>
            </a:r>
            <a:endParaRPr lang="tr-TR" sz="3600" i="1" dirty="0">
              <a:latin typeface="Comic Sans MS" panose="030F0702030302020204" pitchFamily="66" charset="0"/>
            </a:endParaRPr>
          </a:p>
        </p:txBody>
      </p:sp>
      <p:sp>
        <p:nvSpPr>
          <p:cNvPr id="3" name="2 İçerik Yer Tutucusu"/>
          <p:cNvSpPr>
            <a:spLocks noGrp="1"/>
          </p:cNvSpPr>
          <p:nvPr>
            <p:ph idx="1"/>
          </p:nvPr>
        </p:nvSpPr>
        <p:spPr>
          <a:xfrm>
            <a:off x="1259633" y="1556792"/>
            <a:ext cx="7274768" cy="5184576"/>
          </a:xfrm>
        </p:spPr>
        <p:txBody>
          <a:bodyPr>
            <a:normAutofit fontScale="85000" lnSpcReduction="10000"/>
          </a:bodyPr>
          <a:lstStyle/>
          <a:p>
            <a:pPr>
              <a:buFont typeface="Wingdings" pitchFamily="2" charset="2"/>
              <a:buChar char="Ø"/>
            </a:pPr>
            <a:r>
              <a:rPr lang="tr-TR" sz="2000" dirty="0" smtClean="0">
                <a:latin typeface="Comic Sans MS" panose="030F0702030302020204" pitchFamily="66" charset="0"/>
              </a:rPr>
              <a:t>Ceza infaz kurumlarında psiko-sosyal yardım servisi çalışmaları yürütülmektedir. </a:t>
            </a:r>
          </a:p>
          <a:p>
            <a:pPr>
              <a:buFont typeface="Wingdings" pitchFamily="2" charset="2"/>
              <a:buChar char="Ø"/>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Bireylerin kendileri ve yaşadıkları sosyal çevreleri ile ilgili psiko-sosyal özelliklerini içeren çalışmalar psiko-sosyal servis uzmanları tarafından yapılmaktadır. </a:t>
            </a:r>
          </a:p>
          <a:p>
            <a:pPr marL="0" indent="0">
              <a:buNone/>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Bu yardım servislerinde psikolog ve sosyal çalışmacı görev yapmaktadır.</a:t>
            </a:r>
          </a:p>
          <a:p>
            <a:pPr>
              <a:buNone/>
            </a:pPr>
            <a:r>
              <a:rPr lang="tr-TR" sz="2000" dirty="0" smtClean="0">
                <a:latin typeface="Comic Sans MS" panose="030F0702030302020204" pitchFamily="66" charset="0"/>
              </a:rPr>
              <a:t> </a:t>
            </a:r>
          </a:p>
          <a:p>
            <a:pPr>
              <a:buFont typeface="Wingdings" pitchFamily="2" charset="2"/>
              <a:buChar char="Ø"/>
            </a:pPr>
            <a:r>
              <a:rPr lang="tr-TR" sz="2000" dirty="0" smtClean="0">
                <a:latin typeface="Comic Sans MS" panose="030F0702030302020204" pitchFamily="66" charset="0"/>
              </a:rPr>
              <a:t>Mesleki yöntem ile inceleme, problem çözme, gözlem, görüşme, rapor yazma ve dosyalama gibi teknikleri çalışmalar sırasında kullanır.</a:t>
            </a:r>
          </a:p>
          <a:p>
            <a:pPr>
              <a:buFont typeface="Wingdings" pitchFamily="2" charset="2"/>
              <a:buChar char="Ø"/>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Bu kurumlardaki hizmetleri hükümlü-tutukluya göre hizmetler, personele yönelik hizmetler, idari görev yetki ve sorumluluklar ve diğer mesleki çalışmalar olarak sınıflandırabiliriz.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1 Başlık"/>
          <p:cNvSpPr>
            <a:spLocks noGrp="1"/>
          </p:cNvSpPr>
          <p:nvPr>
            <p:ph idx="1"/>
          </p:nvPr>
        </p:nvSpPr>
        <p:spPr>
          <a:xfrm>
            <a:off x="107504" y="1700808"/>
            <a:ext cx="8892480" cy="4625975"/>
          </a:xfrm>
        </p:spPr>
        <p:txBody>
          <a:bodyPr>
            <a:normAutofit fontScale="97500"/>
          </a:bodyPr>
          <a:lstStyle/>
          <a:p>
            <a:pPr>
              <a:buFont typeface="Wingdings" pitchFamily="2" charset="2"/>
              <a:buChar char="Ø"/>
            </a:pPr>
            <a:endParaRPr lang="tr-TR" sz="2000" dirty="0" smtClean="0"/>
          </a:p>
          <a:p>
            <a:pPr>
              <a:buFont typeface="Wingdings" pitchFamily="2" charset="2"/>
              <a:buChar char="Ø"/>
            </a:pPr>
            <a:endParaRPr lang="tr-TR" sz="2000" dirty="0" smtClean="0"/>
          </a:p>
          <a:p>
            <a:pPr algn="just">
              <a:buFont typeface="Wingdings" pitchFamily="2" charset="2"/>
              <a:buChar char="Ø"/>
            </a:pPr>
            <a:r>
              <a:rPr lang="tr-TR" sz="2000" dirty="0" smtClean="0">
                <a:solidFill>
                  <a:schemeClr val="tx1"/>
                </a:solidFill>
                <a:latin typeface="Comic Sans MS" panose="030F0702030302020204" pitchFamily="66" charset="0"/>
              </a:rPr>
              <a:t>En sade hali ile adli psikoloji, psikoloji ve hukuk kesişimi olarak tanımlanabilir.</a:t>
            </a:r>
          </a:p>
          <a:p>
            <a:pPr algn="just">
              <a:buFont typeface="Wingdings" pitchFamily="2" charset="2"/>
              <a:buChar char="Ø"/>
            </a:pPr>
            <a:endParaRPr lang="tr-TR" sz="2000" dirty="0">
              <a:solidFill>
                <a:schemeClr val="tx1"/>
              </a:solidFill>
              <a:latin typeface="Comic Sans MS" panose="030F0702030302020204" pitchFamily="66" charset="0"/>
            </a:endParaRPr>
          </a:p>
          <a:p>
            <a:pPr marL="118872" indent="0" algn="just">
              <a:buNone/>
            </a:pPr>
            <a:endParaRPr lang="tr-TR" sz="2000" dirty="0" smtClean="0">
              <a:latin typeface="Comic Sans MS" panose="030F0702030302020204" pitchFamily="66" charset="0"/>
            </a:endParaRPr>
          </a:p>
          <a:p>
            <a:pPr lvl="0">
              <a:buClr>
                <a:srgbClr val="F0AD00"/>
              </a:buClr>
              <a:buFont typeface="Wingdings" pitchFamily="2" charset="2"/>
              <a:buChar char="Ø"/>
            </a:pPr>
            <a:r>
              <a:rPr lang="tr-TR" dirty="0">
                <a:solidFill>
                  <a:prstClr val="black"/>
                </a:solidFill>
                <a:latin typeface="Comic Sans MS" panose="030F0702030302020204" pitchFamily="66" charset="0"/>
              </a:rPr>
              <a:t> </a:t>
            </a:r>
            <a:r>
              <a:rPr lang="tr-TR" sz="2000" dirty="0">
                <a:solidFill>
                  <a:prstClr val="black"/>
                </a:solidFill>
                <a:latin typeface="Comic Sans MS" panose="030F0702030302020204" pitchFamily="66" charset="0"/>
              </a:rPr>
              <a:t>Amerikan Psikoloji Birliği (APA) adli psikolojiyi şu şekilde tanımlar: </a:t>
            </a:r>
            <a:br>
              <a:rPr lang="tr-TR" sz="2000" dirty="0">
                <a:solidFill>
                  <a:prstClr val="black"/>
                </a:solidFill>
                <a:latin typeface="Comic Sans MS" panose="030F0702030302020204" pitchFamily="66" charset="0"/>
              </a:rPr>
            </a:br>
            <a:r>
              <a:rPr lang="tr-TR" sz="2000" dirty="0">
                <a:solidFill>
                  <a:prstClr val="black"/>
                </a:solidFill>
                <a:latin typeface="Comic Sans MS" panose="030F0702030302020204" pitchFamily="66" charset="0"/>
              </a:rPr>
              <a:t>“Hukuk ve psikolojinin bir alt alanı olan adli psikoloji, psikolojinin bilimsel ve mesleki donanımının hukuk ve adalet sisteminde karşılaşılan soru ve meselelere uygulanmasını amaçlayan bir alandır.”</a:t>
            </a:r>
            <a:r>
              <a:rPr lang="tr-TR" dirty="0">
                <a:solidFill>
                  <a:prstClr val="black"/>
                </a:solidFill>
                <a:latin typeface="Comic Sans MS" panose="030F0702030302020204" pitchFamily="66" charset="0"/>
              </a:rPr>
              <a:t/>
            </a:r>
            <a:br>
              <a:rPr lang="tr-TR" dirty="0">
                <a:solidFill>
                  <a:prstClr val="black"/>
                </a:solidFill>
                <a:latin typeface="Comic Sans MS" panose="030F0702030302020204" pitchFamily="66" charset="0"/>
              </a:rPr>
            </a:br>
            <a:endParaRPr lang="tr-TR" dirty="0">
              <a:solidFill>
                <a:prstClr val="black"/>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45201" y="624110"/>
            <a:ext cx="6589199" cy="716658"/>
          </a:xfrm>
        </p:spPr>
        <p:txBody>
          <a:bodyPr>
            <a:normAutofit/>
          </a:bodyPr>
          <a:lstStyle/>
          <a:p>
            <a:pPr algn="ctr"/>
            <a:r>
              <a:rPr lang="tr-TR" sz="3600" i="1" dirty="0" smtClean="0">
                <a:latin typeface="Comic Sans MS" panose="030F0702030302020204" pitchFamily="66" charset="0"/>
              </a:rPr>
              <a:t>Adli Tıp Kurumu</a:t>
            </a:r>
            <a:endParaRPr lang="tr-TR" sz="3600" i="1" dirty="0">
              <a:latin typeface="Comic Sans MS" panose="030F0702030302020204" pitchFamily="66" charset="0"/>
            </a:endParaRPr>
          </a:p>
        </p:txBody>
      </p:sp>
      <p:sp>
        <p:nvSpPr>
          <p:cNvPr id="3" name="2 İçerik Yer Tutucusu"/>
          <p:cNvSpPr>
            <a:spLocks noGrp="1"/>
          </p:cNvSpPr>
          <p:nvPr>
            <p:ph idx="1"/>
          </p:nvPr>
        </p:nvSpPr>
        <p:spPr>
          <a:xfrm>
            <a:off x="1187624" y="1772816"/>
            <a:ext cx="7437512" cy="4625609"/>
          </a:xfrm>
        </p:spPr>
        <p:txBody>
          <a:bodyPr/>
          <a:lstStyle/>
          <a:p>
            <a:pPr>
              <a:buFont typeface="Wingdings" pitchFamily="2" charset="2"/>
              <a:buChar char="Ø"/>
            </a:pPr>
            <a:r>
              <a:rPr lang="tr-TR" sz="1800" dirty="0" smtClean="0">
                <a:latin typeface="Comic Sans MS" panose="030F0702030302020204" pitchFamily="66" charset="0"/>
              </a:rPr>
              <a:t>	Resmi bilirkişilik kurumu olarak görev yapar. Ruh sağlığı ve yaş küçüklüğüne ilişkin konulardaki ihtisas kurullarında görevli psikologlar, bağlı bulundukları kurul üyeleri ile birlikte kendilerinden istenen değerlendirmeleri yapar, kurula sevk edilen sanık ve mağdurlar çeşitli ölçme değerlendirme araçları uygularlar.</a:t>
            </a:r>
          </a:p>
          <a:p>
            <a:pPr marL="0" indent="0">
              <a:buNone/>
            </a:pPr>
            <a:endParaRPr lang="tr-TR" dirty="0">
              <a:latin typeface="Comic Sans MS" panose="030F0702030302020204"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47665" y="116632"/>
            <a:ext cx="7077472" cy="648072"/>
          </a:xfrm>
        </p:spPr>
        <p:txBody>
          <a:bodyPr>
            <a:normAutofit/>
          </a:bodyPr>
          <a:lstStyle/>
          <a:p>
            <a:pPr algn="ctr"/>
            <a:r>
              <a:rPr lang="tr-TR" sz="2400" i="1" dirty="0" smtClean="0">
                <a:latin typeface="Comic Sans MS" panose="030F0702030302020204" pitchFamily="66" charset="0"/>
              </a:rPr>
              <a:t>“Denetimli Serbestlik” Birimleri</a:t>
            </a:r>
            <a:endParaRPr lang="tr-TR" sz="2400" i="1" dirty="0">
              <a:latin typeface="Comic Sans MS" panose="030F0702030302020204" pitchFamily="66" charset="0"/>
            </a:endParaRPr>
          </a:p>
        </p:txBody>
      </p:sp>
      <p:sp>
        <p:nvSpPr>
          <p:cNvPr id="3" name="2 İçerik Yer Tutucusu"/>
          <p:cNvSpPr>
            <a:spLocks noGrp="1"/>
          </p:cNvSpPr>
          <p:nvPr>
            <p:ph idx="1"/>
          </p:nvPr>
        </p:nvSpPr>
        <p:spPr>
          <a:xfrm>
            <a:off x="683568" y="692696"/>
            <a:ext cx="8229600" cy="6165304"/>
          </a:xfrm>
        </p:spPr>
        <p:txBody>
          <a:bodyPr>
            <a:noAutofit/>
          </a:bodyPr>
          <a:lstStyle/>
          <a:p>
            <a:pPr>
              <a:buFont typeface="Wingdings" pitchFamily="2" charset="2"/>
              <a:buChar char="Ø"/>
            </a:pPr>
            <a:r>
              <a:rPr lang="tr-TR" dirty="0" smtClean="0">
                <a:latin typeface="Comic Sans MS" panose="030F0702030302020204" pitchFamily="66" charset="0"/>
              </a:rPr>
              <a:t>Denetimli serbestlik kurumlarının personeli arasında sosyologlar, öğretmenler, gönüllü çalışanlar, sosyal hizmet uzmanları ve psikologlar bulunmaktadır.</a:t>
            </a:r>
          </a:p>
          <a:p>
            <a:pPr>
              <a:buFont typeface="Wingdings" pitchFamily="2" charset="2"/>
              <a:buChar char="Ø"/>
            </a:pPr>
            <a:r>
              <a:rPr lang="tr-TR" dirty="0" smtClean="0">
                <a:latin typeface="Comic Sans MS" panose="030F0702030302020204" pitchFamily="66" charset="0"/>
              </a:rPr>
              <a:t> Madde bağımlılığı ve öfke suçları gibi, hükümlünün daha çok kendine zarar verdiği veya çok ciddi olmayan suçların verdiği bu uyumsuz ve sağlıksız davranışların giderilmesi amaçlanır. </a:t>
            </a:r>
          </a:p>
          <a:p>
            <a:pPr>
              <a:buFont typeface="Wingdings" pitchFamily="2" charset="2"/>
              <a:buChar char="Ø"/>
            </a:pPr>
            <a:r>
              <a:rPr lang="tr-TR" dirty="0" smtClean="0">
                <a:latin typeface="Comic Sans MS" panose="030F0702030302020204" pitchFamily="66" charset="0"/>
              </a:rPr>
              <a:t>En basit şekliyle bu suçlular serbesttirler ama düzenli olarak bu kurumlarca denetlenir ve eğitilirler. Onların tekrar uyumlu bir toplum yaşamına kavuşmaları amaçlanmaktadır.</a:t>
            </a:r>
          </a:p>
          <a:p>
            <a:pPr>
              <a:buFont typeface="Wingdings" pitchFamily="2" charset="2"/>
              <a:buChar char="Ø"/>
            </a:pPr>
            <a:r>
              <a:rPr lang="tr-TR" dirty="0" smtClean="0">
                <a:latin typeface="Comic Sans MS" panose="030F0702030302020204" pitchFamily="66" charset="0"/>
              </a:rPr>
              <a:t>Denetimli serbestlik kurumlarında vaka yönetimi çalışması yapan psikologlar suçluların kendilerine ve topluma zararlı davranışlarının bitirilmesinde ve tedavisinde çok büyük öneme sahiptirler. Psikologlar da legal ve klinik unsurların iç içe olduğu bir görev alanında faaliyet gösterirler. Yani gelen mahkeme kuralları çerçevesinde yol kat etme, suçlularla iletişim, tedavi/psikolojik destek ve yine legal mercilere (mahkemelere) rapor sunma gibi. Gelen her görüşmecinin bir dosyası tutulmakta ve iyileşme süreci düzenli olarak izlenmektedir. İlerleme belli kurallara göre kaydedilir ve ona göre rapor hazırlanır. Rapor sonucuna göre görüşmeci denetimli serbestlik uygulamasını başarıyla bitirmiş olur veya mahkemeye ilerleme kaydedilemediği şeklinde rapor sunulur.</a:t>
            </a:r>
            <a:endParaRPr lang="tr-TR" dirty="0">
              <a:latin typeface="Comic Sans MS" panose="030F0702030302020204"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47664" y="188640"/>
            <a:ext cx="6589199" cy="720080"/>
          </a:xfrm>
        </p:spPr>
        <p:txBody>
          <a:bodyPr>
            <a:normAutofit/>
          </a:bodyPr>
          <a:lstStyle/>
          <a:p>
            <a:pPr algn="ctr"/>
            <a:r>
              <a:rPr lang="tr-TR" sz="3600" i="1" dirty="0" smtClean="0">
                <a:latin typeface="Comic Sans MS" panose="030F0702030302020204" pitchFamily="66" charset="0"/>
              </a:rPr>
              <a:t>Bilirkişilik</a:t>
            </a:r>
            <a:endParaRPr lang="tr-TR" sz="3600" i="1" dirty="0">
              <a:latin typeface="Comic Sans MS" panose="030F0702030302020204" pitchFamily="66" charset="0"/>
            </a:endParaRPr>
          </a:p>
        </p:txBody>
      </p:sp>
      <p:sp>
        <p:nvSpPr>
          <p:cNvPr id="3" name="2 İçerik Yer Tutucusu"/>
          <p:cNvSpPr>
            <a:spLocks noGrp="1"/>
          </p:cNvSpPr>
          <p:nvPr>
            <p:ph idx="1"/>
          </p:nvPr>
        </p:nvSpPr>
        <p:spPr>
          <a:xfrm>
            <a:off x="1547665" y="1052736"/>
            <a:ext cx="6986736" cy="5616624"/>
          </a:xfrm>
        </p:spPr>
        <p:txBody>
          <a:bodyPr>
            <a:normAutofit/>
          </a:bodyPr>
          <a:lstStyle/>
          <a:p>
            <a:pPr>
              <a:buFont typeface="Wingdings" pitchFamily="2" charset="2"/>
              <a:buChar char="Ø"/>
            </a:pPr>
            <a:r>
              <a:rPr lang="tr-TR" sz="2000" dirty="0" smtClean="0">
                <a:latin typeface="Comic Sans MS" panose="030F0702030302020204" pitchFamily="66" charset="0"/>
              </a:rPr>
              <a:t>Çözümü, uzmanlığı, özel veya teknik bilgiyi gerektiren hallerde oy ve görüşünü sözlü veya yazılı olarak vermesi için başvurulan kişidir.</a:t>
            </a:r>
          </a:p>
          <a:p>
            <a:pPr>
              <a:buFont typeface="Wingdings" pitchFamily="2" charset="2"/>
              <a:buChar char="Ø"/>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Psikiyatrik/psikolojik bilirkişilik medeni hukuk davalarında ve ceza davalarında yapılmaktadır.</a:t>
            </a:r>
          </a:p>
          <a:p>
            <a:pPr>
              <a:buFont typeface="Wingdings" pitchFamily="2" charset="2"/>
              <a:buChar char="Ø"/>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Bilirkişi olarak yapılan görüşmelerde, terapötik bir amaç güdülmemektedir; bu görüşmeler genelde bilgi toplama amaçlı yapılır ve kişilere verdikleri bilgilerin dava sürecinde kullanılacağına ilişkin bilgi verilmektedir.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47665" y="620688"/>
            <a:ext cx="6983950" cy="644650"/>
          </a:xfrm>
        </p:spPr>
        <p:txBody>
          <a:bodyPr>
            <a:normAutofit/>
          </a:bodyPr>
          <a:lstStyle/>
          <a:p>
            <a:pPr algn="ctr"/>
            <a:r>
              <a:rPr lang="tr-TR" sz="2800" i="1" dirty="0" smtClean="0">
                <a:latin typeface="Comic Sans MS" panose="030F0702030302020204" pitchFamily="66" charset="0"/>
              </a:rPr>
              <a:t>Emniyet ve Jandarma Teşkilatı</a:t>
            </a:r>
            <a:endParaRPr lang="tr-TR" sz="2800" i="1" dirty="0">
              <a:latin typeface="Comic Sans MS" panose="030F0702030302020204" pitchFamily="66" charset="0"/>
            </a:endParaRPr>
          </a:p>
        </p:txBody>
      </p:sp>
      <p:sp>
        <p:nvSpPr>
          <p:cNvPr id="3" name="2 İçerik Yer Tutucusu"/>
          <p:cNvSpPr>
            <a:spLocks noGrp="1"/>
          </p:cNvSpPr>
          <p:nvPr>
            <p:ph idx="1"/>
          </p:nvPr>
        </p:nvSpPr>
        <p:spPr>
          <a:xfrm>
            <a:off x="1187625" y="1265338"/>
            <a:ext cx="7848872" cy="5332014"/>
          </a:xfrm>
        </p:spPr>
        <p:txBody>
          <a:bodyPr>
            <a:normAutofit fontScale="92500" lnSpcReduction="20000"/>
          </a:bodyPr>
          <a:lstStyle/>
          <a:p>
            <a:pPr>
              <a:buFont typeface="Wingdings" pitchFamily="2" charset="2"/>
              <a:buChar char="Ø"/>
            </a:pPr>
            <a:r>
              <a:rPr lang="tr-TR" dirty="0" smtClean="0">
                <a:latin typeface="Comic Sans MS" panose="030F0702030302020204" pitchFamily="66" charset="0"/>
              </a:rPr>
              <a:t>Emniyet ve jandarma teşkilatı bünyelerinde suça sürüklenen çocuklar için özel düzenlenmiş çocuk şubeleri bulunmaktadır. Ayrıca teşkilat üyelerine rehberlik ve danışmanlık hizmeti verilmesinde görevli psikologlar da bulunmaktadır.</a:t>
            </a:r>
          </a:p>
          <a:p>
            <a:pPr>
              <a:buNone/>
            </a:pPr>
            <a:endParaRPr lang="tr-TR" dirty="0" smtClean="0">
              <a:latin typeface="Comic Sans MS" panose="030F0702030302020204" pitchFamily="66" charset="0"/>
            </a:endParaRPr>
          </a:p>
          <a:p>
            <a:pPr>
              <a:buFont typeface="Wingdings" pitchFamily="2" charset="2"/>
              <a:buChar char="Ø"/>
            </a:pPr>
            <a:r>
              <a:rPr lang="tr-TR" dirty="0" smtClean="0">
                <a:latin typeface="Comic Sans MS" panose="030F0702030302020204" pitchFamily="66" charset="0"/>
              </a:rPr>
              <a:t>Mahkemelerde genellikle psikologların uzmanlıklarına gereksinim duyulur. Örneğin, hüküm giymiş ya da gözaltında tutulan kişilerin davranışlarını ve duygusal strese maruz kalıp kalmadıklarını değerlendirir ve ebeveynlerden hangisi çocuğun velayetini almalıdır ya da bir sanığın zihinsel kapasitesi mahkemede savunma yapmak için yeterli midir gibi sorunlu durumlarda hâkime yardımcı olurlar. </a:t>
            </a:r>
          </a:p>
          <a:p>
            <a:pPr>
              <a:buFont typeface="Wingdings" pitchFamily="2" charset="2"/>
              <a:buChar char="Ø"/>
            </a:pPr>
            <a:endParaRPr lang="tr-TR" dirty="0" smtClean="0">
              <a:latin typeface="Comic Sans MS" panose="030F0702030302020204" pitchFamily="66" charset="0"/>
            </a:endParaRPr>
          </a:p>
          <a:p>
            <a:pPr>
              <a:buFont typeface="Wingdings" pitchFamily="2" charset="2"/>
              <a:buChar char="Ø"/>
            </a:pPr>
            <a:r>
              <a:rPr lang="tr-TR" dirty="0" smtClean="0">
                <a:latin typeface="Comic Sans MS" panose="030F0702030302020204" pitchFamily="66" charset="0"/>
              </a:rPr>
              <a:t>Lisans ya da yüksek lisans derecesine sahip olanlar, ıslahevi, hapishane ve adli tıp enstitülerinde, hukuk uygulama birimlerinde çalışırlar. </a:t>
            </a:r>
          </a:p>
          <a:p>
            <a:pPr>
              <a:buFont typeface="Wingdings" pitchFamily="2" charset="2"/>
              <a:buChar char="Ø"/>
            </a:pPr>
            <a:endParaRPr lang="tr-TR" dirty="0" smtClean="0">
              <a:latin typeface="Comic Sans MS" panose="030F0702030302020204" pitchFamily="66" charset="0"/>
            </a:endParaRPr>
          </a:p>
          <a:p>
            <a:pPr>
              <a:buFont typeface="Wingdings" pitchFamily="2" charset="2"/>
              <a:buChar char="Ø"/>
            </a:pPr>
            <a:r>
              <a:rPr lang="tr-TR" dirty="0" smtClean="0">
                <a:latin typeface="Comic Sans MS" panose="030F0702030302020204" pitchFamily="66" charset="0"/>
              </a:rPr>
              <a:t>Doktora derecesini almış olanlar ise psikoloji bölümlerinde ve hukuk fakültelerinde, araştırma organizasyonlarında ve toplum sağlığıyla ilgili kuruluşlarda danışmanlık yapmakta ya da hukuk uygulama birimlerinde, mahkemelerde ve ıslahevlerinde çalışmaktadırlar.</a:t>
            </a:r>
          </a:p>
          <a:p>
            <a:pPr>
              <a:buNone/>
            </a:pPr>
            <a:r>
              <a:rPr lang="tr-TR" dirty="0" smtClean="0">
                <a:latin typeface="Comic Sans MS" panose="030F0702030302020204" pitchFamily="66" charset="0"/>
              </a:rPr>
              <a:t> </a:t>
            </a:r>
            <a:endParaRPr lang="tr-TR"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628801"/>
            <a:ext cx="8229600" cy="2664296"/>
          </a:xfrm>
        </p:spPr>
        <p:txBody>
          <a:bodyPr>
            <a:normAutofit/>
          </a:bodyPr>
          <a:lstStyle/>
          <a:p>
            <a:pPr>
              <a:buFont typeface="Wingdings" pitchFamily="2" charset="2"/>
              <a:buChar char="Ø"/>
            </a:pPr>
            <a:r>
              <a:rPr lang="tr-TR" sz="2000" dirty="0" smtClean="0">
                <a:latin typeface="Comic Sans MS" panose="030F0702030302020204" pitchFamily="66" charset="0"/>
              </a:rPr>
              <a:t>Psikologların hukuk sistemi içinde yer aldıkları en önemli alanlardan biri de rehabilitasyon ve ıslah etme hizmetleridir.</a:t>
            </a:r>
          </a:p>
          <a:p>
            <a:pPr marL="0" indent="0">
              <a:buNone/>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Suç işlemiş olan kişinin tekrar topluma kazandırılması ve özellikle çocuklarla çalışmaların yürütülmesi sırasında görev alırlar.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0" y="1628800"/>
            <a:ext cx="9144000" cy="1673352"/>
          </a:xfrm>
        </p:spPr>
        <p:txBody>
          <a:bodyPr>
            <a:normAutofit/>
          </a:bodyPr>
          <a:lstStyle/>
          <a:p>
            <a:pPr algn="ctr"/>
            <a:r>
              <a:rPr lang="tr-TR" sz="4000" dirty="0" smtClean="0">
                <a:latin typeface="Comic Sans MS" panose="030F0702030302020204" pitchFamily="66" charset="0"/>
              </a:rPr>
              <a:t>Nasıl Adli Psikolog Olunur?</a:t>
            </a:r>
            <a:endParaRPr lang="tr-TR" sz="4000" dirty="0">
              <a:latin typeface="Comic Sans MS" panose="030F0702030302020204"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45201" y="624110"/>
            <a:ext cx="6589199" cy="788666"/>
          </a:xfrm>
        </p:spPr>
        <p:txBody>
          <a:bodyPr>
            <a:normAutofit/>
          </a:bodyPr>
          <a:lstStyle/>
          <a:p>
            <a:pPr algn="ctr"/>
            <a:r>
              <a:rPr lang="tr-TR" sz="3600" i="1" dirty="0" smtClean="0">
                <a:latin typeface="Comic Sans MS" panose="030F0702030302020204" pitchFamily="66" charset="0"/>
              </a:rPr>
              <a:t>Nasıl Adli Psikolog Olunur?</a:t>
            </a:r>
            <a:endParaRPr lang="tr-TR" sz="3600" i="1" dirty="0">
              <a:latin typeface="Comic Sans MS" panose="030F0702030302020204" pitchFamily="66" charset="0"/>
            </a:endParaRPr>
          </a:p>
        </p:txBody>
      </p:sp>
      <p:sp>
        <p:nvSpPr>
          <p:cNvPr id="3" name="2 İçerik Yer Tutucusu"/>
          <p:cNvSpPr>
            <a:spLocks noGrp="1"/>
          </p:cNvSpPr>
          <p:nvPr>
            <p:ph idx="1"/>
          </p:nvPr>
        </p:nvSpPr>
        <p:spPr>
          <a:xfrm>
            <a:off x="467544" y="1916832"/>
            <a:ext cx="8229600" cy="4625609"/>
          </a:xfrm>
        </p:spPr>
        <p:txBody>
          <a:bodyPr>
            <a:normAutofit/>
          </a:bodyPr>
          <a:lstStyle/>
          <a:p>
            <a:pPr>
              <a:buFont typeface="Wingdings" pitchFamily="2" charset="2"/>
              <a:buChar char="Ø"/>
            </a:pPr>
            <a:r>
              <a:rPr lang="tr-TR" sz="2000" dirty="0" smtClean="0">
                <a:latin typeface="Comic Sans MS" panose="030F0702030302020204" pitchFamily="66" charset="0"/>
              </a:rPr>
              <a:t>Adli psikolog olmak için öncelikle bir üniversitenin psikoloji bölümünden mezun olmak ve psikolog unvanı almak gerekmektedir. Ardında adli mekanizma içerisinde yer alan kurumlardan herhangi birinde (mahkeme, cezaevi vb.) psikolog olarak göreve başlamanız ülkemizde 'adli psikolog' unvanı taşımanız için şu anda yeterli görülmekte, buna ilaveten mesleki ve etik anlamda herhangi bir ek eğitimden geçme şartı aranmamaktadır. </a:t>
            </a:r>
          </a:p>
          <a:p>
            <a:pPr>
              <a:buFont typeface="Wingdings" pitchFamily="2" charset="2"/>
              <a:buChar char="Ø"/>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Ancak bu durumun dünya örneğinde olduğu gibi önümüzdeki yıllarda değişeceği ve ilgili kurumlarda çalışmak için uzmanlık eğitimi şartı aranacağı göz önünde tutulmalıdır.</a:t>
            </a:r>
            <a:endParaRPr lang="tr-TR" sz="2000" dirty="0">
              <a:latin typeface="Comic Sans MS" panose="030F0702030302020204" pitchFamily="66"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403648" y="1556792"/>
            <a:ext cx="5826719" cy="1646302"/>
          </a:xfrm>
        </p:spPr>
        <p:txBody>
          <a:bodyPr>
            <a:normAutofit/>
          </a:bodyPr>
          <a:lstStyle/>
          <a:p>
            <a:pPr algn="ctr"/>
            <a:r>
              <a:rPr lang="tr-TR" sz="3200" dirty="0" smtClean="0">
                <a:latin typeface="Comic Sans MS" panose="030F0702030302020204" pitchFamily="66" charset="0"/>
              </a:rPr>
              <a:t>ADLİ PSİKOLOJİ EĞİTİMİ</a:t>
            </a:r>
            <a:endParaRPr lang="tr-TR" sz="32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45201" y="260648"/>
            <a:ext cx="6589199" cy="504056"/>
          </a:xfrm>
        </p:spPr>
        <p:txBody>
          <a:bodyPr>
            <a:normAutofit/>
          </a:bodyPr>
          <a:lstStyle/>
          <a:p>
            <a:pPr algn="ctr"/>
            <a:r>
              <a:rPr lang="tr-TR" sz="2400" i="1" dirty="0" smtClean="0">
                <a:latin typeface="Comic Sans MS" panose="030F0702030302020204" pitchFamily="66" charset="0"/>
              </a:rPr>
              <a:t>Yüksek Lisans - Doktora</a:t>
            </a:r>
            <a:endParaRPr lang="tr-TR" sz="2400" i="1" dirty="0">
              <a:latin typeface="Comic Sans MS" panose="030F0702030302020204" pitchFamily="66" charset="0"/>
            </a:endParaRPr>
          </a:p>
        </p:txBody>
      </p:sp>
      <p:sp>
        <p:nvSpPr>
          <p:cNvPr id="3" name="2 İçerik Yer Tutucusu"/>
          <p:cNvSpPr>
            <a:spLocks noGrp="1"/>
          </p:cNvSpPr>
          <p:nvPr>
            <p:ph idx="1"/>
          </p:nvPr>
        </p:nvSpPr>
        <p:spPr>
          <a:xfrm>
            <a:off x="611560" y="908720"/>
            <a:ext cx="8532440" cy="5760641"/>
          </a:xfrm>
        </p:spPr>
        <p:txBody>
          <a:bodyPr>
            <a:normAutofit fontScale="32500" lnSpcReduction="20000"/>
          </a:bodyPr>
          <a:lstStyle/>
          <a:p>
            <a:pPr>
              <a:buFont typeface="Wingdings" pitchFamily="2" charset="2"/>
              <a:buChar char="Ø"/>
            </a:pPr>
            <a:r>
              <a:rPr lang="tr-TR" sz="5500" dirty="0" smtClean="0">
                <a:latin typeface="Comic Sans MS" panose="030F0702030302020204" pitchFamily="66" charset="0"/>
              </a:rPr>
              <a:t>Türkiye'de adli psikoloji içeriğiyle psikoloji bölümü mezunlarına (psikologlara) yüksek lisans/doktora düzeyinde eğitim veren çeşitli okullar vardır. Ancak her okulun verdiği eğitimin içeriğinin, diplomanın ve unvanın (adli psikoloji uzmanı, adli bilim uzmanı, güvenlik bilimleri uzmanı veya doktoru) farklı olabilmektedir. Bu yüzden düşünülerek ayrıntılı inceleme yapılması ve gerekirse bu okullarla iletişime geçilmesi gerekebilir.</a:t>
            </a:r>
          </a:p>
          <a:p>
            <a:pPr>
              <a:buNone/>
            </a:pPr>
            <a:r>
              <a:rPr lang="tr-TR" sz="5500" dirty="0" smtClean="0">
                <a:latin typeface="Comic Sans MS" panose="030F0702030302020204" pitchFamily="66" charset="0"/>
              </a:rPr>
              <a:t>             </a:t>
            </a:r>
          </a:p>
          <a:p>
            <a:pPr>
              <a:buNone/>
            </a:pPr>
            <a:r>
              <a:rPr lang="tr-TR" sz="5500" dirty="0" smtClean="0">
                <a:latin typeface="Comic Sans MS" panose="030F0702030302020204" pitchFamily="66" charset="0"/>
              </a:rPr>
              <a:t>              İstanbul Üniversitesi Adli Tıp Enstitüsü </a:t>
            </a:r>
          </a:p>
          <a:p>
            <a:pPr>
              <a:buNone/>
            </a:pPr>
            <a:r>
              <a:rPr lang="tr-TR" sz="5500" dirty="0" smtClean="0">
                <a:latin typeface="Comic Sans MS" panose="030F0702030302020204" pitchFamily="66" charset="0"/>
              </a:rPr>
              <a:t>            </a:t>
            </a:r>
          </a:p>
          <a:p>
            <a:pPr>
              <a:buNone/>
            </a:pPr>
            <a:r>
              <a:rPr lang="tr-TR" sz="5500" dirty="0" smtClean="0">
                <a:latin typeface="Comic Sans MS" panose="030F0702030302020204" pitchFamily="66" charset="0"/>
              </a:rPr>
              <a:t>              Ankara Üniversitesi Adli Tıp Enstitüsü </a:t>
            </a:r>
          </a:p>
          <a:p>
            <a:pPr>
              <a:buNone/>
            </a:pPr>
            <a:r>
              <a:rPr lang="tr-TR" sz="5500" dirty="0" smtClean="0">
                <a:latin typeface="Comic Sans MS" panose="030F0702030302020204" pitchFamily="66" charset="0"/>
              </a:rPr>
              <a:t>            </a:t>
            </a:r>
          </a:p>
          <a:p>
            <a:pPr>
              <a:buNone/>
            </a:pPr>
            <a:r>
              <a:rPr lang="tr-TR" sz="5500" dirty="0" smtClean="0">
                <a:latin typeface="Comic Sans MS" panose="030F0702030302020204" pitchFamily="66" charset="0"/>
              </a:rPr>
              <a:t>              Maltepe Üniversitesi Sosyal Bilimler Enstitüsü </a:t>
            </a:r>
          </a:p>
          <a:p>
            <a:pPr>
              <a:buNone/>
            </a:pPr>
            <a:r>
              <a:rPr lang="tr-TR" sz="5500" dirty="0" smtClean="0">
                <a:latin typeface="Comic Sans MS" panose="030F0702030302020204" pitchFamily="66" charset="0"/>
              </a:rPr>
              <a:t>            </a:t>
            </a:r>
          </a:p>
          <a:p>
            <a:pPr>
              <a:buNone/>
            </a:pPr>
            <a:r>
              <a:rPr lang="tr-TR" sz="5500" dirty="0" smtClean="0">
                <a:latin typeface="Comic Sans MS" panose="030F0702030302020204" pitchFamily="66" charset="0"/>
              </a:rPr>
              <a:t>              Güvenlik Bilimleri Enstitüsü </a:t>
            </a:r>
          </a:p>
          <a:p>
            <a:pPr>
              <a:buNone/>
            </a:pPr>
            <a:r>
              <a:rPr lang="tr-TR" sz="5500" dirty="0" smtClean="0">
                <a:latin typeface="Comic Sans MS" panose="030F0702030302020204" pitchFamily="66" charset="0"/>
              </a:rPr>
              <a:t>           </a:t>
            </a:r>
          </a:p>
          <a:p>
            <a:pPr>
              <a:buNone/>
            </a:pPr>
            <a:r>
              <a:rPr lang="tr-TR" sz="5500" dirty="0" smtClean="0">
                <a:latin typeface="Comic Sans MS" panose="030F0702030302020204" pitchFamily="66" charset="0"/>
              </a:rPr>
              <a:t>               Kara Harp Okulu Savunma Bilimleri Enstitüsü </a:t>
            </a:r>
          </a:p>
          <a:p>
            <a:pPr>
              <a:buNone/>
            </a:pP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endParaRPr lang="tr-TR" sz="4000" dirty="0" smtClean="0">
              <a:latin typeface="Comic Sans MS" panose="030F0702030302020204" pitchFamily="66" charset="0"/>
            </a:endParaRPr>
          </a:p>
          <a:p>
            <a:pPr marL="0" indent="0" algn="ctr">
              <a:buNone/>
            </a:pPr>
            <a:endParaRPr lang="tr-TR" sz="4000" dirty="0">
              <a:latin typeface="Comic Sans MS" panose="030F0702030302020204" pitchFamily="66" charset="0"/>
            </a:endParaRPr>
          </a:p>
          <a:p>
            <a:pPr marL="0" indent="0" algn="ctr">
              <a:buNone/>
            </a:pPr>
            <a:r>
              <a:rPr lang="tr-TR" sz="4000" dirty="0" smtClean="0">
                <a:latin typeface="Comic Sans MS" panose="030F0702030302020204" pitchFamily="66" charset="0"/>
              </a:rPr>
              <a:t>ETİK</a:t>
            </a:r>
            <a:endParaRPr lang="tr-TR" sz="4000" dirty="0">
              <a:latin typeface="Comic Sans MS" panose="030F0702030302020204" pitchFamily="66" charset="0"/>
            </a:endParaRPr>
          </a:p>
        </p:txBody>
      </p:sp>
    </p:spTree>
    <p:extLst>
      <p:ext uri="{BB962C8B-B14F-4D97-AF65-F5344CB8AC3E}">
        <p14:creationId xmlns:p14="http://schemas.microsoft.com/office/powerpoint/2010/main" val="23138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88640"/>
            <a:ext cx="8229600" cy="1251062"/>
          </a:xfrm>
        </p:spPr>
        <p:txBody>
          <a:bodyPr>
            <a:normAutofit/>
          </a:bodyPr>
          <a:lstStyle/>
          <a:p>
            <a:pPr algn="ctr"/>
            <a:r>
              <a:rPr lang="tr-TR" dirty="0" smtClean="0">
                <a:latin typeface="Comic Sans MS" panose="030F0702030302020204" pitchFamily="66" charset="0"/>
              </a:rPr>
              <a:t>TARİHÇE</a:t>
            </a:r>
            <a:endParaRPr lang="tr-TR" dirty="0">
              <a:latin typeface="Comic Sans MS" panose="030F0702030302020204" pitchFamily="66" charset="0"/>
            </a:endParaRPr>
          </a:p>
        </p:txBody>
      </p:sp>
      <p:sp>
        <p:nvSpPr>
          <p:cNvPr id="3" name="2 İçerik Yer Tutucusu"/>
          <p:cNvSpPr>
            <a:spLocks noGrp="1"/>
          </p:cNvSpPr>
          <p:nvPr>
            <p:ph sz="half" idx="1"/>
          </p:nvPr>
        </p:nvSpPr>
        <p:spPr>
          <a:xfrm>
            <a:off x="1115616" y="1196752"/>
            <a:ext cx="7110066" cy="5141168"/>
          </a:xfrm>
        </p:spPr>
        <p:txBody>
          <a:bodyPr>
            <a:noAutofit/>
          </a:bodyPr>
          <a:lstStyle/>
          <a:p>
            <a:pPr>
              <a:buFont typeface="Wingdings" pitchFamily="2" charset="2"/>
              <a:buChar char="Ø"/>
            </a:pPr>
            <a:r>
              <a:rPr lang="tr-TR" dirty="0" smtClean="0">
                <a:latin typeface="Comic Sans MS" panose="030F0702030302020204" pitchFamily="66" charset="0"/>
              </a:rPr>
              <a:t> Adli psikoloji kökenini aldığı iki bilim gibi (adli tıp ve psikoloji) geçmişi çok kısa olan bir bilim dalıdır.    </a:t>
            </a:r>
          </a:p>
          <a:p>
            <a:pPr>
              <a:buFont typeface="Wingdings" pitchFamily="2" charset="2"/>
              <a:buChar char="Ø"/>
            </a:pPr>
            <a:endParaRPr lang="tr-TR" dirty="0" smtClean="0">
              <a:latin typeface="Comic Sans MS" panose="030F0702030302020204" pitchFamily="66" charset="0"/>
            </a:endParaRPr>
          </a:p>
          <a:p>
            <a:pPr>
              <a:buFont typeface="Wingdings" pitchFamily="2" charset="2"/>
              <a:buChar char="Ø"/>
            </a:pPr>
            <a:r>
              <a:rPr lang="tr-TR" dirty="0" smtClean="0">
                <a:latin typeface="Comic Sans MS" panose="030F0702030302020204" pitchFamily="66" charset="0"/>
              </a:rPr>
              <a:t>Psikolojinin bir alt alanı olarak tanımlanması iki binli yılları bulmuştur.</a:t>
            </a:r>
          </a:p>
          <a:p>
            <a:pPr>
              <a:buFont typeface="Wingdings" pitchFamily="2" charset="2"/>
              <a:buChar char="Ø"/>
            </a:pPr>
            <a:endParaRPr lang="tr-TR" dirty="0" smtClean="0">
              <a:latin typeface="Comic Sans MS" panose="030F0702030302020204" pitchFamily="66" charset="0"/>
            </a:endParaRPr>
          </a:p>
          <a:p>
            <a:pPr>
              <a:buFont typeface="Wingdings" pitchFamily="2" charset="2"/>
              <a:buChar char="Ø"/>
            </a:pPr>
            <a:r>
              <a:rPr lang="tr-TR" dirty="0" smtClean="0">
                <a:latin typeface="Comic Sans MS" panose="030F0702030302020204" pitchFamily="66" charset="0"/>
              </a:rPr>
              <a:t>Buna rağmen adalet-hukuk-psikoloji üçlüsünün eskilere dayanan bir ilişkisi vardır.</a:t>
            </a:r>
          </a:p>
          <a:p>
            <a:pPr>
              <a:buFont typeface="Wingdings" pitchFamily="2" charset="2"/>
              <a:buChar char="Ø"/>
            </a:pPr>
            <a:endParaRPr lang="tr-TR" dirty="0" smtClean="0">
              <a:latin typeface="Comic Sans MS" panose="030F0702030302020204" pitchFamily="66" charset="0"/>
            </a:endParaRPr>
          </a:p>
          <a:p>
            <a:pPr>
              <a:buFont typeface="Wingdings" pitchFamily="2" charset="2"/>
              <a:buChar char="Ø"/>
            </a:pPr>
            <a:r>
              <a:rPr lang="tr-TR" dirty="0" smtClean="0">
                <a:latin typeface="Comic Sans MS" panose="030F0702030302020204" pitchFamily="66" charset="0"/>
              </a:rPr>
              <a:t> Özellikle işlediği suçtan dolayı bir kişinin sorumlu tutulabilmesi için sahip olması gereken özellikler, çeşitli hukuk sistemleri içinde ve filozoflar tarafından tarih boyunca tartışılmıştır.</a:t>
            </a:r>
          </a:p>
          <a:p>
            <a:pPr>
              <a:buFont typeface="Wingdings" pitchFamily="2" charset="2"/>
              <a:buChar char="Ø"/>
            </a:pPr>
            <a:endParaRPr lang="tr-TR" dirty="0" smtClean="0">
              <a:latin typeface="Comic Sans MS" panose="030F0702030302020204" pitchFamily="66" charset="0"/>
            </a:endParaRPr>
          </a:p>
          <a:p>
            <a:pPr>
              <a:buNone/>
            </a:pPr>
            <a:r>
              <a:rPr lang="tr-TR" dirty="0" smtClean="0">
                <a:latin typeface="Comic Sans MS" panose="030F0702030302020204" pitchFamily="66"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17712" y="1340768"/>
            <a:ext cx="7346776" cy="5256584"/>
          </a:xfrm>
        </p:spPr>
        <p:txBody>
          <a:bodyPr>
            <a:normAutofit fontScale="77500" lnSpcReduction="20000"/>
          </a:bodyPr>
          <a:lstStyle/>
          <a:p>
            <a:pPr marL="633222" indent="-514350">
              <a:buFont typeface="Wingdings" pitchFamily="2" charset="2"/>
              <a:buChar char="Ø"/>
            </a:pPr>
            <a:r>
              <a:rPr lang="tr-TR" sz="2000" dirty="0" smtClean="0">
                <a:latin typeface="Comic Sans MS" panose="030F0702030302020204" pitchFamily="66" charset="0"/>
              </a:rPr>
              <a:t>Adli psikologlar ahlaki kararları yargılamamalı ve psikolog olarak otoritelerini kendi politik ve sosyal ideolojilerini geliştirmek amacıyla suiistimal etmemelidirler. </a:t>
            </a:r>
          </a:p>
          <a:p>
            <a:pPr marL="633222" indent="-514350">
              <a:buFont typeface="Wingdings" pitchFamily="2" charset="2"/>
              <a:buChar char="Ø"/>
            </a:pPr>
            <a:endParaRPr lang="tr-TR" sz="2000" dirty="0" smtClean="0">
              <a:latin typeface="Comic Sans MS" panose="030F0702030302020204" pitchFamily="66" charset="0"/>
            </a:endParaRPr>
          </a:p>
          <a:p>
            <a:pPr marL="633222" indent="-514350">
              <a:buFont typeface="Wingdings" pitchFamily="2" charset="2"/>
              <a:buChar char="Ø"/>
            </a:pPr>
            <a:r>
              <a:rPr lang="tr-TR" sz="2000" dirty="0" smtClean="0">
                <a:latin typeface="Comic Sans MS" panose="030F0702030302020204" pitchFamily="66" charset="0"/>
              </a:rPr>
              <a:t>Kanıtları, verilere ve genel kabul görmüş teorilere dayanarak, karşıt görüşlü bir azınlık olabileceğini de göz önüne alarak sunmalıdırlar.</a:t>
            </a:r>
          </a:p>
          <a:p>
            <a:pPr marL="633222" indent="-514350">
              <a:buFont typeface="Wingdings" pitchFamily="2" charset="2"/>
              <a:buChar char="Ø"/>
            </a:pPr>
            <a:endParaRPr lang="tr-TR" sz="2000" dirty="0" smtClean="0">
              <a:latin typeface="Comic Sans MS" panose="030F0702030302020204" pitchFamily="66" charset="0"/>
            </a:endParaRPr>
          </a:p>
          <a:p>
            <a:pPr marL="633222" indent="-514350">
              <a:buFont typeface="Wingdings" pitchFamily="2" charset="2"/>
              <a:buChar char="Ø"/>
            </a:pPr>
            <a:r>
              <a:rPr lang="tr-TR" sz="2000" dirty="0" smtClean="0">
                <a:latin typeface="Comic Sans MS" panose="030F0702030302020204" pitchFamily="66" charset="0"/>
              </a:rPr>
              <a:t>Psikolog uzman tanık olarak rolüne, alandaki yeterliliğine, ilgili kişileri bilgilendirmek zorunda olduğu durumlara uyarak hareket etmelidir. </a:t>
            </a:r>
          </a:p>
          <a:p>
            <a:pPr marL="633222" indent="-514350">
              <a:buFont typeface="Wingdings" pitchFamily="2" charset="2"/>
              <a:buChar char="Ø"/>
            </a:pPr>
            <a:endParaRPr lang="tr-TR" sz="2000" dirty="0" smtClean="0">
              <a:latin typeface="Comic Sans MS" panose="030F0702030302020204" pitchFamily="66" charset="0"/>
            </a:endParaRPr>
          </a:p>
          <a:p>
            <a:pPr marL="633222" indent="-514350">
              <a:buFont typeface="Wingdings" pitchFamily="2" charset="2"/>
              <a:buChar char="Ø"/>
            </a:pPr>
            <a:r>
              <a:rPr lang="tr-TR" sz="2000" dirty="0" smtClean="0">
                <a:latin typeface="Comic Sans MS" panose="030F0702030302020204" pitchFamily="66" charset="0"/>
              </a:rPr>
              <a:t>Bununla beraber psikologlar, kendi meslek grubunda anlamlı bir kitle tarafından desteklenmediği takdirde bireysel görüşlerini kanıt olarak göstermemelidirler.</a:t>
            </a:r>
          </a:p>
          <a:p>
            <a:pPr marL="633222" indent="-514350">
              <a:buFont typeface="Wingdings" pitchFamily="2" charset="2"/>
              <a:buChar char="Ø"/>
            </a:pPr>
            <a:endParaRPr lang="tr-TR" sz="2000" dirty="0" smtClean="0">
              <a:latin typeface="Comic Sans MS" panose="030F0702030302020204" pitchFamily="66" charset="0"/>
            </a:endParaRPr>
          </a:p>
          <a:p>
            <a:pPr marL="633222" indent="-514350">
              <a:buFont typeface="Wingdings" pitchFamily="2" charset="2"/>
              <a:buChar char="Ø"/>
            </a:pPr>
            <a:r>
              <a:rPr lang="tr-TR" sz="2000" dirty="0" smtClean="0">
                <a:latin typeface="Comic Sans MS" panose="030F0702030302020204" pitchFamily="66" charset="0"/>
              </a:rPr>
              <a:t>Bütün bunlara rağmen adli psikoloji bazı yasal riskler içerebilir. Bu riskler, hasta-terapist ilişkisinde gözlemlenen olumlu duygular olabileceği gibi, psikologun hazırladığı olumsuz raporun değerlendirilen kişide yoğun olumsuz duygular ortaya çıkarabilmesidir. </a:t>
            </a:r>
            <a:endParaRPr lang="tr-TR" sz="2000" dirty="0">
              <a:latin typeface="Comic Sans MS" panose="030F0702030302020204" pitchFamily="66"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31640" y="908720"/>
            <a:ext cx="7704855" cy="5472608"/>
          </a:xfrm>
        </p:spPr>
        <p:txBody>
          <a:bodyPr>
            <a:normAutofit lnSpcReduction="10000"/>
          </a:bodyPr>
          <a:lstStyle/>
          <a:p>
            <a:pPr>
              <a:buFont typeface="Wingdings" pitchFamily="2" charset="2"/>
              <a:buChar char="Ø"/>
            </a:pPr>
            <a:r>
              <a:rPr lang="tr-TR" sz="2000" dirty="0" smtClean="0">
                <a:latin typeface="Comic Sans MS" panose="030F0702030302020204" pitchFamily="66" charset="0"/>
              </a:rPr>
              <a:t>Adli psikolojide kayıt tutmanın oldukça önemli bir faktör olduğunu açıkça ortaya konmuştur.</a:t>
            </a:r>
          </a:p>
          <a:p>
            <a:pPr marL="0" indent="0">
              <a:buNone/>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Buna göre, adli psikologlar değerlendirme yaparken eğitimini aldıkları veri toplama araçlarını kuramsal ve psikometrik açıdan yeterli standardizasyonunun yapılmış olmalarına dikkat etmesi gerekir. </a:t>
            </a:r>
          </a:p>
          <a:p>
            <a:pPr>
              <a:buFont typeface="Wingdings" pitchFamily="2" charset="2"/>
              <a:buChar char="Ø"/>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Kayıtlar, psikologun kararlarını doğrulayacak yeterli bilgiyi içermelidir. Herhangi bir tutarsızlık söz konusu olduğunda ise, psikologun değerlendirmesini neye dayandırdığını raporun sonunda belirtmesi gerekmektedir.</a:t>
            </a:r>
          </a:p>
          <a:p>
            <a:pPr>
              <a:buNone/>
            </a:pPr>
            <a:r>
              <a:rPr lang="tr-TR" sz="2000" dirty="0" smtClean="0">
                <a:latin typeface="Comic Sans MS" panose="030F0702030302020204" pitchFamily="66" charset="0"/>
              </a:rPr>
              <a:t> </a:t>
            </a:r>
          </a:p>
          <a:p>
            <a:pPr>
              <a:buFont typeface="Wingdings" pitchFamily="2" charset="2"/>
              <a:buChar char="Ø"/>
            </a:pPr>
            <a:r>
              <a:rPr lang="tr-TR" sz="2000" dirty="0" smtClean="0">
                <a:latin typeface="Comic Sans MS" panose="030F0702030302020204" pitchFamily="66" charset="0"/>
              </a:rPr>
              <a:t>Değerlendirme sonuçları, yasal süreçlere uygun olarak, psikoloji kuramları ve bilimsel bulgular çerçevesinde açıklanmalıdır.</a:t>
            </a:r>
            <a:endParaRPr lang="tr-TR" sz="2000" dirty="0">
              <a:latin typeface="Comic Sans MS" panose="030F0702030302020204"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half" idx="1"/>
          </p:nvPr>
        </p:nvSpPr>
        <p:spPr>
          <a:xfrm>
            <a:off x="323528" y="1340768"/>
            <a:ext cx="8329642" cy="5617840"/>
          </a:xfrm>
        </p:spPr>
        <p:txBody>
          <a:bodyPr>
            <a:normAutofit/>
          </a:bodyPr>
          <a:lstStyle/>
          <a:p>
            <a:pPr>
              <a:buFont typeface="Wingdings" pitchFamily="2" charset="2"/>
              <a:buChar char="Ø"/>
            </a:pPr>
            <a:r>
              <a:rPr lang="tr-TR" sz="2000" dirty="0" smtClean="0">
                <a:latin typeface="Comic Sans MS" panose="030F0702030302020204" pitchFamily="66" charset="0"/>
              </a:rPr>
              <a:t>I4. yy’dan önce akıl hastalıkları ile suç arasında ilişki kurularak, şeytani güçlerin hem akıl hastalıklarına hem de bu kişilerin işlediği suçlara neden olduğuna inanılırdı. </a:t>
            </a:r>
          </a:p>
          <a:p>
            <a:pPr>
              <a:buFont typeface="Wingdings" pitchFamily="2" charset="2"/>
              <a:buChar char="Ø"/>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Akıl hastaları her ne kadar ne yaptıklarını bilmeseler de eylemlerinden sorumlu idiler.</a:t>
            </a:r>
          </a:p>
          <a:p>
            <a:pPr>
              <a:buFont typeface="Wingdings" pitchFamily="2" charset="2"/>
              <a:buChar char="Ø"/>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İlk defa, 1505’te İngiltere’de delilik nedeniyle bir ceza yargılamasında beraat kararı verildi. Ama bu hukuki kural kendini yazılı olarak göstermemiştir.</a:t>
            </a:r>
          </a:p>
          <a:p>
            <a:pPr marL="0" indent="0">
              <a:buNone/>
            </a:pPr>
            <a:endParaRPr lang="tr-TR" sz="2000"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Ceza davalarında davalının akıl sağlığının yerinde olmamasının cezai sorumluluğu ortadan kaldırdığına dair bir prensibin kabulü, 1843 yılında McNaughten davası olarak bilinen davada gerçekleşti.</a:t>
            </a:r>
          </a:p>
          <a:p>
            <a:pPr>
              <a:buNone/>
            </a:pPr>
            <a:r>
              <a:rPr lang="tr-TR" sz="2400"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1196752"/>
            <a:ext cx="7776864" cy="5472608"/>
          </a:xfrm>
        </p:spPr>
        <p:txBody>
          <a:bodyPr>
            <a:normAutofit/>
          </a:bodyPr>
          <a:lstStyle/>
          <a:p>
            <a:pPr>
              <a:buFont typeface="Wingdings" pitchFamily="2" charset="2"/>
              <a:buChar char="Ø"/>
            </a:pPr>
            <a:r>
              <a:rPr lang="tr-TR" sz="2000" dirty="0" smtClean="0">
                <a:latin typeface="Comic Sans MS" panose="030F0702030302020204" pitchFamily="66" charset="0"/>
              </a:rPr>
              <a:t>Modern psikolojinin temellerinin atan Wilhelm </a:t>
            </a:r>
            <a:r>
              <a:rPr lang="tr-TR" sz="2000" dirty="0" err="1" smtClean="0">
                <a:latin typeface="Comic Sans MS" panose="030F0702030302020204" pitchFamily="66" charset="0"/>
              </a:rPr>
              <a:t>Wundt’un</a:t>
            </a:r>
            <a:r>
              <a:rPr lang="tr-TR" sz="2000" dirty="0" smtClean="0">
                <a:latin typeface="Comic Sans MS" panose="030F0702030302020204" pitchFamily="66" charset="0"/>
              </a:rPr>
              <a:t> 1879’da ilk psikoloji laboratuvarını kurması ile bu laboratuvarda yetişen, deneysel yöntem üzerine uzmanlaşan psikologların çeşitli mahkeme süreçlerine, çeşitli suçların aydınlatılmasına etkileri görülmeye başladı.</a:t>
            </a:r>
          </a:p>
          <a:p>
            <a:endParaRPr lang="tr-TR" sz="2000" b="1"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1896’da Leipzig’de, bir mahkemede Von Schrenk Nortzing ilk defa “adli psikolog” rolü ile katkı sunmuştur.</a:t>
            </a:r>
          </a:p>
          <a:p>
            <a:pPr>
              <a:buFont typeface="Wingdings" pitchFamily="2" charset="2"/>
              <a:buChar char="Ø"/>
            </a:pPr>
            <a:endParaRPr lang="tr-TR" sz="2000" b="1" dirty="0" smtClean="0">
              <a:latin typeface="Comic Sans MS" panose="030F0702030302020204" pitchFamily="66" charset="0"/>
            </a:endParaRPr>
          </a:p>
          <a:p>
            <a:pPr>
              <a:buFont typeface="Wingdings" pitchFamily="2" charset="2"/>
              <a:buChar char="Ø"/>
            </a:pPr>
            <a:r>
              <a:rPr lang="tr-TR" sz="2000" dirty="0" smtClean="0">
                <a:latin typeface="Comic Sans MS" panose="030F0702030302020204" pitchFamily="66" charset="0"/>
              </a:rPr>
              <a:t>Bu davada Nortzing, suça ilişkin basında yer alan haberlerden tanıkların etkilenmeleri sonucu, suç olayına dair orijinal hatıraları ile okuduklarını karıştırıyor olabileceklerine dair bir uzman görüşü sunmuştur.</a:t>
            </a:r>
            <a:endParaRPr lang="tr-TR" sz="2000" b="1"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4294967295"/>
          </p:nvPr>
        </p:nvSpPr>
        <p:spPr>
          <a:xfrm>
            <a:off x="683568" y="3468488"/>
            <a:ext cx="3347086" cy="3272879"/>
          </a:xfrm>
        </p:spPr>
        <p:txBody>
          <a:bodyPr>
            <a:noAutofit/>
          </a:bodyPr>
          <a:lstStyle/>
          <a:p>
            <a:pPr>
              <a:buFont typeface="Wingdings" pitchFamily="2" charset="2"/>
              <a:buChar char="Ø"/>
            </a:pPr>
            <a:r>
              <a:rPr lang="tr-TR" sz="1800" dirty="0" smtClean="0"/>
              <a:t> </a:t>
            </a:r>
            <a:r>
              <a:rPr lang="tr-TR" sz="1800" dirty="0" smtClean="0">
                <a:latin typeface="Comic Sans MS" panose="030F0702030302020204" pitchFamily="66" charset="0"/>
              </a:rPr>
              <a:t>J.M. Catell ise yine aynı yıllarda Wundt’un laboratuvarında eğitim aldıktan sonra ABD’ye giderek görgü tanığı ifadelerinin doğruluğunun arttırılması için yeni yöntemlerin geliştirilmesi üzerine çalışmıştır.</a:t>
            </a:r>
          </a:p>
          <a:p>
            <a:pPr>
              <a:buNone/>
            </a:pPr>
            <a:endParaRPr lang="tr-TR" sz="1800" dirty="0" smtClean="0"/>
          </a:p>
          <a:p>
            <a:pPr>
              <a:buNone/>
            </a:pPr>
            <a:r>
              <a:rPr lang="tr-TR" sz="1800" dirty="0" smtClean="0"/>
              <a:t>.</a:t>
            </a:r>
          </a:p>
          <a:p>
            <a:pPr>
              <a:buFont typeface="Wingdings" pitchFamily="2" charset="2"/>
              <a:buChar char="Ø"/>
            </a:pPr>
            <a:endParaRPr lang="tr-TR" sz="1800" dirty="0" smtClean="0"/>
          </a:p>
          <a:p>
            <a:pPr>
              <a:buNone/>
            </a:pPr>
            <a:endParaRPr lang="tr-TR" sz="1800" dirty="0" smtClean="0"/>
          </a:p>
        </p:txBody>
      </p:sp>
      <p:pic>
        <p:nvPicPr>
          <p:cNvPr id="4" name="3 Resim" descr="James_McKeen_Cattell.jpg"/>
          <p:cNvPicPr>
            <a:picLocks noChangeAspect="1"/>
          </p:cNvPicPr>
          <p:nvPr/>
        </p:nvPicPr>
        <p:blipFill>
          <a:blip r:embed="rId3" cstate="print"/>
          <a:stretch>
            <a:fillRect/>
          </a:stretch>
        </p:blipFill>
        <p:spPr>
          <a:xfrm>
            <a:off x="1403648" y="404664"/>
            <a:ext cx="1728192" cy="21602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Metin kutusu"/>
          <p:cNvSpPr txBox="1"/>
          <p:nvPr/>
        </p:nvSpPr>
        <p:spPr>
          <a:xfrm>
            <a:off x="1083142" y="2708920"/>
            <a:ext cx="2395977" cy="615553"/>
          </a:xfrm>
          <a:prstGeom prst="rect">
            <a:avLst/>
          </a:prstGeom>
          <a:noFill/>
        </p:spPr>
        <p:txBody>
          <a:bodyPr wrap="none" rtlCol="0">
            <a:spAutoFit/>
          </a:bodyPr>
          <a:lstStyle/>
          <a:p>
            <a:pPr algn="ctr"/>
            <a:r>
              <a:rPr lang="tr-TR" sz="1700" b="1" i="1" dirty="0" smtClean="0">
                <a:latin typeface="Adobe Caslon Pro Bold" pitchFamily="18" charset="-94"/>
              </a:rPr>
              <a:t>James McKeen CATELL</a:t>
            </a:r>
          </a:p>
          <a:p>
            <a:pPr algn="ctr"/>
            <a:r>
              <a:rPr lang="tr-TR" sz="1700" b="1" i="1" dirty="0" smtClean="0">
                <a:latin typeface="Adobe Caslon Pro Bold" pitchFamily="18" charset="-94"/>
              </a:rPr>
              <a:t>(1860-1944)</a:t>
            </a:r>
            <a:endParaRPr lang="tr-TR" sz="1700" b="1" i="1" dirty="0">
              <a:latin typeface="Adobe Caslon Pro Bold" pitchFamily="18" charset="-94"/>
            </a:endParaRPr>
          </a:p>
        </p:txBody>
      </p:sp>
      <p:pic>
        <p:nvPicPr>
          <p:cNvPr id="7" name="6 Resim" descr="munsterberg.jpg"/>
          <p:cNvPicPr>
            <a:picLocks noChangeAspect="1"/>
          </p:cNvPicPr>
          <p:nvPr/>
        </p:nvPicPr>
        <p:blipFill>
          <a:blip r:embed="rId4" cstate="print"/>
          <a:stretch>
            <a:fillRect/>
          </a:stretch>
        </p:blipFill>
        <p:spPr>
          <a:xfrm>
            <a:off x="5652120" y="404664"/>
            <a:ext cx="1800200" cy="20882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10 Metin kutusu"/>
          <p:cNvSpPr txBox="1"/>
          <p:nvPr/>
        </p:nvSpPr>
        <p:spPr>
          <a:xfrm>
            <a:off x="4860032" y="3645024"/>
            <a:ext cx="3960440" cy="1754326"/>
          </a:xfrm>
          <a:prstGeom prst="rect">
            <a:avLst/>
          </a:prstGeom>
          <a:noFill/>
        </p:spPr>
        <p:txBody>
          <a:bodyPr wrap="square" rtlCol="0">
            <a:spAutoFit/>
          </a:bodyPr>
          <a:lstStyle/>
          <a:p>
            <a:pPr>
              <a:buClr>
                <a:schemeClr val="accent1"/>
              </a:buClr>
              <a:buSzPct val="80000"/>
            </a:pPr>
            <a:r>
              <a:rPr lang="tr-TR" dirty="0" smtClean="0">
                <a:latin typeface="Comic Sans MS" panose="030F0702030302020204" pitchFamily="66" charset="0"/>
              </a:rPr>
              <a:t>Aynı laboratuardan   ABD’ye    giden bir başka psikolog H. Münsterberg de görgü tanıklığı ve Amerikan yargı sisteminde yer alan jürinin nasıl karar verdiği üzerine araştırmalar yürüttü.</a:t>
            </a:r>
            <a:endParaRPr lang="tr-TR" dirty="0">
              <a:latin typeface="Comic Sans MS" panose="030F0702030302020204" pitchFamily="66" charset="0"/>
            </a:endParaRPr>
          </a:p>
        </p:txBody>
      </p:sp>
      <p:sp>
        <p:nvSpPr>
          <p:cNvPr id="12" name="11 Metin kutusu"/>
          <p:cNvSpPr txBox="1"/>
          <p:nvPr/>
        </p:nvSpPr>
        <p:spPr>
          <a:xfrm>
            <a:off x="5372782" y="2636912"/>
            <a:ext cx="2394310" cy="615553"/>
          </a:xfrm>
          <a:prstGeom prst="rect">
            <a:avLst/>
          </a:prstGeom>
          <a:noFill/>
        </p:spPr>
        <p:txBody>
          <a:bodyPr wrap="none" rtlCol="0">
            <a:spAutoFit/>
          </a:bodyPr>
          <a:lstStyle/>
          <a:p>
            <a:pPr algn="ctr"/>
            <a:r>
              <a:rPr lang="tr-TR" sz="1700" b="1" i="1" dirty="0" smtClean="0">
                <a:latin typeface="Adobe Caslon Pro Bold" pitchFamily="18" charset="-94"/>
              </a:rPr>
              <a:t>Hugo MUNSTERBERG</a:t>
            </a:r>
          </a:p>
          <a:p>
            <a:pPr algn="ctr"/>
            <a:r>
              <a:rPr lang="tr-TR" sz="1700" b="1" i="1" dirty="0" smtClean="0">
                <a:latin typeface="Adobe Caslon Pro Bold" pitchFamily="18" charset="-94"/>
              </a:rPr>
              <a:t>(1863-1916)</a:t>
            </a:r>
            <a:endParaRPr lang="tr-TR" sz="1700" b="1" i="1" dirty="0">
              <a:latin typeface="Adobe Caslon Pro Bold" pitchFamily="18" charset="-94"/>
            </a:endParaRPr>
          </a:p>
        </p:txBody>
      </p:sp>
    </p:spTree>
    <p:extLst>
      <p:ext uri="{BB962C8B-B14F-4D97-AF65-F5344CB8AC3E}">
        <p14:creationId xmlns:p14="http://schemas.microsoft.com/office/powerpoint/2010/main" val="2179475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4294967295"/>
          </p:nvPr>
        </p:nvSpPr>
        <p:spPr>
          <a:xfrm>
            <a:off x="395536" y="1052736"/>
            <a:ext cx="5588786" cy="1944687"/>
          </a:xfrm>
        </p:spPr>
        <p:txBody>
          <a:bodyPr>
            <a:normAutofit/>
          </a:bodyPr>
          <a:lstStyle/>
          <a:p>
            <a:pPr>
              <a:buFont typeface="Wingdings" pitchFamily="2" charset="2"/>
              <a:buChar char="Ø"/>
            </a:pPr>
            <a:r>
              <a:rPr lang="tr-TR" sz="2000" dirty="0" err="1" smtClean="0">
                <a:latin typeface="Comic Sans MS" panose="030F0702030302020204" pitchFamily="66" charset="0"/>
              </a:rPr>
              <a:t>Munsterberg’in</a:t>
            </a:r>
            <a:r>
              <a:rPr lang="tr-TR" sz="2000" dirty="0" smtClean="0">
                <a:latin typeface="Comic Sans MS" panose="030F0702030302020204" pitchFamily="66" charset="0"/>
              </a:rPr>
              <a:t> öğrencisi bir başka psikolog W. Marston ise 1915’te yalan söyleyenlerin sinir sistemlerinin işleyişinde uyarılmaya bağlı bazı değişiklikler olduğu fikrinden hareketle ilk poligraf (yalan makinesi) prototipini icat etti.</a:t>
            </a:r>
          </a:p>
          <a:p>
            <a:endParaRPr lang="tr-TR" dirty="0"/>
          </a:p>
        </p:txBody>
      </p:sp>
      <p:pic>
        <p:nvPicPr>
          <p:cNvPr id="10" name="9 Resim" descr="William_Moulton_Marston_01.jpg"/>
          <p:cNvPicPr>
            <a:picLocks noChangeAspect="1"/>
          </p:cNvPicPr>
          <p:nvPr/>
        </p:nvPicPr>
        <p:blipFill>
          <a:blip r:embed="rId2" cstate="print"/>
          <a:stretch>
            <a:fillRect/>
          </a:stretch>
        </p:blipFill>
        <p:spPr>
          <a:xfrm>
            <a:off x="6156176" y="476672"/>
            <a:ext cx="2197894" cy="28083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11 Metin kutusu"/>
          <p:cNvSpPr txBox="1"/>
          <p:nvPr/>
        </p:nvSpPr>
        <p:spPr>
          <a:xfrm>
            <a:off x="6012160" y="3573016"/>
            <a:ext cx="2814104" cy="615553"/>
          </a:xfrm>
          <a:prstGeom prst="rect">
            <a:avLst/>
          </a:prstGeom>
          <a:noFill/>
        </p:spPr>
        <p:txBody>
          <a:bodyPr wrap="none" rtlCol="0">
            <a:spAutoFit/>
          </a:bodyPr>
          <a:lstStyle/>
          <a:p>
            <a:pPr algn="ctr"/>
            <a:r>
              <a:rPr lang="tr-TR" sz="1700" b="1" i="1" dirty="0" smtClean="0">
                <a:latin typeface="Adobe Caslon Pro Bold" pitchFamily="18" charset="-94"/>
              </a:rPr>
              <a:t>William Moulton MARSTON</a:t>
            </a:r>
          </a:p>
          <a:p>
            <a:pPr algn="ctr"/>
            <a:r>
              <a:rPr lang="tr-TR" sz="1700" b="1" i="1" dirty="0" smtClean="0">
                <a:latin typeface="Adobe Caslon Pro Bold" pitchFamily="18" charset="-94"/>
              </a:rPr>
              <a:t>(1893-1947)</a:t>
            </a:r>
            <a:endParaRPr lang="tr-TR" sz="1700" b="1" i="1" dirty="0">
              <a:latin typeface="Adobe Caslon Pro Bold" pitchFamily="18" charset="-94"/>
            </a:endParaRPr>
          </a:p>
        </p:txBody>
      </p:sp>
      <p:pic>
        <p:nvPicPr>
          <p:cNvPr id="13" name="12 Resim" descr="tumblr_meko00urFQ1rmaftto5_1280.jpg"/>
          <p:cNvPicPr>
            <a:picLocks noChangeAspect="1"/>
          </p:cNvPicPr>
          <p:nvPr/>
        </p:nvPicPr>
        <p:blipFill>
          <a:blip r:embed="rId3" cstate="print"/>
          <a:stretch>
            <a:fillRect/>
          </a:stretch>
        </p:blipFill>
        <p:spPr>
          <a:xfrm>
            <a:off x="539552" y="3356992"/>
            <a:ext cx="4968552" cy="28803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idx="1"/>
          </p:nvPr>
        </p:nvSpPr>
        <p:spPr>
          <a:xfrm>
            <a:off x="467544" y="1772816"/>
            <a:ext cx="8064896" cy="4844008"/>
          </a:xfrm>
        </p:spPr>
        <p:txBody>
          <a:bodyPr>
            <a:normAutofit/>
          </a:bodyPr>
          <a:lstStyle/>
          <a:p>
            <a:pPr>
              <a:buFont typeface="Wingdings" pitchFamily="2" charset="2"/>
              <a:buChar char="Ø"/>
            </a:pPr>
            <a:r>
              <a:rPr lang="tr-TR" sz="2000" dirty="0" smtClean="0">
                <a:latin typeface="Comic Sans MS" panose="030F0702030302020204" pitchFamily="66" charset="0"/>
              </a:rPr>
              <a:t>Yine 20.yy. başlarında K. Marbe ABD’de ilk defa bir hukuk mahkemesinde, bir makinistin treni durdurabilmesi ile tehlikeyi gördüğü süre arasında belli bir zaman aralığı olabileceğine dair uzman bilirkişi görüşünü sundu. Ceza davaları dışında ilk defa adli alanda psikologlardan faydalanılması da bu dava ile gerçekleşmiş oldu</a:t>
            </a:r>
            <a:endParaRPr lang="tr-TR" sz="2000" dirty="0">
              <a:latin typeface="Comic Sans MS" panose="030F0702030302020204"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4294967295"/>
          </p:nvPr>
        </p:nvSpPr>
        <p:spPr>
          <a:xfrm>
            <a:off x="467544" y="404664"/>
            <a:ext cx="8209731" cy="6264696"/>
          </a:xfrm>
        </p:spPr>
        <p:txBody>
          <a:bodyPr>
            <a:normAutofit fontScale="70000" lnSpcReduction="20000"/>
          </a:bodyPr>
          <a:lstStyle/>
          <a:p>
            <a:pPr>
              <a:buFont typeface="Wingdings" pitchFamily="2" charset="2"/>
              <a:buChar char="Ø"/>
            </a:pPr>
            <a:endParaRPr lang="tr-TR" sz="2200" dirty="0" smtClean="0"/>
          </a:p>
          <a:p>
            <a:pPr>
              <a:buFont typeface="Wingdings" pitchFamily="2" charset="2"/>
              <a:buChar char="Ø"/>
            </a:pPr>
            <a:r>
              <a:rPr lang="tr-TR" sz="2600" dirty="0" smtClean="0">
                <a:latin typeface="Comic Sans MS" panose="030F0702030302020204" pitchFamily="66" charset="0"/>
              </a:rPr>
              <a:t>Adli </a:t>
            </a:r>
            <a:r>
              <a:rPr lang="tr-TR" sz="2600" dirty="0">
                <a:latin typeface="Comic Sans MS" panose="030F0702030302020204" pitchFamily="66" charset="0"/>
              </a:rPr>
              <a:t>psikolojinin ilk temel ders kitabı 1932’de Ispanyol psikiyatr Royo tarafından yazılsa da bu alanda bilimsel çalışmaların </a:t>
            </a:r>
            <a:r>
              <a:rPr lang="tr-TR" sz="2600" dirty="0" smtClean="0">
                <a:latin typeface="Comic Sans MS" panose="030F0702030302020204" pitchFamily="66" charset="0"/>
              </a:rPr>
              <a:t>ikinci </a:t>
            </a:r>
            <a:r>
              <a:rPr lang="tr-TR" sz="2600" dirty="0">
                <a:latin typeface="Comic Sans MS" panose="030F0702030302020204" pitchFamily="66" charset="0"/>
              </a:rPr>
              <a:t>dünya savaşı süresince yavaşladığını görmekteyiz</a:t>
            </a:r>
            <a:r>
              <a:rPr lang="tr-TR" sz="2600" dirty="0" smtClean="0">
                <a:latin typeface="Comic Sans MS" panose="030F0702030302020204" pitchFamily="66" charset="0"/>
              </a:rPr>
              <a:t>.</a:t>
            </a:r>
          </a:p>
          <a:p>
            <a:pPr>
              <a:buFont typeface="Wingdings" pitchFamily="2" charset="2"/>
              <a:buChar char="Ø"/>
            </a:pPr>
            <a:endParaRPr lang="tr-TR" sz="2200" dirty="0">
              <a:latin typeface="Comic Sans MS" panose="030F0702030302020204" pitchFamily="66" charset="0"/>
            </a:endParaRPr>
          </a:p>
          <a:p>
            <a:pPr>
              <a:buFont typeface="Wingdings" pitchFamily="2" charset="2"/>
              <a:buChar char="Ø"/>
            </a:pPr>
            <a:r>
              <a:rPr lang="tr-TR" sz="2400" dirty="0" smtClean="0">
                <a:latin typeface="Comic Sans MS" panose="030F0702030302020204" pitchFamily="66" charset="0"/>
              </a:rPr>
              <a:t> İlk defa İspanya’da 1970’lerde ilk hukuk-psikoloji lisansüstü programı oluşturuldu. </a:t>
            </a:r>
          </a:p>
          <a:p>
            <a:pPr>
              <a:buFont typeface="Wingdings" pitchFamily="2" charset="2"/>
              <a:buChar char="Ø"/>
            </a:pPr>
            <a:endParaRPr lang="tr-TR" sz="2400" dirty="0" smtClean="0">
              <a:latin typeface="Comic Sans MS" panose="030F0702030302020204" pitchFamily="66" charset="0"/>
            </a:endParaRPr>
          </a:p>
          <a:p>
            <a:pPr>
              <a:buFont typeface="Wingdings" pitchFamily="2" charset="2"/>
              <a:buChar char="Ø"/>
            </a:pPr>
            <a:r>
              <a:rPr lang="tr-TR" sz="2400" dirty="0" smtClean="0">
                <a:latin typeface="Comic Sans MS" panose="030F0702030302020204" pitchFamily="66" charset="0"/>
              </a:rPr>
              <a:t>İlk uluslar arası bilimsel toplantıların düzenlenmeye başlanması yine 1970lerde gerçekleşti. </a:t>
            </a:r>
          </a:p>
          <a:p>
            <a:pPr>
              <a:buNone/>
            </a:pPr>
            <a:endParaRPr lang="tr-TR" sz="2400" dirty="0" smtClean="0">
              <a:latin typeface="Comic Sans MS" panose="030F0702030302020204" pitchFamily="66" charset="0"/>
            </a:endParaRPr>
          </a:p>
          <a:p>
            <a:pPr>
              <a:buFont typeface="Wingdings" pitchFamily="2" charset="2"/>
              <a:buChar char="Ø"/>
            </a:pPr>
            <a:r>
              <a:rPr lang="tr-TR" sz="2400" dirty="0" smtClean="0">
                <a:latin typeface="Comic Sans MS" panose="030F0702030302020204" pitchFamily="66" charset="0"/>
              </a:rPr>
              <a:t>1981’de Amerikan Psikoloji Birliği altında Hukuk-psikoloji alt alanı tanımlandı. </a:t>
            </a:r>
          </a:p>
          <a:p>
            <a:pPr>
              <a:buFont typeface="Wingdings" pitchFamily="2" charset="2"/>
              <a:buChar char="Ø"/>
            </a:pPr>
            <a:endParaRPr lang="tr-TR" sz="2400" dirty="0" smtClean="0">
              <a:latin typeface="Comic Sans MS" panose="030F0702030302020204" pitchFamily="66" charset="0"/>
            </a:endParaRPr>
          </a:p>
          <a:p>
            <a:pPr>
              <a:buFont typeface="Wingdings" pitchFamily="2" charset="2"/>
              <a:buChar char="Ø"/>
            </a:pPr>
            <a:r>
              <a:rPr lang="tr-TR" sz="2400" dirty="0" smtClean="0">
                <a:latin typeface="Comic Sans MS" panose="030F0702030302020204" pitchFamily="66" charset="0"/>
              </a:rPr>
              <a:t>1991’de adli alanda çalışma prensipleri ve meslek etik kuralları belirlendi. </a:t>
            </a:r>
          </a:p>
          <a:p>
            <a:pPr>
              <a:buFont typeface="Wingdings" pitchFamily="2" charset="2"/>
              <a:buChar char="Ø"/>
            </a:pPr>
            <a:endParaRPr lang="tr-TR" sz="2400" dirty="0" smtClean="0">
              <a:latin typeface="Comic Sans MS" panose="030F0702030302020204" pitchFamily="66" charset="0"/>
            </a:endParaRPr>
          </a:p>
          <a:p>
            <a:pPr>
              <a:buFont typeface="Wingdings" pitchFamily="2" charset="2"/>
              <a:buChar char="Ø"/>
            </a:pPr>
            <a:r>
              <a:rPr lang="tr-TR" sz="2400" dirty="0" smtClean="0">
                <a:latin typeface="Comic Sans MS" panose="030F0702030302020204" pitchFamily="66" charset="0"/>
              </a:rPr>
              <a:t>2001 yılında ise resmen bir uzmanlık alanı olarak tanımlandı. </a:t>
            </a:r>
          </a:p>
          <a:p>
            <a:pPr>
              <a:buFont typeface="Wingdings" pitchFamily="2" charset="2"/>
              <a:buChar char="Ø"/>
            </a:pPr>
            <a:endParaRPr lang="tr-TR" sz="2400" dirty="0" smtClean="0">
              <a:latin typeface="Comic Sans MS" panose="030F0702030302020204" pitchFamily="66" charset="0"/>
            </a:endParaRPr>
          </a:p>
          <a:p>
            <a:pPr>
              <a:buFont typeface="Wingdings" pitchFamily="2" charset="2"/>
              <a:buChar char="Ø"/>
            </a:pPr>
            <a:r>
              <a:rPr lang="tr-TR" sz="2400" dirty="0" smtClean="0">
                <a:latin typeface="Comic Sans MS" panose="030F0702030302020204" pitchFamily="66" charset="0"/>
              </a:rPr>
              <a:t>Avrupa’da gelişimi ise 1990 yılında Avrupa Psikoloji ve Hukuk Derneği’nin kurulması ile resmî görünürlük kazanmıştır.</a:t>
            </a:r>
            <a:endParaRPr lang="tr-TR" sz="24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1602</TotalTime>
  <Words>1893</Words>
  <Application>Microsoft Office PowerPoint</Application>
  <PresentationFormat>Ekran Gösterisi (4:3)</PresentationFormat>
  <Paragraphs>208</Paragraphs>
  <Slides>31</Slides>
  <Notes>14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31</vt:i4>
      </vt:variant>
    </vt:vector>
  </HeadingPairs>
  <TitlesOfParts>
    <vt:vector size="39" baseType="lpstr">
      <vt:lpstr>Adobe Caslon Pro Bold</vt:lpstr>
      <vt:lpstr>Arial</vt:lpstr>
      <vt:lpstr>Calibri</vt:lpstr>
      <vt:lpstr>Century Gothic</vt:lpstr>
      <vt:lpstr>Comic Sans MS</vt:lpstr>
      <vt:lpstr>Wingdings</vt:lpstr>
      <vt:lpstr>Wingdings 3</vt:lpstr>
      <vt:lpstr>Duman</vt:lpstr>
      <vt:lpstr>PowerPoint Sunusu</vt:lpstr>
      <vt:lpstr>PowerPoint Sunusu</vt:lpstr>
      <vt:lpstr>TARİHÇE</vt:lpstr>
      <vt:lpstr>PowerPoint Sunusu</vt:lpstr>
      <vt:lpstr>PowerPoint Sunusu</vt:lpstr>
      <vt:lpstr>PowerPoint Sunusu</vt:lpstr>
      <vt:lpstr>PowerPoint Sunusu</vt:lpstr>
      <vt:lpstr>PowerPoint Sunusu</vt:lpstr>
      <vt:lpstr>PowerPoint Sunusu</vt:lpstr>
      <vt:lpstr>PowerPoint Sunusu</vt:lpstr>
      <vt:lpstr>ADLİ PSİKOLOJİNİN KONUSU</vt:lpstr>
      <vt:lpstr>PowerPoint Sunusu</vt:lpstr>
      <vt:lpstr>Çalışma Alanları</vt:lpstr>
      <vt:lpstr>Aile Mahkemeleri</vt:lpstr>
      <vt:lpstr>Aile Mahkemelerinde Uzmanlardan Yararlanılan Konular</vt:lpstr>
      <vt:lpstr>Aile Mahkemeleri Yönergesi</vt:lpstr>
      <vt:lpstr>Çocuk Mahkemeleri</vt:lpstr>
      <vt:lpstr>Çocuk Mahkemeleri</vt:lpstr>
      <vt:lpstr>Ceza İnfaz Kurumları</vt:lpstr>
      <vt:lpstr>Adli Tıp Kurumu</vt:lpstr>
      <vt:lpstr>“Denetimli Serbestlik” Birimleri</vt:lpstr>
      <vt:lpstr>Bilirkişilik</vt:lpstr>
      <vt:lpstr>Emniyet ve Jandarma Teşkilatı</vt:lpstr>
      <vt:lpstr>PowerPoint Sunusu</vt:lpstr>
      <vt:lpstr>Nasıl Adli Psikolog Olunur?</vt:lpstr>
      <vt:lpstr>Nasıl Adli Psikolog Olunur?</vt:lpstr>
      <vt:lpstr>ADLİ PSİKOLOJİ EĞİTİMİ</vt:lpstr>
      <vt:lpstr>Yüksek Lisans - Doktora</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ADLİ PSİKOLOJİ NEDİR ?</dc:title>
  <dc:creator>Lenovo</dc:creator>
  <cp:lastModifiedBy>Windows Kullanıcısı</cp:lastModifiedBy>
  <cp:revision>148</cp:revision>
  <dcterms:created xsi:type="dcterms:W3CDTF">2014-10-31T07:02:06Z</dcterms:created>
  <dcterms:modified xsi:type="dcterms:W3CDTF">2017-10-31T11:50:55Z</dcterms:modified>
</cp:coreProperties>
</file>