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160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4A0A-5F09-4735-B6C1-24842BCD1A29}" type="datetimeFigureOut">
              <a:rPr lang="tr-TR" smtClean="0"/>
              <a:t>29.12.2019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C184-8CAD-4611-9124-6685F1B0C34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4863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4A0A-5F09-4735-B6C1-24842BCD1A29}" type="datetimeFigureOut">
              <a:rPr lang="tr-TR" smtClean="0"/>
              <a:t>29.12.2019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C184-8CAD-4611-9124-6685F1B0C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590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4A0A-5F09-4735-B6C1-24842BCD1A29}" type="datetimeFigureOut">
              <a:rPr lang="tr-TR" smtClean="0"/>
              <a:t>29.12.2019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C184-8CAD-4611-9124-6685F1B0C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4473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4A0A-5F09-4735-B6C1-24842BCD1A29}" type="datetimeFigureOut">
              <a:rPr lang="tr-TR" smtClean="0"/>
              <a:t>29.12.2019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C184-8CAD-4611-9124-6685F1B0C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0791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4A0A-5F09-4735-B6C1-24842BCD1A29}" type="datetimeFigureOut">
              <a:rPr lang="tr-TR" smtClean="0"/>
              <a:t>29.12.2019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C184-8CAD-4611-9124-6685F1B0C34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2268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4A0A-5F09-4735-B6C1-24842BCD1A29}" type="datetimeFigureOut">
              <a:rPr lang="tr-TR" smtClean="0"/>
              <a:t>29.12.2019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C184-8CAD-4611-9124-6685F1B0C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719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4A0A-5F09-4735-B6C1-24842BCD1A29}" type="datetimeFigureOut">
              <a:rPr lang="tr-TR" smtClean="0"/>
              <a:t>29.12.2019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C184-8CAD-4611-9124-6685F1B0C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2969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4A0A-5F09-4735-B6C1-24842BCD1A29}" type="datetimeFigureOut">
              <a:rPr lang="tr-TR" smtClean="0"/>
              <a:t>29.12.2019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C184-8CAD-4611-9124-6685F1B0C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330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4A0A-5F09-4735-B6C1-24842BCD1A29}" type="datetimeFigureOut">
              <a:rPr lang="tr-TR" smtClean="0"/>
              <a:t>29.12.2019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C184-8CAD-4611-9124-6685F1B0C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9040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04E4A0A-5F09-4735-B6C1-24842BCD1A29}" type="datetimeFigureOut">
              <a:rPr lang="tr-TR" smtClean="0"/>
              <a:t>29.12.2019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3D8C184-8CAD-4611-9124-6685F1B0C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6930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4A0A-5F09-4735-B6C1-24842BCD1A29}" type="datetimeFigureOut">
              <a:rPr lang="tr-TR" smtClean="0"/>
              <a:t>29.12.2019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8C184-8CAD-4611-9124-6685F1B0C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0029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04E4A0A-5F09-4735-B6C1-24842BCD1A29}" type="datetimeFigureOut">
              <a:rPr lang="tr-TR" smtClean="0"/>
              <a:t>29.12.2019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3D8C184-8CAD-4611-9124-6685F1B0C340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9662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11" Type="http://schemas.openxmlformats.org/officeDocument/2006/relationships/image" Target="../media/image12.jpg"/><Relationship Id="rId5" Type="http://schemas.openxmlformats.org/officeDocument/2006/relationships/image" Target="../media/image6.jpg"/><Relationship Id="rId10" Type="http://schemas.openxmlformats.org/officeDocument/2006/relationships/image" Target="../media/image11.jpg"/><Relationship Id="rId4" Type="http://schemas.openxmlformats.org/officeDocument/2006/relationships/image" Target="../media/image5.jpg"/><Relationship Id="rId9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13" Type="http://schemas.openxmlformats.org/officeDocument/2006/relationships/image" Target="../media/image24.jpeg"/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12" Type="http://schemas.openxmlformats.org/officeDocument/2006/relationships/image" Target="../media/image23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11" Type="http://schemas.openxmlformats.org/officeDocument/2006/relationships/image" Target="../media/image22.jpg"/><Relationship Id="rId5" Type="http://schemas.openxmlformats.org/officeDocument/2006/relationships/image" Target="../media/image16.jpeg"/><Relationship Id="rId10" Type="http://schemas.openxmlformats.org/officeDocument/2006/relationships/image" Target="../media/image21.png"/><Relationship Id="rId4" Type="http://schemas.openxmlformats.org/officeDocument/2006/relationships/image" Target="../media/image15.jpg"/><Relationship Id="rId9" Type="http://schemas.openxmlformats.org/officeDocument/2006/relationships/image" Target="../media/image20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3999" y="780461"/>
            <a:ext cx="9458619" cy="299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5207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788" y="0"/>
            <a:ext cx="10167846" cy="6858000"/>
          </a:xfrm>
          <a:prstGeom prst="rect">
            <a:avLst/>
          </a:prstGeom>
        </p:spPr>
      </p:pic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128337" y="6492875"/>
            <a:ext cx="2743200" cy="365125"/>
          </a:xfrm>
        </p:spPr>
        <p:txBody>
          <a:bodyPr/>
          <a:lstStyle/>
          <a:p>
            <a:fld id="{5DEE3CA0-018A-4F3C-86DD-4684CF61D3F1}" type="datetime1">
              <a:rPr lang="tr-TR" smtClean="0"/>
              <a:t>29.12.2019</a:t>
            </a:fld>
            <a:endParaRPr lang="tr-TR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F015D85F-EF89-403F-9787-6C51DF9AAA82}" type="slidenum">
              <a:rPr lang="tr-TR" smtClean="0"/>
              <a:t>10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492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Kimler iletişim kurabilir?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4077" y="1690688"/>
            <a:ext cx="11072446" cy="4351338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/>
              <a:t>Araştırmalara göre tüm organizmalar çevreyle veya kendi türünden  olan diğer canlılarla etkileşim halindedir.</a:t>
            </a:r>
          </a:p>
          <a:p>
            <a:pPr algn="just"/>
            <a:r>
              <a:rPr lang="tr-TR" dirty="0" smtClean="0"/>
              <a:t>Tek hücrelilerden memelilere kadar tüm canlıların iletişim sistemleri vardır</a:t>
            </a:r>
            <a:r>
              <a:rPr lang="tr-TR" dirty="0"/>
              <a:t>. </a:t>
            </a:r>
            <a:endParaRPr lang="tr-TR" dirty="0" smtClean="0"/>
          </a:p>
          <a:p>
            <a:pPr algn="just"/>
            <a:r>
              <a:rPr lang="tr-TR" dirty="0" smtClean="0"/>
              <a:t>İnsan </a:t>
            </a:r>
            <a:r>
              <a:rPr lang="tr-TR" dirty="0"/>
              <a:t>dışındaki tüm canlılar kalıtımsal olarak var olan iletişim sistemlerini kullanır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/>
              <a:t>Tüm canlılar türlerinin devamı, beslenme ve barınma ihtiyaçlarını gidermek, düşmanı haber vermek, korunmak ve saldırmak için iletişim kurarlar.</a:t>
            </a:r>
          </a:p>
          <a:p>
            <a:pPr algn="just"/>
            <a:r>
              <a:rPr lang="tr-TR" dirty="0" smtClean="0"/>
              <a:t>Bunun için koku, renk, ses, tavır gibi işaretlerden yardım alırlar.</a:t>
            </a:r>
          </a:p>
          <a:p>
            <a:pPr algn="just"/>
            <a:r>
              <a:rPr lang="tr-TR" dirty="0" smtClean="0"/>
              <a:t>Hayvanlara bir olaya uygun tepki vermesi öğretilebilir; ancak hayvan yeniden koşullandırılmadığı sürece başka bir olaya aynı tepkiyi veremez.</a:t>
            </a:r>
          </a:p>
          <a:p>
            <a:pPr algn="just"/>
            <a:r>
              <a:rPr lang="tr-TR" dirty="0" smtClean="0"/>
              <a:t>İnsan, hem kalıtımsal hem de doğuştan var olmayan bir simge sistemi geliştirerek sonraki nesillerine öğretmiştir. *Dil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9935769" y="6451858"/>
            <a:ext cx="114807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dirty="0" smtClean="0"/>
              <a:t>(Zıllıoğlu</a:t>
            </a:r>
            <a:r>
              <a:rPr lang="tr-TR" sz="1200" dirty="0"/>
              <a:t>, </a:t>
            </a:r>
            <a:r>
              <a:rPr lang="tr-TR" sz="1200" dirty="0" smtClean="0"/>
              <a:t>2014)</a:t>
            </a:r>
            <a:endParaRPr lang="tr-TR" sz="1200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9255369" y="6546295"/>
            <a:ext cx="2743200" cy="365125"/>
          </a:xfrm>
        </p:spPr>
        <p:txBody>
          <a:bodyPr/>
          <a:lstStyle/>
          <a:p>
            <a:fld id="{F015D85F-EF89-403F-9787-6C51DF9AAA82}" type="slidenum">
              <a:rPr lang="tr-TR" smtClean="0"/>
              <a:t>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652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51" b="6754"/>
          <a:stretch/>
        </p:blipFill>
        <p:spPr>
          <a:xfrm>
            <a:off x="500820" y="194195"/>
            <a:ext cx="2450877" cy="1693220"/>
          </a:xfr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182" y="384945"/>
            <a:ext cx="2475649" cy="1684178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93" b="13644"/>
          <a:stretch/>
        </p:blipFill>
        <p:spPr>
          <a:xfrm>
            <a:off x="9442746" y="203237"/>
            <a:ext cx="2606431" cy="1693220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1" t="8376" r="11282" b="11966"/>
          <a:stretch/>
        </p:blipFill>
        <p:spPr>
          <a:xfrm>
            <a:off x="9654807" y="2102553"/>
            <a:ext cx="2182310" cy="1684178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278" y="2250831"/>
            <a:ext cx="1892385" cy="2672930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401" y="2250831"/>
            <a:ext cx="1902015" cy="2660794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37" r="11857"/>
          <a:stretch/>
        </p:blipFill>
        <p:spPr>
          <a:xfrm>
            <a:off x="1134247" y="5050045"/>
            <a:ext cx="2675753" cy="1682762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7" r="9467"/>
          <a:stretch/>
        </p:blipFill>
        <p:spPr>
          <a:xfrm>
            <a:off x="4551779" y="3716216"/>
            <a:ext cx="3704105" cy="2901272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8803" y="4001869"/>
            <a:ext cx="3737686" cy="2730938"/>
          </a:xfrm>
          <a:prstGeom prst="rect">
            <a:avLst/>
          </a:prstGeom>
        </p:spPr>
      </p:pic>
      <p:pic>
        <p:nvPicPr>
          <p:cNvPr id="19" name="Resim 1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1252" y="203237"/>
            <a:ext cx="2234094" cy="3156101"/>
          </a:xfrm>
          <a:prstGeom prst="rect">
            <a:avLst/>
          </a:prstGeom>
        </p:spPr>
      </p:pic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133537" y="6405294"/>
            <a:ext cx="2743200" cy="365125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>
          <a:xfrm>
            <a:off x="9493289" y="6405293"/>
            <a:ext cx="2743200" cy="365125"/>
          </a:xfrm>
        </p:spPr>
        <p:txBody>
          <a:bodyPr/>
          <a:lstStyle/>
          <a:p>
            <a:fld id="{F015D85F-EF89-403F-9787-6C51DF9AAA82}" type="slidenum">
              <a:rPr lang="tr-TR" smtClean="0"/>
              <a:t>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3694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39" y="58487"/>
            <a:ext cx="2994354" cy="199267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2681" y="58487"/>
            <a:ext cx="3129371" cy="1992671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463" y="58487"/>
            <a:ext cx="2978848" cy="199267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39" y="2167790"/>
            <a:ext cx="2139462" cy="2232714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421" y="58486"/>
            <a:ext cx="2515522" cy="1992671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3231" y="2144056"/>
            <a:ext cx="3713922" cy="2256447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310" y="2167789"/>
            <a:ext cx="3055090" cy="2232713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615" y="2167789"/>
            <a:ext cx="2638579" cy="2232714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19" y="4493401"/>
            <a:ext cx="3246399" cy="2331262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54" r="6923"/>
          <a:stretch/>
        </p:blipFill>
        <p:spPr>
          <a:xfrm>
            <a:off x="3547297" y="4493401"/>
            <a:ext cx="2569856" cy="2331262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310" y="4517133"/>
            <a:ext cx="3436268" cy="2283797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31"/>
          <a:stretch/>
        </p:blipFill>
        <p:spPr>
          <a:xfrm>
            <a:off x="9801736" y="4747846"/>
            <a:ext cx="2366133" cy="2053084"/>
          </a:xfrm>
          <a:prstGeom prst="rect">
            <a:avLst/>
          </a:prstGeom>
        </p:spPr>
      </p:pic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176739" y="6435805"/>
            <a:ext cx="2743200" cy="365125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>
          <a:xfrm>
            <a:off x="9395615" y="6435804"/>
            <a:ext cx="2743200" cy="365125"/>
          </a:xfrm>
        </p:spPr>
        <p:txBody>
          <a:bodyPr/>
          <a:lstStyle/>
          <a:p>
            <a:fld id="{F015D85F-EF89-403F-9787-6C51DF9AAA82}" type="slidenum">
              <a:rPr lang="tr-TR" smtClean="0"/>
              <a:t>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8130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09800" y="2802731"/>
            <a:ext cx="10515600" cy="1325563"/>
          </a:xfrm>
        </p:spPr>
        <p:txBody>
          <a:bodyPr/>
          <a:lstStyle/>
          <a:p>
            <a:r>
              <a:rPr lang="tr-TR" dirty="0" smtClean="0"/>
              <a:t>Kaç farklı «duygu» sayabilirsiniz?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D85F-EF89-403F-9787-6C51DF9AAA82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249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36513"/>
            <a:ext cx="6858000" cy="6858000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8704384" y="6125517"/>
            <a:ext cx="33117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/>
              <a:t>https://dontmindmeblog.com/2017/12/23/primary-and-secondary-emotions/</a:t>
            </a:r>
          </a:p>
        </p:txBody>
      </p:sp>
    </p:spTree>
    <p:extLst>
      <p:ext uri="{BB962C8B-B14F-4D97-AF65-F5344CB8AC3E}">
        <p14:creationId xmlns:p14="http://schemas.microsoft.com/office/powerpoint/2010/main" val="2409137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36742" y="-20626"/>
            <a:ext cx="10515600" cy="975661"/>
          </a:xfrm>
        </p:spPr>
        <p:txBody>
          <a:bodyPr/>
          <a:lstStyle/>
          <a:p>
            <a:r>
              <a:rPr lang="tr-TR" b="1" dirty="0" smtClean="0">
                <a:solidFill>
                  <a:srgbClr val="7030A0"/>
                </a:solidFill>
                <a:latin typeface="+mn-lt"/>
              </a:rPr>
              <a:t>Duygularımız</a:t>
            </a:r>
            <a:endParaRPr lang="tr-TR" b="1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03745" y="955035"/>
            <a:ext cx="826599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/>
              <a:t>Mutluluk:</a:t>
            </a:r>
            <a:r>
              <a:rPr lang="tr-TR" dirty="0"/>
              <a:t> Sevinç, neşe, zevk, rahatlama, keyif, haz, gurur, heyecan ve coşkunluk,</a:t>
            </a:r>
          </a:p>
          <a:p>
            <a:r>
              <a:rPr lang="tr-TR" b="1" dirty="0"/>
              <a:t>Üzüntü:</a:t>
            </a:r>
            <a:r>
              <a:rPr lang="tr-TR" dirty="0"/>
              <a:t> Keder, acı, kasvetli, melankoli, umutsuzluk, yalnızlık ve depresyon,</a:t>
            </a:r>
          </a:p>
          <a:p>
            <a:r>
              <a:rPr lang="tr-TR" b="1" dirty="0"/>
              <a:t>Korku:</a:t>
            </a:r>
            <a:r>
              <a:rPr lang="tr-TR" dirty="0"/>
              <a:t> Kaygı, endişe, sinirlilik, ürkeklik, dehşet ve panik,</a:t>
            </a:r>
          </a:p>
          <a:p>
            <a:r>
              <a:rPr lang="tr-TR" b="1" dirty="0"/>
              <a:t>Şaşkınlık:</a:t>
            </a:r>
            <a:r>
              <a:rPr lang="tr-TR" dirty="0"/>
              <a:t> Hayret, sürpriz, şok, şaşırma, şaşkınlık ve merak ,</a:t>
            </a:r>
          </a:p>
          <a:p>
            <a:r>
              <a:rPr lang="tr-TR" b="1" dirty="0"/>
              <a:t>Öfke:</a:t>
            </a:r>
            <a:r>
              <a:rPr lang="tr-TR" dirty="0"/>
              <a:t> H</a:t>
            </a:r>
            <a:r>
              <a:rPr lang="tr-TR" dirty="0" smtClean="0"/>
              <a:t>iddet</a:t>
            </a:r>
            <a:r>
              <a:rPr lang="tr-TR" dirty="0"/>
              <a:t>, kızgınlık, gazap, sinirlilik, düşmanlık, hınç ve şiddet,</a:t>
            </a:r>
          </a:p>
          <a:p>
            <a:r>
              <a:rPr lang="tr-TR" b="1" dirty="0"/>
              <a:t>İlgi:</a:t>
            </a:r>
            <a:r>
              <a:rPr lang="tr-TR" dirty="0"/>
              <a:t> Merak, kabul, dostluk, güven, şefkat, sevgi ve bağlılık,</a:t>
            </a:r>
          </a:p>
          <a:p>
            <a:r>
              <a:rPr lang="tr-TR" b="1" dirty="0"/>
              <a:t>İğrenme:</a:t>
            </a:r>
            <a:r>
              <a:rPr lang="tr-TR" dirty="0"/>
              <a:t> Tiksinme, hor görme, küçümseme, kibir, nefret, hoşlanmama, sevmeme,</a:t>
            </a:r>
          </a:p>
          <a:p>
            <a:r>
              <a:rPr lang="tr-TR" b="1" dirty="0"/>
              <a:t>Utanç:</a:t>
            </a:r>
            <a:r>
              <a:rPr lang="tr-TR" dirty="0"/>
              <a:t> Suçluluk, </a:t>
            </a:r>
            <a:r>
              <a:rPr lang="tr-TR" dirty="0" smtClean="0"/>
              <a:t>hayal </a:t>
            </a:r>
            <a:r>
              <a:rPr lang="tr-TR" dirty="0"/>
              <a:t>kırıklığı, vicdan azabı, </a:t>
            </a:r>
            <a:r>
              <a:rPr lang="tr-TR" dirty="0" smtClean="0"/>
              <a:t>üzüntü </a:t>
            </a:r>
            <a:r>
              <a:rPr lang="tr-TR" dirty="0"/>
              <a:t>ve pişmanlık</a:t>
            </a:r>
            <a:endParaRPr lang="tr-TR" b="0" i="0" dirty="0">
              <a:effectLst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417093" y="3500438"/>
            <a:ext cx="4678907" cy="3139321"/>
          </a:xfrm>
          <a:prstGeom prst="rect">
            <a:avLst/>
          </a:prstGeom>
          <a:ln w="381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b="1" u="sng" dirty="0">
                <a:solidFill>
                  <a:srgbClr val="212121"/>
                </a:solidFill>
              </a:rPr>
              <a:t>Olumlu duygula</a:t>
            </a:r>
            <a:r>
              <a:rPr lang="tr-TR" b="1" dirty="0">
                <a:solidFill>
                  <a:srgbClr val="212121"/>
                </a:solidFill>
              </a:rPr>
              <a:t>r</a:t>
            </a:r>
            <a:endParaRPr lang="tr-TR" dirty="0">
              <a:solidFill>
                <a:srgbClr val="212121"/>
              </a:solidFill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212121"/>
                </a:solidFill>
              </a:rPr>
              <a:t>Mutluluk ve neşeli </a:t>
            </a:r>
            <a:r>
              <a:rPr lang="tr-TR" dirty="0" smtClean="0">
                <a:solidFill>
                  <a:srgbClr val="212121"/>
                </a:solidFill>
              </a:rPr>
              <a:t>olmak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212121"/>
                </a:solidFill>
              </a:rPr>
              <a:t>Takdir </a:t>
            </a:r>
            <a:r>
              <a:rPr lang="tr-TR" dirty="0">
                <a:solidFill>
                  <a:srgbClr val="212121"/>
                </a:solidFill>
              </a:rPr>
              <a:t>edildiğini </a:t>
            </a:r>
            <a:r>
              <a:rPr lang="tr-TR" dirty="0" smtClean="0">
                <a:solidFill>
                  <a:srgbClr val="212121"/>
                </a:solidFill>
              </a:rPr>
              <a:t>hissetmek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212121"/>
                </a:solidFill>
              </a:rPr>
              <a:t>Rahatlamış hissetmek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212121"/>
                </a:solidFill>
              </a:rPr>
              <a:t>Kendini </a:t>
            </a:r>
            <a:r>
              <a:rPr lang="tr-TR" dirty="0">
                <a:solidFill>
                  <a:srgbClr val="212121"/>
                </a:solidFill>
              </a:rPr>
              <a:t>güvende hissetmek ve güven </a:t>
            </a:r>
            <a:r>
              <a:rPr lang="tr-TR" dirty="0" smtClean="0">
                <a:solidFill>
                  <a:srgbClr val="212121"/>
                </a:solidFill>
              </a:rPr>
              <a:t>duymak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212121"/>
                </a:solidFill>
              </a:rPr>
              <a:t>Gurur duyma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212121"/>
                </a:solidFill>
              </a:rPr>
              <a:t>Coşkulu olma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tr-TR" dirty="0" smtClean="0"/>
              <a:t>Minnettarlık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tr-TR" dirty="0" smtClean="0"/>
              <a:t>Huzur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tr-TR" dirty="0" smtClean="0"/>
              <a:t>Umut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212121"/>
                </a:solidFill>
              </a:rPr>
              <a:t>Aşk</a:t>
            </a:r>
          </a:p>
        </p:txBody>
      </p:sp>
      <p:sp>
        <p:nvSpPr>
          <p:cNvPr id="7" name="Dikdörtgen 6"/>
          <p:cNvSpPr/>
          <p:nvPr/>
        </p:nvSpPr>
        <p:spPr>
          <a:xfrm>
            <a:off x="6523630" y="3777436"/>
            <a:ext cx="2897875" cy="2585323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b="1" u="sng" dirty="0">
                <a:solidFill>
                  <a:srgbClr val="212121"/>
                </a:solidFill>
              </a:rPr>
              <a:t>Olumsuz duygular</a:t>
            </a:r>
            <a:endParaRPr lang="tr-TR" u="sng" dirty="0">
              <a:solidFill>
                <a:srgbClr val="212121"/>
              </a:solidFill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212121"/>
                </a:solidFill>
              </a:rPr>
              <a:t>Korku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212121"/>
                </a:solidFill>
              </a:rPr>
              <a:t>Kaygı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212121"/>
                </a:solidFill>
              </a:rPr>
              <a:t>Öfke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212121"/>
                </a:solidFill>
              </a:rPr>
              <a:t>Hayal kırıklığı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212121"/>
                </a:solidFill>
              </a:rPr>
              <a:t>Üzüntü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212121"/>
                </a:solidFill>
              </a:rPr>
              <a:t>Depresyon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212121"/>
                </a:solidFill>
              </a:rPr>
              <a:t>Yalnızlık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212121"/>
                </a:solidFill>
              </a:rPr>
              <a:t>Utanç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669" y="1316342"/>
            <a:ext cx="3248574" cy="1585710"/>
          </a:xfrm>
          <a:prstGeom prst="rect">
            <a:avLst/>
          </a:prstGeom>
        </p:spPr>
      </p:pic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146539" y="6457196"/>
            <a:ext cx="2743200" cy="365125"/>
          </a:xfrm>
        </p:spPr>
        <p:txBody>
          <a:bodyPr/>
          <a:lstStyle/>
          <a:p>
            <a:fld id="{017C61D9-A146-413E-8552-D1C7240B7896}" type="datetime1">
              <a:rPr lang="tr-TR" smtClean="0"/>
              <a:t>29.12.2019</a:t>
            </a:fld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D85F-EF89-403F-9787-6C51DF9AAA82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3059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99" y="637134"/>
            <a:ext cx="9922602" cy="5477276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9448800" y="6538912"/>
            <a:ext cx="38486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(</a:t>
            </a:r>
            <a:r>
              <a:rPr lang="tr-TR" sz="1200" dirty="0" err="1" smtClean="0"/>
              <a:t>Nummenmaa</a:t>
            </a:r>
            <a:r>
              <a:rPr lang="tr-TR" sz="1200" dirty="0" smtClean="0"/>
              <a:t> ve ark., 2014)</a:t>
            </a:r>
            <a:endParaRPr lang="tr-TR" sz="1200" dirty="0"/>
          </a:p>
        </p:txBody>
      </p:sp>
      <p:sp>
        <p:nvSpPr>
          <p:cNvPr id="7" name="Metin kutusu 6"/>
          <p:cNvSpPr txBox="1"/>
          <p:nvPr/>
        </p:nvSpPr>
        <p:spPr>
          <a:xfrm>
            <a:off x="5149128" y="6115281"/>
            <a:ext cx="11327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Küçümseme</a:t>
            </a:r>
            <a:endParaRPr lang="tr-TR" sz="1200" dirty="0"/>
          </a:p>
        </p:txBody>
      </p:sp>
      <p:sp>
        <p:nvSpPr>
          <p:cNvPr id="8" name="Metin kutusu 7"/>
          <p:cNvSpPr txBox="1"/>
          <p:nvPr/>
        </p:nvSpPr>
        <p:spPr>
          <a:xfrm>
            <a:off x="6356158" y="6119540"/>
            <a:ext cx="8734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Gurur</a:t>
            </a:r>
            <a:endParaRPr lang="tr-TR" sz="1200" dirty="0"/>
          </a:p>
        </p:txBody>
      </p:sp>
      <p:sp>
        <p:nvSpPr>
          <p:cNvPr id="9" name="Metin kutusu 8"/>
          <p:cNvSpPr txBox="1"/>
          <p:nvPr/>
        </p:nvSpPr>
        <p:spPr>
          <a:xfrm>
            <a:off x="7249576" y="6110152"/>
            <a:ext cx="6550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Utanç </a:t>
            </a:r>
            <a:endParaRPr lang="tr-TR" sz="1200" dirty="0"/>
          </a:p>
        </p:txBody>
      </p:sp>
      <p:sp>
        <p:nvSpPr>
          <p:cNvPr id="10" name="Metin kutusu 9"/>
          <p:cNvSpPr txBox="1"/>
          <p:nvPr/>
        </p:nvSpPr>
        <p:spPr>
          <a:xfrm>
            <a:off x="8211743" y="6110152"/>
            <a:ext cx="14603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Kıskançlık</a:t>
            </a:r>
            <a:endParaRPr lang="tr-TR" sz="1200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4210303" y="6110151"/>
            <a:ext cx="10645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Depresyon</a:t>
            </a:r>
            <a:endParaRPr lang="tr-TR" sz="1200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3567294" y="6110151"/>
            <a:ext cx="6141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Aşk</a:t>
            </a:r>
            <a:endParaRPr lang="tr-TR" sz="1200" dirty="0"/>
          </a:p>
        </p:txBody>
      </p:sp>
      <p:sp>
        <p:nvSpPr>
          <p:cNvPr id="13" name="Metin kutusu 12"/>
          <p:cNvSpPr txBox="1"/>
          <p:nvPr/>
        </p:nvSpPr>
        <p:spPr>
          <a:xfrm>
            <a:off x="2568229" y="6106105"/>
            <a:ext cx="6159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Endişe</a:t>
            </a:r>
            <a:endParaRPr lang="tr-TR" sz="1200" dirty="0"/>
          </a:p>
        </p:txBody>
      </p:sp>
      <p:sp>
        <p:nvSpPr>
          <p:cNvPr id="14" name="Metin kutusu 13"/>
          <p:cNvSpPr txBox="1"/>
          <p:nvPr/>
        </p:nvSpPr>
        <p:spPr>
          <a:xfrm>
            <a:off x="2568229" y="355005"/>
            <a:ext cx="11191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Öfke</a:t>
            </a:r>
            <a:endParaRPr lang="tr-TR" sz="1200" dirty="0"/>
          </a:p>
        </p:txBody>
      </p:sp>
      <p:sp>
        <p:nvSpPr>
          <p:cNvPr id="15" name="Metin kutusu 14"/>
          <p:cNvSpPr txBox="1"/>
          <p:nvPr/>
        </p:nvSpPr>
        <p:spPr>
          <a:xfrm>
            <a:off x="3466530" y="355004"/>
            <a:ext cx="11191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Korku</a:t>
            </a:r>
            <a:endParaRPr lang="tr-TR" sz="1200" dirty="0"/>
          </a:p>
        </p:txBody>
      </p:sp>
      <p:sp>
        <p:nvSpPr>
          <p:cNvPr id="16" name="Metin kutusu 15"/>
          <p:cNvSpPr txBox="1"/>
          <p:nvPr/>
        </p:nvSpPr>
        <p:spPr>
          <a:xfrm>
            <a:off x="4312692" y="349873"/>
            <a:ext cx="10645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İğrenme </a:t>
            </a:r>
            <a:endParaRPr lang="tr-TR" sz="1200" dirty="0"/>
          </a:p>
        </p:txBody>
      </p:sp>
      <p:sp>
        <p:nvSpPr>
          <p:cNvPr id="17" name="Metin kutusu 16"/>
          <p:cNvSpPr txBox="1"/>
          <p:nvPr/>
        </p:nvSpPr>
        <p:spPr>
          <a:xfrm>
            <a:off x="5268036" y="339611"/>
            <a:ext cx="9553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Mutluluk</a:t>
            </a:r>
            <a:endParaRPr lang="tr-TR" sz="1200" dirty="0"/>
          </a:p>
        </p:txBody>
      </p:sp>
      <p:sp>
        <p:nvSpPr>
          <p:cNvPr id="18" name="Metin kutusu 17"/>
          <p:cNvSpPr txBox="1"/>
          <p:nvPr/>
        </p:nvSpPr>
        <p:spPr>
          <a:xfrm>
            <a:off x="6237028" y="339610"/>
            <a:ext cx="13374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Üzüntü</a:t>
            </a:r>
            <a:endParaRPr lang="tr-TR" sz="1200" dirty="0"/>
          </a:p>
        </p:txBody>
      </p:sp>
      <p:sp>
        <p:nvSpPr>
          <p:cNvPr id="19" name="Metin kutusu 18"/>
          <p:cNvSpPr txBox="1"/>
          <p:nvPr/>
        </p:nvSpPr>
        <p:spPr>
          <a:xfrm>
            <a:off x="7178724" y="355004"/>
            <a:ext cx="9826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Şaşkınlık</a:t>
            </a:r>
            <a:endParaRPr lang="tr-TR" sz="1200" dirty="0"/>
          </a:p>
        </p:txBody>
      </p:sp>
      <p:sp>
        <p:nvSpPr>
          <p:cNvPr id="20" name="Metin kutusu 19"/>
          <p:cNvSpPr txBox="1"/>
          <p:nvPr/>
        </p:nvSpPr>
        <p:spPr>
          <a:xfrm>
            <a:off x="8257916" y="349872"/>
            <a:ext cx="7684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Nötr</a:t>
            </a:r>
            <a:endParaRPr lang="tr-TR" sz="1200" dirty="0"/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83C27-1B00-43F9-B594-5A2A4F4A6A0D}" type="datetime1">
              <a:rPr lang="tr-TR" smtClean="0"/>
              <a:t>29.12.2019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>
          <a:xfrm>
            <a:off x="9448800" y="6538912"/>
            <a:ext cx="2743200" cy="365125"/>
          </a:xfrm>
        </p:spPr>
        <p:txBody>
          <a:bodyPr/>
          <a:lstStyle/>
          <a:p>
            <a:fld id="{F015D85F-EF89-403F-9787-6C51DF9AAA82}" type="slidenum">
              <a:rPr lang="tr-TR" smtClean="0"/>
              <a:t>8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2969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162033" y="4941870"/>
            <a:ext cx="13681881" cy="2044149"/>
          </a:xfrm>
        </p:spPr>
        <p:txBody>
          <a:bodyPr/>
          <a:lstStyle/>
          <a:p>
            <a:r>
              <a:rPr lang="tr-TR" dirty="0" smtClean="0">
                <a:solidFill>
                  <a:schemeClr val="bg1"/>
                </a:solidFill>
              </a:rPr>
              <a:t>İletişimin yokluğu olabilir mi?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62033" y="447202"/>
            <a:ext cx="8646994" cy="4351338"/>
          </a:xfrm>
        </p:spPr>
        <p:txBody>
          <a:bodyPr/>
          <a:lstStyle/>
          <a:p>
            <a:r>
              <a:rPr lang="tr-TR" dirty="0">
                <a:solidFill>
                  <a:srgbClr val="C00000"/>
                </a:solidFill>
              </a:rPr>
              <a:t>H</a:t>
            </a:r>
            <a:r>
              <a:rPr lang="tr-TR" dirty="0" smtClean="0">
                <a:solidFill>
                  <a:srgbClr val="C00000"/>
                </a:solidFill>
              </a:rPr>
              <a:t>iç iletişim kuramadan üç dakika durabilir miyiz?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435A6-A97E-46E7-A63F-F6CEF8C660F0}" type="datetime1">
              <a:rPr lang="tr-TR" smtClean="0"/>
              <a:t>29.12.2019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>
          <a:xfrm>
            <a:off x="9214514" y="6492875"/>
            <a:ext cx="2743200" cy="365125"/>
          </a:xfrm>
        </p:spPr>
        <p:txBody>
          <a:bodyPr/>
          <a:lstStyle/>
          <a:p>
            <a:fld id="{F015D85F-EF89-403F-9787-6C51DF9AAA82}" type="slidenum">
              <a:rPr lang="tr-TR" smtClean="0"/>
              <a:t>9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848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</TotalTime>
  <Words>216</Words>
  <Application>Microsoft Office PowerPoint</Application>
  <PresentationFormat>Geniş ekran</PresentationFormat>
  <Paragraphs>69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Geçmişe bakış</vt:lpstr>
      <vt:lpstr>PowerPoint Sunusu</vt:lpstr>
      <vt:lpstr>Kimler iletişim kurabilir?</vt:lpstr>
      <vt:lpstr>PowerPoint Sunusu</vt:lpstr>
      <vt:lpstr>PowerPoint Sunusu</vt:lpstr>
      <vt:lpstr>Kaç farklı «duygu» sayabilirsiniz?</vt:lpstr>
      <vt:lpstr>PowerPoint Sunusu</vt:lpstr>
      <vt:lpstr>Duygularımız</vt:lpstr>
      <vt:lpstr>PowerPoint Sunusu</vt:lpstr>
      <vt:lpstr>İletişimin yokluğu olabilir mi?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Nigar</dc:creator>
  <cp:lastModifiedBy>Nigar</cp:lastModifiedBy>
  <cp:revision>1</cp:revision>
  <dcterms:created xsi:type="dcterms:W3CDTF">2019-12-29T19:56:57Z</dcterms:created>
  <dcterms:modified xsi:type="dcterms:W3CDTF">2019-12-29T20:01:42Z</dcterms:modified>
</cp:coreProperties>
</file>