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835" r:id="rId2"/>
    <p:sldMasterId id="2147483849" r:id="rId3"/>
    <p:sldMasterId id="2147484156" r:id="rId4"/>
    <p:sldMasterId id="2147484169" r:id="rId5"/>
    <p:sldMasterId id="2147485509" r:id="rId6"/>
    <p:sldMasterId id="2147485526" r:id="rId7"/>
  </p:sldMasterIdLst>
  <p:notesMasterIdLst>
    <p:notesMasterId r:id="rId23"/>
  </p:notesMasterIdLst>
  <p:handoutMasterIdLst>
    <p:handoutMasterId r:id="rId24"/>
  </p:handoutMasterIdLst>
  <p:sldIdLst>
    <p:sldId id="296" r:id="rId8"/>
    <p:sldId id="675" r:id="rId9"/>
    <p:sldId id="639" r:id="rId10"/>
    <p:sldId id="638" r:id="rId11"/>
    <p:sldId id="601" r:id="rId12"/>
    <p:sldId id="668" r:id="rId13"/>
    <p:sldId id="611" r:id="rId14"/>
    <p:sldId id="612" r:id="rId15"/>
    <p:sldId id="669" r:id="rId16"/>
    <p:sldId id="670" r:id="rId17"/>
    <p:sldId id="671" r:id="rId18"/>
    <p:sldId id="672" r:id="rId19"/>
    <p:sldId id="673" r:id="rId20"/>
    <p:sldId id="646" r:id="rId21"/>
    <p:sldId id="6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CC"/>
    <a:srgbClr val="66CCFF"/>
    <a:srgbClr val="3399FF"/>
    <a:srgbClr val="FFFFCC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85246" autoAdjust="0"/>
  </p:normalViewPr>
  <p:slideViewPr>
    <p:cSldViewPr>
      <p:cViewPr varScale="1">
        <p:scale>
          <a:sx n="62" d="100"/>
          <a:sy n="62" d="100"/>
        </p:scale>
        <p:origin x="-1734" y="-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41DAC-5DD0-4178-85C2-CB0814963D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275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641CEC-4C81-4449-A731-59B6E6CF1E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4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C550EA08-8A0C-4513-8C9F-C0BAD0B5AC80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3C68D642-BDC4-4A45-A9C8-BEFF2EB6E5A3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/>
              <a:t>比较分散，到处都是。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B6000C9-D0DF-4A92-9BAF-A15835E111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71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3026C-E61D-47EB-8220-0F3729C211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161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AF681-E0A1-4F1B-B821-BFBBACA93A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09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DD31-BD1D-4650-BA54-69A3E182F6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413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1FCD088-930B-4156-8E3C-7C90B42E33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345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C302F-AB5A-4975-9293-9243BC94FD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320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1670-E75A-4DF7-B721-E831E2CD15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8099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5B76D-EB9B-4B2A-B3F2-80FF0F5D9D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7606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8954-AB37-4896-B6BD-241B36180F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4319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4276-C1B0-44D6-A91A-DC97193B3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2825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290A-3B38-4544-A72F-D219D54C4A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062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8C501-0ED4-4403-B1D2-FF92799BE1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3005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6BD0-94B7-4782-9C19-2F6796F4E2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9946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823D-8D9C-4D05-BA54-455D4B4324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8895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95B9-811D-471A-87BA-3733BE973B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2081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300C5-131F-4338-88A3-563C835364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472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EDDC-99CA-43B7-A63D-4883929C6C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5107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FE78B-B21A-44EA-B718-15F62C7E7F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33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450F4A-21AA-447E-A971-3C6D02EDC9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2594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A320-C620-47A5-9239-25A956E707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6418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F7E97-6B18-4B32-AD6B-6704B5BB71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1491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5A5B8-3E8C-4DEE-8112-715B5C1A5F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361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CB8D-E6F9-44AF-A47D-EB746A215C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755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F536-7840-44E3-81FD-060DD05493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4810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51D4-BB42-420B-9D70-3C3B46EFE8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736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E55C-6E96-477B-8DC0-D80D50D8B9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807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C0D9E-D2CD-4820-B761-3B232B651D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0659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F5AA-9BD0-40C3-BF52-D92D15E9E2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7386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5461-4BDB-43C6-A8A0-50CBCE1177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7419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6A6DC-220A-4565-AF50-638B75ED5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6946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71C86-238F-403F-BAB7-BACA7DDD95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864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C5BB29-167A-4C09-9B6C-EA3A3E8738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731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92A9-98FE-42A8-B9E1-02C12B33CA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57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44D0-2119-4AED-B9E4-2083454351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45821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D02BF-CE4C-426E-8030-B31EEFF150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3777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83C8E-E056-4DCF-A0DF-14BAD7C931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51271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DC1ED-55A2-4B60-9ADB-F1DBD6CB5F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17116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956C-6D69-4DAE-AEE7-0AC0F7B81D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63832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F74BE-8ED8-4619-96C0-9CBE6098F7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9740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94452-8AE1-42B7-B331-F68E97DE0A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67601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9F55-B54D-479C-B73A-FE33C64C5D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8523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C405-4265-4473-99DE-30CB89ECC6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1994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79F7-6A24-407D-BFD3-FE86A59E7E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87035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09BEC-5E0D-41F6-B390-8176EF7018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26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FDE7-7755-4138-AD12-A768064DFC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212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B7FBC48-2E14-4620-8CB3-1DD30905B0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37106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7503-8802-4162-B019-7140198146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2568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5DB4-F1EA-4BEB-B641-021B033E76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52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19F3-CCD0-4E5A-880B-9FF6DB6E3B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8927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37D4-3F62-437F-93EB-152AE2CB2E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84258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49FB4-54FB-4CA7-904B-78C26EDB79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69353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4A05-715D-4725-8471-5D5E0583CC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9205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F212-E5C7-48DA-9A5D-69C33B3D65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3178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71F9-0262-488A-9DA0-333213E7CC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2813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4327-F49E-49A6-B5C0-361CC130B9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982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D44F-4C1C-40F4-A74E-5FEA26FB1B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6760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887A5-F808-4957-9150-E99200AF09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61051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8BB1D-8CF9-4ABB-AEED-D415B3AE40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73594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C82A083-1132-46E0-92B4-A800A1DA5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456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4014-02D7-4AC4-8D65-11E299CCAC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3280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4F671-BC81-4706-AD06-B959C9CDD8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01531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7837-D5E0-40BB-A5CA-89B7980A82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26878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97BAC-E44E-461F-AF2A-BB990B3AF3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27770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3B383-8332-4ACD-8526-F6577F6930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7110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F791F-8DC3-4D11-BC37-EEB6062BBC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85606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DC23F-18CB-41AB-BE7A-15D52EE709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617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9CAFD-C88C-4E42-B076-B2488B285C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23561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A21F3-3E67-47A4-9811-F3EBDE9E60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83670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E486-48E2-4742-A17C-9C0E6AA67B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4331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6689E-E769-41B0-9FB4-02E4EFB7A7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92087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47D0A-F0A4-4A05-AC35-8D59E84388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9048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42B4-E882-4F5F-AB80-733B1D44D4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426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EEAF-10F5-4EF0-846E-18DC3B15B0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4361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1E9D8-9BEC-45E2-92D5-5A144AC495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66102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9494-C764-494B-88E5-D1E10B68E4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65305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BE3D760-3DF1-4B18-B214-E469D0DEBE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211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820B-1085-4044-8FB8-E9CC53B08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459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CA5-3473-4D3B-9687-3D30B45B8F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576925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9CE8F-07BE-4723-8694-024441EF74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97685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4A9F0-8B78-4061-BC01-5CA97FBF4E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87224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F8FAA-EBF5-4B81-85E7-54B81003ED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6818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27CDB-ECCB-4999-9349-679BF0B961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56169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C532A-154C-427D-B246-4F3B472FA1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33233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70985-EA95-43C1-989C-A3C682B893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96331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40EA-1D9E-488A-892E-4D26B88D0D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81324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9AB1-A326-49AE-9140-7D978FEB65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7808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7B3B-48AD-4AA3-A775-B0216941C3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17258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F8B2-161E-4692-A143-58F7FEFED2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90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01B1-95FC-4401-A6F4-A976B54E70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39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03BE032A-42DF-44A9-8B9A-9702D0C8DC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7" r:id="rId1"/>
    <p:sldLayoutId id="2147486031" r:id="rId2"/>
    <p:sldLayoutId id="2147486032" r:id="rId3"/>
    <p:sldLayoutId id="2147486033" r:id="rId4"/>
    <p:sldLayoutId id="2147486034" r:id="rId5"/>
    <p:sldLayoutId id="2147486035" r:id="rId6"/>
    <p:sldLayoutId id="2147486036" r:id="rId7"/>
    <p:sldLayoutId id="2147486037" r:id="rId8"/>
    <p:sldLayoutId id="2147486038" r:id="rId9"/>
    <p:sldLayoutId id="2147486039" r:id="rId10"/>
    <p:sldLayoutId id="2147486040" r:id="rId11"/>
    <p:sldLayoutId id="214748604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4673AAE-FA72-405D-B4A2-E6D09325E4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8" r:id="rId1"/>
    <p:sldLayoutId id="2147486042" r:id="rId2"/>
    <p:sldLayoutId id="2147486043" r:id="rId3"/>
    <p:sldLayoutId id="2147486044" r:id="rId4"/>
    <p:sldLayoutId id="2147486045" r:id="rId5"/>
    <p:sldLayoutId id="2147486046" r:id="rId6"/>
    <p:sldLayoutId id="2147486047" r:id="rId7"/>
    <p:sldLayoutId id="2147486048" r:id="rId8"/>
    <p:sldLayoutId id="2147486049" r:id="rId9"/>
    <p:sldLayoutId id="2147486050" r:id="rId10"/>
    <p:sldLayoutId id="2147486051" r:id="rId11"/>
    <p:sldLayoutId id="2147486052" r:id="rId12"/>
    <p:sldLayoutId id="214748605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AF77ABA-FBFB-492F-8006-AEEF12762A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9" r:id="rId1"/>
    <p:sldLayoutId id="2147486054" r:id="rId2"/>
    <p:sldLayoutId id="2147486055" r:id="rId3"/>
    <p:sldLayoutId id="2147486056" r:id="rId4"/>
    <p:sldLayoutId id="2147486057" r:id="rId5"/>
    <p:sldLayoutId id="2147486058" r:id="rId6"/>
    <p:sldLayoutId id="2147486059" r:id="rId7"/>
    <p:sldLayoutId id="2147486060" r:id="rId8"/>
    <p:sldLayoutId id="2147486061" r:id="rId9"/>
    <p:sldLayoutId id="2147486062" r:id="rId10"/>
    <p:sldLayoutId id="2147486063" r:id="rId11"/>
    <p:sldLayoutId id="21474860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1E24287-1F0F-443C-BBC4-30CE3DD58D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70" r:id="rId1"/>
    <p:sldLayoutId id="2147486065" r:id="rId2"/>
    <p:sldLayoutId id="2147486066" r:id="rId3"/>
    <p:sldLayoutId id="2147486067" r:id="rId4"/>
    <p:sldLayoutId id="2147486068" r:id="rId5"/>
    <p:sldLayoutId id="2147486069" r:id="rId6"/>
    <p:sldLayoutId id="2147486070" r:id="rId7"/>
    <p:sldLayoutId id="2147486071" r:id="rId8"/>
    <p:sldLayoutId id="2147486072" r:id="rId9"/>
    <p:sldLayoutId id="2147486073" r:id="rId10"/>
    <p:sldLayoutId id="2147486074" r:id="rId11"/>
    <p:sldLayoutId id="21474860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5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8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AB02820-7C4E-4380-A84E-C87350BD22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71" r:id="rId1"/>
    <p:sldLayoutId id="2147486076" r:id="rId2"/>
    <p:sldLayoutId id="2147486077" r:id="rId3"/>
    <p:sldLayoutId id="2147486078" r:id="rId4"/>
    <p:sldLayoutId id="2147486079" r:id="rId5"/>
    <p:sldLayoutId id="2147486080" r:id="rId6"/>
    <p:sldLayoutId id="2147486081" r:id="rId7"/>
    <p:sldLayoutId id="2147486082" r:id="rId8"/>
    <p:sldLayoutId id="2147486083" r:id="rId9"/>
    <p:sldLayoutId id="2147486084" r:id="rId10"/>
    <p:sldLayoutId id="2147486085" r:id="rId11"/>
    <p:sldLayoutId id="21474860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F683A6-E119-405E-A23F-C4F2A792EC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77" r:id="rId1"/>
    <p:sldLayoutId id="2147486141" r:id="rId2"/>
    <p:sldLayoutId id="2147486142" r:id="rId3"/>
    <p:sldLayoutId id="2147486143" r:id="rId4"/>
    <p:sldLayoutId id="2147486144" r:id="rId5"/>
    <p:sldLayoutId id="2147486145" r:id="rId6"/>
    <p:sldLayoutId id="2147486146" r:id="rId7"/>
    <p:sldLayoutId id="2147486147" r:id="rId8"/>
    <p:sldLayoutId id="2147486148" r:id="rId9"/>
    <p:sldLayoutId id="2147486149" r:id="rId10"/>
    <p:sldLayoutId id="2147486150" r:id="rId11"/>
    <p:sldLayoutId id="2147486151" r:id="rId12"/>
    <p:sldLayoutId id="2147486152" r:id="rId13"/>
    <p:sldLayoutId id="2147486153" r:id="rId14"/>
    <p:sldLayoutId id="2147486154" r:id="rId15"/>
    <p:sldLayoutId id="2147486155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628092F-BD40-4AF3-9897-DC693D939A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56" r:id="rId2"/>
    <p:sldLayoutId id="2147486157" r:id="rId3"/>
    <p:sldLayoutId id="2147486158" r:id="rId4"/>
    <p:sldLayoutId id="2147486159" r:id="rId5"/>
    <p:sldLayoutId id="2147486160" r:id="rId6"/>
    <p:sldLayoutId id="2147486161" r:id="rId7"/>
    <p:sldLayoutId id="2147486162" r:id="rId8"/>
    <p:sldLayoutId id="2147486163" r:id="rId9"/>
    <p:sldLayoutId id="2147486164" r:id="rId10"/>
    <p:sldLayoutId id="2147486165" r:id="rId11"/>
    <p:sldLayoutId id="21474861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第1课 缘分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</a:t>
            </a:r>
            <a:r>
              <a:rPr lang="en-US" altLang="zh-CN" smtClean="0"/>
              <a:t>5   </a:t>
            </a:r>
            <a:r>
              <a:rPr lang="zh-CN" altLang="en-US" smtClean="0"/>
              <a:t> 一时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9001125" cy="2592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>
                <a:ea typeface="楷体_GB2312" pitchFamily="49" charset="-122"/>
              </a:rPr>
              <a:t>1 </a:t>
            </a:r>
            <a:r>
              <a:rPr lang="zh-CN" altLang="en-US" sz="2800" b="1" smtClean="0">
                <a:ea typeface="楷体_GB2312" pitchFamily="49" charset="-122"/>
              </a:rPr>
              <a:t>路上偶然遇到了一位老朋友，我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一时</a:t>
            </a:r>
            <a:r>
              <a:rPr lang="zh-CN" altLang="en-US" sz="2800" b="1" smtClean="0">
                <a:ea typeface="楷体_GB2312" pitchFamily="49" charset="-122"/>
              </a:rPr>
              <a:t>想不起他的名字了。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>
                <a:ea typeface="楷体_GB2312" pitchFamily="49" charset="-122"/>
              </a:rPr>
              <a:t>2 </a:t>
            </a:r>
            <a:r>
              <a:rPr lang="zh-CN" altLang="en-US" sz="2800" b="1" smtClean="0">
                <a:ea typeface="楷体_GB2312" pitchFamily="49" charset="-122"/>
              </a:rPr>
              <a:t>听到这个好消息，她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一时</a:t>
            </a:r>
            <a:r>
              <a:rPr lang="zh-CN" altLang="en-US" sz="2800" b="1" smtClean="0">
                <a:ea typeface="楷体_GB2312" pitchFamily="49" charset="-122"/>
              </a:rPr>
              <a:t>非常激动。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>
                <a:ea typeface="楷体_GB2312" pitchFamily="49" charset="-122"/>
              </a:rPr>
              <a:t>3 </a:t>
            </a:r>
            <a:r>
              <a:rPr lang="zh-CN" altLang="en-US" sz="2800" b="1" smtClean="0">
                <a:ea typeface="楷体_GB2312" pitchFamily="49" charset="-122"/>
              </a:rPr>
              <a:t>她刚才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一时</a:t>
            </a:r>
            <a:r>
              <a:rPr lang="zh-CN" altLang="en-US" sz="2800" b="1" smtClean="0">
                <a:ea typeface="楷体_GB2312" pitchFamily="49" charset="-122"/>
              </a:rPr>
              <a:t>生气，才说出了这样的话，你不要生气。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>
                <a:ea typeface="楷体_GB2312" pitchFamily="49" charset="-122"/>
              </a:rPr>
              <a:t>4 </a:t>
            </a:r>
            <a:r>
              <a:rPr lang="zh-CN" altLang="en-US" sz="2800" b="1" smtClean="0">
                <a:ea typeface="楷体_GB2312" pitchFamily="49" charset="-122"/>
              </a:rPr>
              <a:t>小李</a:t>
            </a:r>
            <a:r>
              <a:rPr lang="zh-CN" altLang="en-US" sz="2800" b="1" smtClean="0">
                <a:solidFill>
                  <a:srgbClr val="FF0000"/>
                </a:solidFill>
                <a:ea typeface="楷体_GB2312" pitchFamily="49" charset="-122"/>
              </a:rPr>
              <a:t>一时</a:t>
            </a:r>
            <a:r>
              <a:rPr lang="zh-CN" altLang="en-US" sz="2800" b="1" smtClean="0">
                <a:ea typeface="楷体_GB2312" pitchFamily="49" charset="-122"/>
              </a:rPr>
              <a:t>着急，出门时忘了锁门。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8175" y="4724400"/>
            <a:ext cx="4679950" cy="1295400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kumimoji="0" lang="en-US" altLang="zh-CN" kern="0" smtClean="0">
                <a:latin typeface="Times New Roman" pitchFamily="18" charset="0"/>
              </a:rPr>
              <a:t>……</a:t>
            </a:r>
            <a:r>
              <a:rPr kumimoji="0" lang="zh-CN" altLang="en-US" kern="0" smtClean="0">
                <a:latin typeface="Times New Roman" pitchFamily="18" charset="0"/>
              </a:rPr>
              <a:t>一时</a:t>
            </a:r>
            <a:r>
              <a:rPr kumimoji="0" lang="en-US" altLang="zh-CN" kern="0" smtClean="0">
                <a:latin typeface="Times New Roman" pitchFamily="18" charset="0"/>
              </a:rPr>
              <a:t>……</a:t>
            </a:r>
            <a:r>
              <a:rPr kumimoji="0" lang="zh-CN" altLang="en-US" kern="0" smtClean="0">
                <a:latin typeface="Times New Roman" pitchFamily="18" charset="0"/>
              </a:rPr>
              <a:t>，</a:t>
            </a:r>
            <a:r>
              <a:rPr kumimoji="0" lang="en-US" altLang="zh-CN" kern="0" smtClean="0">
                <a:latin typeface="Times New Roman" pitchFamily="18" charset="0"/>
              </a:rPr>
              <a:t>……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altLang="zh-CN" kern="0" smtClean="0">
                <a:latin typeface="Times New Roman" pitchFamily="18" charset="0"/>
              </a:rPr>
              <a:t>……</a:t>
            </a:r>
            <a:r>
              <a:rPr kumimoji="0" lang="zh-CN" altLang="en-US" kern="0" smtClean="0">
                <a:latin typeface="Times New Roman" pitchFamily="18" charset="0"/>
              </a:rPr>
              <a:t>，</a:t>
            </a:r>
            <a:r>
              <a:rPr kumimoji="0" lang="en-US" altLang="zh-CN" kern="0" smtClean="0">
                <a:latin typeface="Times New Roman" pitchFamily="18" charset="0"/>
              </a:rPr>
              <a:t>……</a:t>
            </a:r>
            <a:r>
              <a:rPr kumimoji="0" lang="zh-CN" altLang="en-US" kern="0" smtClean="0">
                <a:latin typeface="Times New Roman" pitchFamily="18" charset="0"/>
              </a:rPr>
              <a:t>一时</a:t>
            </a:r>
            <a:r>
              <a:rPr kumimoji="0" lang="en-US" altLang="zh-CN" kern="0" smtClean="0">
                <a:latin typeface="Times New Roman" pitchFamily="18" charset="0"/>
              </a:rPr>
              <a:t>……</a:t>
            </a:r>
            <a:endParaRPr kumimoji="0" lang="zh-CN" altLang="en-US" kern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071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b="1" smtClean="0"/>
              <a:t>◇</a:t>
            </a: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/>
              <a:t>一时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</a:p>
          <a:p>
            <a:pPr>
              <a:buFont typeface="Wingdings" pitchFamily="2" charset="2"/>
              <a:buNone/>
            </a:pPr>
            <a:endParaRPr lang="zh-CN" altLang="en-US" sz="2800" smtClean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女朋友突然提出要跟他分手，</a:t>
            </a:r>
            <a:r>
              <a:rPr lang="en-US" altLang="zh-CN" sz="2800" b="1" smtClean="0"/>
              <a:t>_______________</a:t>
            </a:r>
            <a:r>
              <a:rPr lang="zh-CN" altLang="en-US" sz="2800" b="1" smtClean="0"/>
              <a:t>。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我刚来到中国，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。（习惯）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表演的时候，她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，竟然忘了歌词。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smtClean="0"/>
              <a:t>4 _____________________</a:t>
            </a:r>
            <a:r>
              <a:rPr lang="zh-CN" altLang="en-US" sz="2800" b="1" smtClean="0"/>
              <a:t>，流下了眼泪。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076825" y="3116263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他一时非常着急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130550" y="3835400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一时还不习惯这里的生活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60700" y="4484688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一时紧张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55650" y="5132388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见到老朋友，他一时激动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9" grpId="0"/>
      <p:bldP spid="33800" grpId="0"/>
      <p:bldP spid="338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</a:t>
            </a:r>
            <a:r>
              <a:rPr lang="en-US" altLang="zh-CN" smtClean="0"/>
              <a:t>6</a:t>
            </a:r>
            <a:r>
              <a:rPr lang="zh-CN" altLang="en-US" smtClean="0"/>
              <a:t>：竟（竟然）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22336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b="1" smtClean="0">
                <a:ea typeface="楷体_GB2312" pitchFamily="49" charset="-122"/>
              </a:rPr>
              <a:t>1 </a:t>
            </a:r>
            <a:r>
              <a:rPr lang="zh-CN" altLang="en-US" b="1" smtClean="0">
                <a:ea typeface="楷体_GB2312" pitchFamily="49" charset="-122"/>
              </a:rPr>
              <a:t>没想到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竟</a:t>
            </a:r>
            <a:r>
              <a:rPr lang="zh-CN" altLang="en-US" b="1" smtClean="0">
                <a:ea typeface="楷体_GB2312" pitchFamily="49" charset="-122"/>
              </a:rPr>
              <a:t>在这里碰到了他，真是缘分啊。</a:t>
            </a:r>
          </a:p>
          <a:p>
            <a:pPr>
              <a:buFont typeface="Wingdings" pitchFamily="2" charset="2"/>
              <a:buNone/>
            </a:pPr>
            <a:r>
              <a:rPr lang="en-US" altLang="zh-CN" b="1" smtClean="0">
                <a:ea typeface="楷体_GB2312" pitchFamily="49" charset="-122"/>
              </a:rPr>
              <a:t>2 </a:t>
            </a:r>
            <a:r>
              <a:rPr lang="zh-CN" altLang="en-US" b="1" smtClean="0">
                <a:ea typeface="楷体_GB2312" pitchFamily="49" charset="-122"/>
              </a:rPr>
              <a:t>考试时他一时马虎，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竟</a:t>
            </a:r>
            <a:r>
              <a:rPr lang="zh-CN" altLang="en-US" b="1" smtClean="0">
                <a:ea typeface="楷体_GB2312" pitchFamily="49" charset="-122"/>
              </a:rPr>
              <a:t>忘了在考卷上写名字。</a:t>
            </a:r>
          </a:p>
          <a:p>
            <a:pPr>
              <a:buFont typeface="Wingdings" pitchFamily="2" charset="2"/>
              <a:buNone/>
            </a:pPr>
            <a:r>
              <a:rPr lang="en-US" altLang="zh-CN" b="1" smtClean="0">
                <a:ea typeface="楷体_GB2312" pitchFamily="49" charset="-122"/>
              </a:rPr>
              <a:t>3 </a:t>
            </a:r>
            <a:r>
              <a:rPr lang="zh-CN" altLang="en-US" b="1" smtClean="0">
                <a:ea typeface="楷体_GB2312" pitchFamily="49" charset="-122"/>
              </a:rPr>
              <a:t>这么厚的一本书，他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竟然</a:t>
            </a:r>
            <a:r>
              <a:rPr lang="zh-CN" altLang="en-US" b="1" smtClean="0">
                <a:ea typeface="楷体_GB2312" pitchFamily="49" charset="-122"/>
              </a:rPr>
              <a:t>两天就看完了。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47813" y="4581525"/>
            <a:ext cx="5400675" cy="5873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</a:rPr>
              <a:t>[</a:t>
            </a:r>
            <a:r>
              <a:rPr lang="zh-CN" altLang="en-US">
                <a:solidFill>
                  <a:srgbClr val="000000"/>
                </a:solidFill>
              </a:rPr>
              <a:t>主语</a:t>
            </a:r>
            <a:r>
              <a:rPr lang="en-US" altLang="zh-CN">
                <a:solidFill>
                  <a:srgbClr val="000000"/>
                </a:solidFill>
              </a:rPr>
              <a:t>]+</a:t>
            </a:r>
            <a:r>
              <a:rPr lang="zh-CN" altLang="en-US">
                <a:solidFill>
                  <a:srgbClr val="000000"/>
                </a:solidFill>
              </a:rPr>
              <a:t>竟（然）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en-US" altLang="zh-CN">
                <a:solidFill>
                  <a:srgbClr val="000000"/>
                </a:solidFill>
                <a:latin typeface="Arial" charset="0"/>
              </a:rPr>
              <a:t>……</a:t>
            </a:r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532812" cy="4403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 smtClean="0"/>
              <a:t>◇</a:t>
            </a: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/>
              <a:t>竟（然）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麦克才学了半年的汉语，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这么重要的事情，</a:t>
            </a:r>
            <a:r>
              <a:rPr lang="en-US" altLang="zh-CN" sz="2800" b="1" smtClean="0"/>
              <a:t>__________________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3 A</a:t>
            </a:r>
            <a:r>
              <a:rPr lang="zh-CN" altLang="en-US" sz="2800" b="1" smtClean="0"/>
              <a:t>：你为什么那么不开心？。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：我跟小王约好了</a:t>
            </a:r>
            <a:r>
              <a:rPr lang="en-US" altLang="zh-CN" sz="2800" b="1" smtClean="0"/>
              <a:t>6</a:t>
            </a:r>
            <a:r>
              <a:rPr lang="zh-CN" altLang="en-US" sz="2800" b="1" smtClean="0"/>
              <a:t>点见面，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4 </a:t>
            </a:r>
            <a:r>
              <a:rPr lang="zh-CN" altLang="en-US" sz="2800" b="1" smtClean="0"/>
              <a:t>我一直都以为他还没结婚，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859338" y="2781300"/>
            <a:ext cx="403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没想到竟然说得这么流利！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51275" y="3284538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他</a:t>
            </a:r>
            <a:r>
              <a:rPr lang="zh-CN" altLang="en-US" sz="2400">
                <a:solidFill>
                  <a:srgbClr val="FF0000"/>
                </a:solidFill>
              </a:rPr>
              <a:t>竟然</a:t>
            </a:r>
            <a:r>
              <a:rPr lang="zh-CN" altLang="en-US" sz="2400">
                <a:solidFill>
                  <a:schemeClr val="folHlink"/>
                </a:solidFill>
              </a:rPr>
              <a:t>没跟我商量就自己决定了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724525" y="4267200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可是他</a:t>
            </a:r>
            <a:r>
              <a:rPr lang="zh-CN" altLang="en-US" sz="2400">
                <a:solidFill>
                  <a:srgbClr val="FF0000"/>
                </a:solidFill>
              </a:rPr>
              <a:t>竟然</a:t>
            </a:r>
            <a:r>
              <a:rPr lang="en-US" altLang="zh-CN" sz="2400">
                <a:solidFill>
                  <a:schemeClr val="folHlink"/>
                </a:solidFill>
              </a:rPr>
              <a:t>7</a:t>
            </a:r>
            <a:r>
              <a:rPr lang="zh-CN" altLang="en-US" sz="2400">
                <a:solidFill>
                  <a:schemeClr val="folHlink"/>
                </a:solidFill>
              </a:rPr>
              <a:t>点才来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971550" y="5275263"/>
            <a:ext cx="489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folHlink"/>
                </a:solidFill>
              </a:rPr>
              <a:t>没想到他</a:t>
            </a:r>
            <a:r>
              <a:rPr lang="zh-CN" altLang="en-US" sz="2400">
                <a:solidFill>
                  <a:srgbClr val="FF0000"/>
                </a:solidFill>
              </a:rPr>
              <a:t>竟然</a:t>
            </a:r>
            <a:r>
              <a:rPr lang="zh-CN" altLang="en-US" sz="2400">
                <a:solidFill>
                  <a:schemeClr val="folHlink"/>
                </a:solidFill>
              </a:rPr>
              <a:t>已经有孩子了！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小结；作业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245475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dirty="0" smtClean="0">
                <a:ea typeface="华文新魏" pitchFamily="2" charset="-122"/>
              </a:rPr>
              <a:t>重点词：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得意、塞、陌生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dirty="0" smtClean="0">
                <a:ea typeface="华文新魏" pitchFamily="2" charset="-122"/>
              </a:rPr>
              <a:t>语言点：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来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去、一时、竟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zh-CN" altLang="en-US" dirty="0" smtClean="0">
                <a:solidFill>
                  <a:srgbClr val="000000"/>
                </a:solidFill>
                <a:ea typeface="华文新魏" pitchFamily="2" charset="-122"/>
              </a:rPr>
              <a:t>课文：</a:t>
            </a:r>
            <a:endParaRPr lang="en-US" altLang="zh-CN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（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1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）那个男人是怎么跟女孩子认识的？（口头作业）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预习提纲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856662" cy="4114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生词：</a:t>
            </a:r>
            <a:r>
              <a:rPr lang="en-US" altLang="zh-CN" b="1" dirty="0" smtClean="0">
                <a:ea typeface="华文新魏" pitchFamily="2" charset="-122"/>
              </a:rPr>
              <a:t>39-54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>
                <a:ea typeface="华文新魏" pitchFamily="2" charset="-122"/>
              </a:rPr>
              <a:t>重点</a:t>
            </a:r>
            <a:r>
              <a:rPr lang="zh-CN" altLang="en-US" b="1" dirty="0" smtClean="0">
                <a:ea typeface="华文新魏" pitchFamily="2" charset="-122"/>
              </a:rPr>
              <a:t>词：</a:t>
            </a:r>
            <a:r>
              <a:rPr lang="zh-CN" altLang="en-US" b="1" dirty="0">
                <a:ea typeface="华文新魏" pitchFamily="2" charset="-122"/>
              </a:rPr>
              <a:t>对面</a:t>
            </a:r>
            <a:endParaRPr lang="zh-CN" altLang="en-US" b="1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语法：始终、</a:t>
            </a:r>
            <a:r>
              <a:rPr lang="en-US" altLang="zh-CN" b="1" dirty="0" smtClean="0">
                <a:ea typeface="华文新魏" pitchFamily="2" charset="-122"/>
              </a:rPr>
              <a:t>……</a:t>
            </a:r>
            <a:r>
              <a:rPr lang="zh-CN" altLang="en-US" b="1" dirty="0" smtClean="0">
                <a:ea typeface="华文新魏" pitchFamily="2" charset="-122"/>
              </a:rPr>
              <a:t>着</a:t>
            </a:r>
            <a:r>
              <a:rPr lang="en-US" altLang="zh-CN" b="1" dirty="0" smtClean="0">
                <a:ea typeface="华文新魏" pitchFamily="2" charset="-122"/>
              </a:rPr>
              <a:t>……</a:t>
            </a:r>
            <a:r>
              <a:rPr lang="zh-CN" altLang="en-US" b="1" dirty="0" smtClean="0">
                <a:ea typeface="华文新魏" pitchFamily="2" charset="-122"/>
              </a:rPr>
              <a:t>着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课文：</a:t>
            </a:r>
            <a:r>
              <a:rPr lang="en-US" altLang="zh-CN" b="1" dirty="0" smtClean="0">
                <a:ea typeface="华文新魏" pitchFamily="2" charset="-122"/>
              </a:rPr>
              <a:t>7</a:t>
            </a:r>
            <a:r>
              <a:rPr lang="zh-CN" altLang="en-US" b="1" dirty="0" smtClean="0">
                <a:ea typeface="华文新魏" pitchFamily="2" charset="-122"/>
              </a:rPr>
              <a:t>段</a:t>
            </a:r>
            <a:r>
              <a:rPr lang="en-US" altLang="zh-CN" b="1" dirty="0" smtClean="0">
                <a:ea typeface="华文新魏" pitchFamily="2" charset="-122"/>
              </a:rPr>
              <a:t>——</a:t>
            </a:r>
            <a:r>
              <a:rPr lang="zh-CN" altLang="en-US" b="1" dirty="0" smtClean="0">
                <a:ea typeface="华文新魏" pitchFamily="2" charset="-122"/>
              </a:rPr>
              <a:t>最后</a:t>
            </a:r>
            <a:endParaRPr lang="en-US" altLang="zh-CN" b="1" dirty="0" smtClean="0"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ea typeface="华文新魏" pitchFamily="2" charset="-122"/>
              </a:rPr>
              <a:t>“姐姐”跟她原来的恋人有着怎样的经历？（口头）</a:t>
            </a:r>
            <a:endParaRPr lang="en-US" altLang="zh-CN" b="1" dirty="0" smtClean="0"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zh-CN" altLang="en-US" b="1" dirty="0" smtClean="0"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复习：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4925" y="1617663"/>
            <a:ext cx="9290050" cy="41148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他</a:t>
            </a:r>
            <a:r>
              <a:rPr lang="en-US" altLang="zh-CN" smtClean="0"/>
              <a:t>___________</a:t>
            </a:r>
            <a:r>
              <a:rPr lang="zh-CN" altLang="en-US" smtClean="0"/>
              <a:t>没来参加这次会议。（借口）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不想来就直接告诉我，</a:t>
            </a:r>
            <a:r>
              <a:rPr lang="en-US" altLang="zh-CN" smtClean="0"/>
              <a:t>_________</a:t>
            </a:r>
            <a:r>
              <a:rPr lang="zh-CN" altLang="en-US" smtClean="0"/>
              <a:t>。（借口）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我跟他问路，</a:t>
            </a:r>
            <a:r>
              <a:rPr lang="en-US" altLang="zh-CN" smtClean="0"/>
              <a:t>________________</a:t>
            </a:r>
            <a:r>
              <a:rPr lang="zh-CN" altLang="en-US" smtClean="0"/>
              <a:t>。（热心）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爸爸批评了她，她</a:t>
            </a:r>
            <a:r>
              <a:rPr lang="en-US" altLang="zh-CN" smtClean="0"/>
              <a:t>___________</a:t>
            </a:r>
            <a:r>
              <a:rPr lang="zh-CN" altLang="en-US" smtClean="0"/>
              <a:t>。（忍不住）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大家都在等我们，我们</a:t>
            </a:r>
            <a:r>
              <a:rPr lang="en-US" altLang="zh-CN" smtClean="0"/>
              <a:t>___________</a:t>
            </a:r>
            <a:r>
              <a:rPr lang="zh-CN" altLang="en-US" smtClean="0"/>
              <a:t>。（不好）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1557338"/>
            <a:ext cx="2520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借口有事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3438" y="2133600"/>
            <a:ext cx="2520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不要找借口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59113" y="2762250"/>
            <a:ext cx="3744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他热心地帮助了我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3338513"/>
            <a:ext cx="2519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忍不住哭了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57725" y="3933825"/>
            <a:ext cx="2520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不好去得太晚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6000" smtClean="0">
                <a:solidFill>
                  <a:schemeClr val="tx1"/>
                </a:solidFill>
              </a:rPr>
              <a:t>        得意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08962" cy="1944688"/>
          </a:xfrm>
        </p:spPr>
        <p:txBody>
          <a:bodyPr/>
          <a:lstStyle/>
          <a:p>
            <a:r>
              <a:rPr lang="zh-CN" altLang="en-US" smtClean="0"/>
              <a:t>非常</a:t>
            </a:r>
            <a:r>
              <a:rPr lang="zh-CN" altLang="en-US" u="sng" smtClean="0"/>
              <a:t>得意</a:t>
            </a:r>
            <a:r>
              <a:rPr lang="zh-CN" altLang="en-US" smtClean="0"/>
              <a:t>　觉得很</a:t>
            </a:r>
            <a:r>
              <a:rPr lang="zh-CN" altLang="en-US" u="sng" smtClean="0"/>
              <a:t>得意</a:t>
            </a:r>
          </a:p>
          <a:p>
            <a:r>
              <a:rPr lang="zh-CN" altLang="en-US" u="sng" smtClean="0"/>
              <a:t>得意</a:t>
            </a:r>
            <a:r>
              <a:rPr lang="zh-CN" altLang="en-US" smtClean="0"/>
              <a:t>地说　</a:t>
            </a:r>
            <a:r>
              <a:rPr lang="zh-CN" altLang="en-US" u="sng" smtClean="0"/>
              <a:t>得意</a:t>
            </a:r>
            <a:r>
              <a:rPr lang="zh-CN" altLang="en-US" smtClean="0"/>
              <a:t>地笑了笑</a:t>
            </a:r>
          </a:p>
          <a:p>
            <a:r>
              <a:rPr lang="zh-CN" altLang="en-US" u="sng" smtClean="0"/>
              <a:t>得意</a:t>
            </a:r>
            <a:r>
              <a:rPr lang="zh-CN" altLang="en-US" smtClean="0"/>
              <a:t>的样子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0" y="3957638"/>
            <a:ext cx="9144000" cy="25574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1</a:t>
            </a:r>
            <a:r>
              <a:rPr lang="zh-CN" altLang="en-US">
                <a:solidFill>
                  <a:srgbClr val="000000"/>
                </a:solidFill>
              </a:rPr>
              <a:t>）他</a:t>
            </a:r>
            <a:r>
              <a:rPr lang="en-US" altLang="zh-CN">
                <a:solidFill>
                  <a:srgbClr val="000000"/>
                </a:solidFill>
              </a:rPr>
              <a:t>_________</a:t>
            </a:r>
            <a:r>
              <a:rPr lang="zh-CN" altLang="en-US">
                <a:solidFill>
                  <a:srgbClr val="000000"/>
                </a:solidFill>
              </a:rPr>
              <a:t>：“这次我又考了个第一！”</a:t>
            </a:r>
          </a:p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）一看他</a:t>
            </a:r>
            <a:r>
              <a:rPr lang="en-US" altLang="zh-CN">
                <a:solidFill>
                  <a:srgbClr val="000000"/>
                </a:solidFill>
              </a:rPr>
              <a:t>_________</a:t>
            </a:r>
            <a:r>
              <a:rPr lang="zh-CN" altLang="en-US">
                <a:solidFill>
                  <a:srgbClr val="000000"/>
                </a:solidFill>
              </a:rPr>
              <a:t>，我就知道，这次比赛他肯定是赢了。</a:t>
            </a:r>
            <a:endParaRPr lang="en-US" altLang="zh-CN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3</a:t>
            </a:r>
            <a:r>
              <a:rPr lang="zh-CN" altLang="en-US">
                <a:solidFill>
                  <a:srgbClr val="000000"/>
                </a:solidFill>
              </a:rPr>
              <a:t>）大家都夸她做的菜好吃，她</a:t>
            </a:r>
            <a:r>
              <a:rPr lang="en-US" altLang="zh-CN">
                <a:solidFill>
                  <a:srgbClr val="000000"/>
                </a:solidFill>
              </a:rPr>
              <a:t>_______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19250" y="3957638"/>
            <a:ext cx="194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得意地说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1413" y="4705350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得意的样子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84888" y="5857875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十分得意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 autoUpdateAnimBg="0"/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1788" y="260350"/>
            <a:ext cx="935037" cy="865188"/>
          </a:xfrm>
        </p:spPr>
        <p:txBody>
          <a:bodyPr/>
          <a:lstStyle/>
          <a:p>
            <a:pPr eaLnBrk="1" hangingPunct="1"/>
            <a:r>
              <a:rPr lang="zh-CN" altLang="en-US" sz="5400" smtClean="0"/>
              <a:t>塞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12875"/>
            <a:ext cx="9109075" cy="1368425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~</a:t>
            </a:r>
            <a:r>
              <a:rPr lang="zh-CN" altLang="en-US" b="1" smtClean="0"/>
              <a:t>（住）瓶子、</a:t>
            </a:r>
            <a:r>
              <a:rPr lang="en-US" altLang="zh-CN" b="1" smtClean="0"/>
              <a:t>~</a:t>
            </a:r>
            <a:r>
              <a:rPr lang="zh-CN" altLang="en-US" b="1" smtClean="0"/>
              <a:t>（住）耳朵、</a:t>
            </a:r>
            <a:r>
              <a:rPr lang="en-US" altLang="zh-CN" b="1" smtClean="0"/>
              <a:t>~</a:t>
            </a:r>
            <a:r>
              <a:rPr lang="zh-CN" altLang="en-US" b="1" smtClean="0"/>
              <a:t>纸</a:t>
            </a:r>
            <a:r>
              <a:rPr lang="en-US" altLang="zh-CN" b="1" smtClean="0"/>
              <a:t>//</a:t>
            </a:r>
            <a:r>
              <a:rPr lang="zh-CN" altLang="en-US" b="1" smtClean="0"/>
              <a:t>往</a:t>
            </a:r>
            <a:r>
              <a:rPr lang="en-US" altLang="zh-CN" b="1" smtClean="0">
                <a:latin typeface="Arial" charset="0"/>
              </a:rPr>
              <a:t>…</a:t>
            </a:r>
            <a:r>
              <a:rPr lang="zh-CN" altLang="en-US" b="1" smtClean="0"/>
              <a:t>里</a:t>
            </a:r>
            <a:r>
              <a:rPr lang="en-US" altLang="zh-CN" b="1" smtClean="0"/>
              <a:t>~</a:t>
            </a:r>
          </a:p>
          <a:p>
            <a:pPr eaLnBrk="1" hangingPunct="1"/>
            <a:r>
              <a:rPr kumimoji="1" lang="en-US" altLang="zh-CN" b="1" smtClean="0"/>
              <a:t>~</a:t>
            </a:r>
            <a:r>
              <a:rPr kumimoji="1" lang="zh-CN" altLang="en-US" b="1" smtClean="0"/>
              <a:t>住、</a:t>
            </a:r>
            <a:r>
              <a:rPr kumimoji="1" lang="en-US" altLang="zh-CN" b="1" smtClean="0"/>
              <a:t>~</a:t>
            </a:r>
            <a:r>
              <a:rPr kumimoji="1" lang="zh-CN" altLang="en-US" b="1" smtClean="0"/>
              <a:t>进去、</a:t>
            </a:r>
            <a:r>
              <a:rPr kumimoji="1" lang="en-US" altLang="zh-CN" b="1" smtClean="0"/>
              <a:t>~</a:t>
            </a:r>
            <a:r>
              <a:rPr kumimoji="1" lang="zh-CN" altLang="en-US" b="1" smtClean="0"/>
              <a:t>满、</a:t>
            </a:r>
            <a:r>
              <a:rPr kumimoji="1" lang="en-US" altLang="zh-CN" b="1" smtClean="0"/>
              <a:t>~</a:t>
            </a:r>
            <a:r>
              <a:rPr kumimoji="1" lang="zh-CN" altLang="en-US" b="1" smtClean="0"/>
              <a:t>上、</a:t>
            </a:r>
            <a:r>
              <a:rPr kumimoji="1" lang="en-US" altLang="zh-CN" b="1" smtClean="0"/>
              <a:t>~</a:t>
            </a:r>
            <a:r>
              <a:rPr kumimoji="1" lang="zh-CN" altLang="en-US" b="1" smtClean="0"/>
              <a:t>到</a:t>
            </a:r>
            <a:r>
              <a:rPr kumimoji="1" lang="en-US" altLang="zh-CN" b="1" smtClean="0">
                <a:latin typeface="Arial" charset="0"/>
              </a:rPr>
              <a:t>……</a:t>
            </a:r>
            <a:r>
              <a:rPr kumimoji="1" lang="zh-CN" altLang="en-US" b="1" smtClean="0"/>
              <a:t>里</a:t>
            </a:r>
            <a:endParaRPr lang="zh-CN" altLang="en-US" b="1" smtClean="0"/>
          </a:p>
        </p:txBody>
      </p:sp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142875" y="3041650"/>
            <a:ext cx="89646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声音太大，她用手把耳朵</a:t>
            </a:r>
            <a:r>
              <a:rPr lang="en-US" altLang="zh-CN" b="1">
                <a:solidFill>
                  <a:srgbClr val="000000"/>
                </a:solidFill>
              </a:rPr>
              <a:t>_____</a:t>
            </a:r>
            <a:r>
              <a:rPr lang="zh-CN" altLang="en-US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瓶子</a:t>
            </a:r>
            <a:r>
              <a:rPr lang="en-US" altLang="zh-CN" b="1">
                <a:solidFill>
                  <a:srgbClr val="000000"/>
                </a:solidFill>
              </a:rPr>
              <a:t>______</a:t>
            </a:r>
            <a:r>
              <a:rPr lang="zh-CN" altLang="en-US" b="1">
                <a:solidFill>
                  <a:srgbClr val="000000"/>
                </a:solidFill>
              </a:rPr>
              <a:t>？酒别洒了。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盒子里面</a:t>
            </a:r>
            <a:r>
              <a:rPr lang="en-US" altLang="zh-CN" b="1">
                <a:solidFill>
                  <a:srgbClr val="000000"/>
                </a:solidFill>
              </a:rPr>
              <a:t>___________</a:t>
            </a:r>
            <a:r>
              <a:rPr lang="zh-CN" altLang="en-US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我的包</a:t>
            </a:r>
            <a:r>
              <a:rPr lang="en-US" altLang="zh-CN" b="1">
                <a:solidFill>
                  <a:srgbClr val="000000"/>
                </a:solidFill>
              </a:rPr>
              <a:t>________</a:t>
            </a:r>
            <a:r>
              <a:rPr lang="zh-CN" altLang="en-US" b="1">
                <a:solidFill>
                  <a:srgbClr val="000000"/>
                </a:solidFill>
              </a:rPr>
              <a:t>，一点地方也没有了。</a:t>
            </a:r>
            <a:endParaRPr lang="en-US" altLang="zh-CN" b="1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尽管我不要，他还是把钱</a:t>
            </a:r>
            <a:r>
              <a:rPr lang="en-US" altLang="zh-CN" b="1">
                <a:solidFill>
                  <a:srgbClr val="000000"/>
                </a:solidFill>
              </a:rPr>
              <a:t>________</a:t>
            </a:r>
            <a:r>
              <a:rPr lang="zh-CN" altLang="en-US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292725" y="2997200"/>
            <a:ext cx="1439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塞住了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19250" y="3789363"/>
            <a:ext cx="1728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塞上了吗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5875" y="4489450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塞满了纸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51050" y="5229225"/>
            <a:ext cx="144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塞满了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92725" y="5876925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塞到了我手里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  <p:bldP spid="2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6000" smtClean="0">
                <a:solidFill>
                  <a:schemeClr val="tx1"/>
                </a:solidFill>
              </a:rPr>
              <a:t>        陌生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08962" cy="1728788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觉得很</a:t>
            </a:r>
            <a:r>
              <a:rPr lang="zh-CN" altLang="en-US" u="sng" dirty="0" smtClean="0"/>
              <a:t>陌生</a:t>
            </a:r>
          </a:p>
          <a:p>
            <a:pPr eaLnBrk="1" hangingPunct="1">
              <a:defRPr/>
            </a:pPr>
            <a:r>
              <a:rPr lang="zh-CN" altLang="en-US" u="sng" dirty="0" smtClean="0"/>
              <a:t>陌生</a:t>
            </a:r>
            <a:r>
              <a:rPr lang="zh-CN" altLang="en-US" dirty="0" smtClean="0"/>
              <a:t>的环境　</a:t>
            </a:r>
            <a:r>
              <a:rPr lang="zh-CN" altLang="en-US" u="sng" dirty="0" smtClean="0"/>
              <a:t>陌生</a:t>
            </a:r>
            <a:r>
              <a:rPr lang="zh-CN" altLang="en-US" dirty="0" smtClean="0"/>
              <a:t>的地方　陌生的语言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dirty="0" smtClean="0"/>
              <a:t>   </a:t>
            </a:r>
            <a:r>
              <a:rPr lang="zh-CN" altLang="en-US" u="sng" dirty="0" smtClean="0"/>
              <a:t>陌生</a:t>
            </a:r>
            <a:r>
              <a:rPr lang="zh-CN" altLang="en-US" dirty="0" smtClean="0"/>
              <a:t>的文化　</a:t>
            </a:r>
            <a:r>
              <a:rPr lang="zh-CN" altLang="en-US" u="sng" dirty="0" smtClean="0"/>
              <a:t>陌生</a:t>
            </a:r>
            <a:r>
              <a:rPr lang="zh-CN" altLang="en-US" dirty="0" smtClean="0"/>
              <a:t>人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0" y="3716338"/>
            <a:ext cx="9144000" cy="1817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1</a:t>
            </a:r>
            <a:r>
              <a:rPr lang="zh-CN" altLang="en-US">
                <a:solidFill>
                  <a:srgbClr val="000000"/>
                </a:solidFill>
              </a:rPr>
              <a:t>）我刚来到这里，对一切都</a:t>
            </a:r>
            <a:r>
              <a:rPr lang="en-US" altLang="zh-CN">
                <a:solidFill>
                  <a:srgbClr val="000000"/>
                </a:solidFill>
              </a:rPr>
              <a:t>______________ 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）旅行，其实就是去</a:t>
            </a:r>
            <a:r>
              <a:rPr lang="en-US" altLang="zh-CN">
                <a:solidFill>
                  <a:srgbClr val="000000"/>
                </a:solidFill>
              </a:rPr>
              <a:t>__________</a:t>
            </a:r>
            <a:r>
              <a:rPr lang="zh-CN" altLang="en-US">
                <a:solidFill>
                  <a:srgbClr val="000000"/>
                </a:solidFill>
              </a:rPr>
              <a:t>，了解一种</a:t>
            </a:r>
            <a:r>
              <a:rPr lang="en-US" altLang="zh-CN">
                <a:solidFill>
                  <a:srgbClr val="000000"/>
                </a:solidFill>
              </a:rPr>
              <a:t>______________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5963" y="3644900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觉得很陌生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7538" y="4418013"/>
            <a:ext cx="230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陌生的地方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4941888"/>
            <a:ext cx="3168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陌生的文化和环境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 autoUpdateAnimBg="0"/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1412875"/>
            <a:ext cx="2232025" cy="4895850"/>
          </a:xfrm>
        </p:spPr>
        <p:txBody>
          <a:bodyPr/>
          <a:lstStyle/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dirty="0" smtClean="0"/>
              <a:t>哼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dirty="0" smtClean="0"/>
              <a:t>开心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b="1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>得意</a:t>
            </a: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u="sng" dirty="0">
                <a:uFill>
                  <a:solidFill>
                    <a:schemeClr val="bg1"/>
                  </a:solidFill>
                </a:uFill>
              </a:rPr>
              <a:t>老婆</a:t>
            </a:r>
            <a:endParaRPr lang="en-US" altLang="zh-CN" u="sng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dirty="0"/>
              <a:t>轮椅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b="1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>塞</a:t>
            </a:r>
            <a:endParaRPr lang="en-US" altLang="zh-CN" b="1" dirty="0" smtClean="0">
              <a:solidFill>
                <a:srgbClr val="FF0000"/>
              </a:solidFill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dirty="0" smtClean="0"/>
              <a:t>罚</a:t>
            </a:r>
            <a:r>
              <a:rPr lang="en-US" altLang="zh-CN" dirty="0" smtClean="0"/>
              <a:t>//</a:t>
            </a:r>
            <a:r>
              <a:rPr lang="zh-CN" altLang="en-US" dirty="0" smtClean="0"/>
              <a:t>款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zh-CN" altLang="en-US" dirty="0"/>
              <a:t>天空</a:t>
            </a:r>
            <a:r>
              <a:rPr lang="zh-CN" altLang="en-US" dirty="0" smtClean="0"/>
              <a:t> 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11863" y="1412875"/>
            <a:ext cx="2520950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u="sng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天使</a:t>
            </a:r>
            <a:endParaRPr kumimoji="0" lang="en-US" altLang="zh-CN" u="sng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陌生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u="sng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男男女女</a:t>
            </a:r>
            <a:endParaRPr kumimoji="0" lang="en-US" altLang="zh-CN" u="sng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u="sng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啪</a:t>
            </a:r>
            <a:endParaRPr kumimoji="0" lang="en-US" altLang="zh-CN" u="sng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dirty="0">
                <a:solidFill>
                  <a:srgbClr val="000000"/>
                </a:solidFill>
                <a:ea typeface="宋体" pitchFamily="2" charset="-122"/>
              </a:rPr>
              <a:t>火花</a:t>
            </a:r>
            <a:endParaRPr kumimoji="0" lang="en-US" altLang="zh-CN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33"/>
              <a:defRPr/>
            </a:pPr>
            <a:r>
              <a:rPr kumimoji="0" lang="zh-CN" altLang="en-US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宋体" pitchFamily="2" charset="-122"/>
              </a:rPr>
              <a:t>哦</a:t>
            </a:r>
            <a:endParaRPr kumimoji="0" lang="en-US" altLang="zh-CN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宋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850" y="1412875"/>
            <a:ext cx="2232025" cy="53292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迎面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一刹那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心动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u="sng" kern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小区</a:t>
            </a:r>
            <a:endParaRPr kumimoji="0" lang="en-US" altLang="zh-CN" u="sng" kern="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愣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咚咚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感叹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不已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16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悄悄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216775" cy="1163637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tx1"/>
                </a:solidFill>
              </a:rPr>
              <a:t>语法</a:t>
            </a:r>
            <a:r>
              <a:rPr lang="en-US" altLang="zh-CN" smtClean="0">
                <a:solidFill>
                  <a:schemeClr val="tx1"/>
                </a:solidFill>
              </a:rPr>
              <a:t>4</a:t>
            </a:r>
            <a:r>
              <a:rPr lang="zh-CN" altLang="en-US" smtClean="0">
                <a:solidFill>
                  <a:schemeClr val="tx1"/>
                </a:solidFill>
              </a:rPr>
              <a:t>   </a:t>
            </a:r>
            <a:r>
              <a:rPr lang="en-US" altLang="zh-CN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mtClean="0">
                <a:solidFill>
                  <a:schemeClr val="tx1"/>
                </a:solidFill>
              </a:rPr>
              <a:t>来</a:t>
            </a:r>
            <a:r>
              <a:rPr lang="en-US" altLang="zh-CN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mtClean="0">
                <a:solidFill>
                  <a:schemeClr val="tx1"/>
                </a:solidFill>
              </a:rPr>
              <a:t>去</a:t>
            </a:r>
            <a:r>
              <a:rPr lang="en-US" altLang="zh-CN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51301" name="Text Box 5"/>
          <p:cNvSpPr txBox="1">
            <a:spLocks noChangeArrowheads="1"/>
          </p:cNvSpPr>
          <p:nvPr/>
        </p:nvSpPr>
        <p:spPr bwMode="auto">
          <a:xfrm>
            <a:off x="2051050" y="5013325"/>
            <a:ext cx="3600450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动词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来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动词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去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38400" y="1628775"/>
            <a:ext cx="324008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/>
              <a:t>飞来飞去</a:t>
            </a:r>
            <a:endParaRPr lang="en-US" altLang="zh-CN"/>
          </a:p>
          <a:p>
            <a:pPr eaLnBrk="1" hangingPunct="1"/>
            <a:r>
              <a:rPr lang="zh-CN" altLang="en-US"/>
              <a:t>走来走去</a:t>
            </a:r>
            <a:endParaRPr lang="en-US" altLang="zh-CN"/>
          </a:p>
          <a:p>
            <a:pPr eaLnBrk="1" hangingPunct="1"/>
            <a:r>
              <a:rPr lang="zh-CN" altLang="en-US"/>
              <a:t>跑来跑去</a:t>
            </a:r>
            <a:endParaRPr lang="en-US" altLang="zh-CN"/>
          </a:p>
          <a:p>
            <a:pPr eaLnBrk="1" hangingPunct="1"/>
            <a:r>
              <a:rPr lang="zh-CN" altLang="en-US"/>
              <a:t>游来游去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01" grpId="0" animBg="1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562850" cy="1163637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tx1"/>
                </a:solidFill>
              </a:rPr>
              <a:t>语法</a:t>
            </a:r>
            <a:r>
              <a:rPr lang="en-US" altLang="zh-CN" smtClean="0">
                <a:solidFill>
                  <a:schemeClr val="tx1"/>
                </a:solidFill>
              </a:rPr>
              <a:t>4</a:t>
            </a:r>
            <a:r>
              <a:rPr lang="zh-CN" altLang="en-US" smtClean="0">
                <a:solidFill>
                  <a:schemeClr val="tx1"/>
                </a:solidFill>
              </a:rPr>
              <a:t>   </a:t>
            </a:r>
            <a:r>
              <a:rPr lang="en-US" altLang="zh-CN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mtClean="0">
                <a:solidFill>
                  <a:schemeClr val="tx1"/>
                </a:solidFill>
              </a:rPr>
              <a:t>来</a:t>
            </a:r>
            <a:r>
              <a:rPr lang="en-US" altLang="zh-CN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mtClean="0">
                <a:solidFill>
                  <a:schemeClr val="tx1"/>
                </a:solidFill>
              </a:rPr>
              <a:t>去</a:t>
            </a:r>
            <a:r>
              <a:rPr lang="en-US" altLang="zh-CN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53347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74871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>
                <a:solidFill>
                  <a:srgbClr val="000000"/>
                </a:solidFill>
              </a:rPr>
              <a:t>那个问题，我想</a:t>
            </a:r>
            <a:r>
              <a:rPr lang="zh-CN" altLang="en-US" b="1" u="sng">
                <a:solidFill>
                  <a:srgbClr val="000000"/>
                </a:solidFill>
              </a:rPr>
              <a:t>来</a:t>
            </a:r>
            <a:r>
              <a:rPr lang="zh-CN" altLang="en-US">
                <a:solidFill>
                  <a:srgbClr val="000000"/>
                </a:solidFill>
              </a:rPr>
              <a:t>想</a:t>
            </a:r>
            <a:r>
              <a:rPr lang="zh-CN" altLang="en-US" b="1" u="sng">
                <a:solidFill>
                  <a:srgbClr val="000000"/>
                </a:solidFill>
              </a:rPr>
              <a:t>去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zh-CN" altLang="en-US" u="sng">
                <a:solidFill>
                  <a:srgbClr val="000000"/>
                </a:solidFill>
              </a:rPr>
              <a:t>总算想明白了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  <a:p>
            <a:pPr eaLnBrk="1" hangingPunct="1">
              <a:buFontTx/>
              <a:buAutoNum type="arabicPeriod"/>
            </a:pPr>
            <a:r>
              <a:rPr lang="zh-CN" altLang="en-US">
                <a:solidFill>
                  <a:srgbClr val="000000"/>
                </a:solidFill>
              </a:rPr>
              <a:t>大家商量</a:t>
            </a:r>
            <a:r>
              <a:rPr lang="zh-CN" altLang="en-US" b="1" u="sng">
                <a:solidFill>
                  <a:srgbClr val="000000"/>
                </a:solidFill>
              </a:rPr>
              <a:t>来</a:t>
            </a:r>
            <a:r>
              <a:rPr lang="zh-CN" altLang="en-US">
                <a:solidFill>
                  <a:srgbClr val="000000"/>
                </a:solidFill>
              </a:rPr>
              <a:t>商量</a:t>
            </a:r>
            <a:r>
              <a:rPr lang="zh-CN" altLang="en-US" b="1" u="sng">
                <a:solidFill>
                  <a:srgbClr val="000000"/>
                </a:solidFill>
              </a:rPr>
              <a:t>去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zh-CN" altLang="en-US" u="sng">
                <a:solidFill>
                  <a:srgbClr val="000000"/>
                </a:solidFill>
              </a:rPr>
              <a:t>最后决定还是去香山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  <a:p>
            <a:pPr eaLnBrk="1" hangingPunct="1">
              <a:buFontTx/>
              <a:buAutoNum type="arabicPeriod"/>
            </a:pPr>
            <a:r>
              <a:rPr lang="zh-CN" altLang="en-US">
                <a:solidFill>
                  <a:srgbClr val="000000"/>
                </a:solidFill>
              </a:rPr>
              <a:t>他们几个人花了整整一下午，研究</a:t>
            </a:r>
            <a:r>
              <a:rPr lang="zh-CN" altLang="en-US" b="1" u="sng">
                <a:solidFill>
                  <a:srgbClr val="000000"/>
                </a:solidFill>
              </a:rPr>
              <a:t>来</a:t>
            </a:r>
            <a:r>
              <a:rPr lang="zh-CN" altLang="en-US">
                <a:solidFill>
                  <a:srgbClr val="000000"/>
                </a:solidFill>
              </a:rPr>
              <a:t>研究</a:t>
            </a:r>
            <a:r>
              <a:rPr lang="zh-CN" altLang="en-US" b="1" u="sng">
                <a:solidFill>
                  <a:srgbClr val="000000"/>
                </a:solidFill>
              </a:rPr>
              <a:t>去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zh-CN" altLang="en-US" u="sng">
                <a:solidFill>
                  <a:srgbClr val="000000"/>
                </a:solidFill>
              </a:rPr>
              <a:t>也没研究出个结果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755650" y="4652963"/>
            <a:ext cx="7200900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Arial" charset="0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动词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来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动词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zh-CN" altLang="en-US">
                <a:solidFill>
                  <a:srgbClr val="000000"/>
                </a:solidFill>
              </a:rPr>
              <a:t>去，</a:t>
            </a:r>
            <a:r>
              <a:rPr lang="en-US" altLang="zh-CN">
                <a:solidFill>
                  <a:srgbClr val="000000"/>
                </a:solidFill>
                <a:latin typeface="Arial" charset="0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（结果）</a:t>
            </a:r>
            <a:r>
              <a:rPr lang="zh-CN" altLang="en-US" u="sng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/>
      <p:bldP spid="9533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8201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孩子们在公园里</a:t>
            </a:r>
            <a:r>
              <a:rPr lang="en-US" altLang="zh-CN" sz="2800" b="1" smtClean="0"/>
              <a:t>__________</a:t>
            </a:r>
            <a:r>
              <a:rPr lang="zh-CN" altLang="en-US" sz="2800" b="1" smtClean="0"/>
              <a:t>，玩儿得十分开心。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________________</a:t>
            </a:r>
            <a:r>
              <a:rPr lang="zh-CN" altLang="en-US" sz="2800" b="1" smtClean="0"/>
              <a:t>，终于找到了他的家。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____________</a:t>
            </a:r>
            <a:r>
              <a:rPr lang="zh-CN" altLang="en-US" sz="2800" b="1" smtClean="0"/>
              <a:t>，也没选出一件让她满意的衣服。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甲：昨天你们等到小李了吗？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乙：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，最后他也没来。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 </a:t>
            </a:r>
            <a:r>
              <a:rPr lang="zh-CN" altLang="en-US" sz="2800" b="1" smtClean="0"/>
              <a:t>甲：你跟张强商量好了吗？到底决定去哪儿旅行？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乙：</a:t>
            </a:r>
            <a:r>
              <a:rPr lang="en-US" altLang="zh-CN" sz="2800" b="1" smtClean="0"/>
              <a:t>______________________________</a:t>
            </a:r>
            <a:r>
              <a:rPr lang="zh-CN" altLang="en-US" sz="2800" b="1" smtClean="0"/>
              <a:t>。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00" y="1681163"/>
            <a:ext cx="2303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跑来跑去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2257425"/>
            <a:ext cx="4248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我找来找去</a:t>
            </a:r>
            <a:r>
              <a:rPr lang="en-US" altLang="zh-CN" sz="2400">
                <a:solidFill>
                  <a:srgbClr val="0000FF"/>
                </a:solidFill>
              </a:rPr>
              <a:t>/</a:t>
            </a:r>
            <a:r>
              <a:rPr lang="zh-CN" altLang="en-US" sz="2400">
                <a:solidFill>
                  <a:srgbClr val="0000FF"/>
                </a:solidFill>
              </a:rPr>
              <a:t>打听来打听去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2762250"/>
            <a:ext cx="2952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小丽选来选去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76375" y="3770313"/>
            <a:ext cx="3887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我们等来等去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47813" y="4778375"/>
            <a:ext cx="6553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我们商量来商量去，最后决定去云南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8124</TotalTime>
  <Words>1224</Words>
  <Application>Microsoft Office PowerPoint</Application>
  <PresentationFormat>On-screen Show (4:3)</PresentationFormat>
  <Paragraphs>142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Tahoma</vt:lpstr>
      <vt:lpstr>楷体_GB2312</vt:lpstr>
      <vt:lpstr>Arial</vt:lpstr>
      <vt:lpstr>宋体</vt:lpstr>
      <vt:lpstr>Wingdings</vt:lpstr>
      <vt:lpstr>Times New Roman</vt:lpstr>
      <vt:lpstr>楷体</vt:lpstr>
      <vt:lpstr>华文新魏</vt:lpstr>
      <vt:lpstr>Blends</vt:lpstr>
      <vt:lpstr>3_Blends</vt:lpstr>
      <vt:lpstr>4_Blends</vt:lpstr>
      <vt:lpstr>9_Blends</vt:lpstr>
      <vt:lpstr>10_Blends</vt:lpstr>
      <vt:lpstr>1_Blends</vt:lpstr>
      <vt:lpstr>6_Blends</vt:lpstr>
      <vt:lpstr>PowerPoint Presentation</vt:lpstr>
      <vt:lpstr>复习：</vt:lpstr>
      <vt:lpstr>        得意</vt:lpstr>
      <vt:lpstr>塞</vt:lpstr>
      <vt:lpstr>        陌生</vt:lpstr>
      <vt:lpstr>生词</vt:lpstr>
      <vt:lpstr>语法4   ……来……去A</vt:lpstr>
      <vt:lpstr>语法4   ……来……去B</vt:lpstr>
      <vt:lpstr>即时练习</vt:lpstr>
      <vt:lpstr>语法5    一时</vt:lpstr>
      <vt:lpstr>即时练习</vt:lpstr>
      <vt:lpstr>语法6：竟（竟然）</vt:lpstr>
      <vt:lpstr>即时练习</vt:lpstr>
      <vt:lpstr>小结；作业</vt:lpstr>
      <vt:lpstr>预习提纲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977</cp:revision>
  <dcterms:created xsi:type="dcterms:W3CDTF">1601-01-01T00:00:00Z</dcterms:created>
  <dcterms:modified xsi:type="dcterms:W3CDTF">2014-09-15T13:25:12Z</dcterms:modified>
</cp:coreProperties>
</file>