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3835" r:id="rId2"/>
    <p:sldMasterId id="2147483849" r:id="rId3"/>
    <p:sldMasterId id="2147484156" r:id="rId4"/>
    <p:sldMasterId id="2147484169" r:id="rId5"/>
    <p:sldMasterId id="2147485509" r:id="rId6"/>
    <p:sldMasterId id="2147485526" r:id="rId7"/>
  </p:sldMasterIdLst>
  <p:notesMasterIdLst>
    <p:notesMasterId r:id="rId23"/>
  </p:notesMasterIdLst>
  <p:handoutMasterIdLst>
    <p:handoutMasterId r:id="rId24"/>
  </p:handoutMasterIdLst>
  <p:sldIdLst>
    <p:sldId id="296" r:id="rId8"/>
    <p:sldId id="675" r:id="rId9"/>
    <p:sldId id="639" r:id="rId10"/>
    <p:sldId id="638" r:id="rId11"/>
    <p:sldId id="601" r:id="rId12"/>
    <p:sldId id="668" r:id="rId13"/>
    <p:sldId id="611" r:id="rId14"/>
    <p:sldId id="612" r:id="rId15"/>
    <p:sldId id="669" r:id="rId16"/>
    <p:sldId id="670" r:id="rId17"/>
    <p:sldId id="671" r:id="rId18"/>
    <p:sldId id="672" r:id="rId19"/>
    <p:sldId id="673" r:id="rId20"/>
    <p:sldId id="646" r:id="rId21"/>
    <p:sldId id="674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33CCCC"/>
    <a:srgbClr val="66CCFF"/>
    <a:srgbClr val="3399FF"/>
    <a:srgbClr val="FFFFCC"/>
    <a:srgbClr val="FFCC99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81" autoAdjust="0"/>
    <p:restoredTop sz="85246" autoAdjust="0"/>
  </p:normalViewPr>
  <p:slideViewPr>
    <p:cSldViewPr>
      <p:cViewPr varScale="1">
        <p:scale>
          <a:sx n="62" d="100"/>
          <a:sy n="62" d="100"/>
        </p:scale>
        <p:origin x="-1734" y="-90"/>
      </p:cViewPr>
      <p:guideLst>
        <p:guide orient="horz" pos="2304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notesViewPr>
    <p:cSldViewPr>
      <p:cViewPr varScale="1">
        <p:scale>
          <a:sx n="56" d="100"/>
          <a:sy n="56" d="100"/>
        </p:scale>
        <p:origin x="-185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2A41DAC-5DD0-4178-85C2-CB0814963D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0275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554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6641CEC-4C81-4449-A731-59B6E6CF1E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498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fld id="{C550EA08-8A0C-4513-8C9F-C0BAD0B5AC80}" type="slidenum">
              <a:rPr lang="zh-CN" altLang="en-US" sz="1200" smtClean="0">
                <a:solidFill>
                  <a:srgbClr val="000000"/>
                </a:solidFill>
              </a:rPr>
              <a:pPr eaLnBrk="1" hangingPunct="1"/>
              <a:t>7</a:t>
            </a:fld>
            <a:endParaRPr lang="en-US" altLang="zh-CN" sz="1200" smtClean="0">
              <a:solidFill>
                <a:srgbClr val="000000"/>
              </a:solidFill>
            </a:endParaRPr>
          </a:p>
        </p:txBody>
      </p:sp>
      <p:sp>
        <p:nvSpPr>
          <p:cNvPr id="686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fld id="{3C68D642-BDC4-4A45-A9C8-BEFF2EB6E5A3}" type="slidenum">
              <a:rPr lang="zh-CN" altLang="en-US" sz="1200" smtClean="0">
                <a:solidFill>
                  <a:srgbClr val="000000"/>
                </a:solidFill>
              </a:rPr>
              <a:pPr eaLnBrk="1" hangingPunct="1"/>
              <a:t>8</a:t>
            </a:fld>
            <a:endParaRPr lang="en-US" altLang="zh-CN" sz="1200" smtClean="0">
              <a:solidFill>
                <a:srgbClr val="000000"/>
              </a:solidFill>
            </a:endParaRPr>
          </a:p>
        </p:txBody>
      </p:sp>
      <p:sp>
        <p:nvSpPr>
          <p:cNvPr id="696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mtClean="0"/>
              <a:t>比较分散，到处都是。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2B6000C9-D0DF-4A92-9BAF-A15835E111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710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3026C-E61D-47EB-8220-0F3729C211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1615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AF681-E0A1-4F1B-B821-BFBBACA93A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0930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DD31-BD1D-4650-BA54-69A3E182F6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8413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1800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1800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1800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1800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z="1800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z="1800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z="1800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1FCD088-930B-4156-8E3C-7C90B42E33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3457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C302F-AB5A-4975-9293-9243BC94F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3204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01670-E75A-4DF7-B721-E831E2CD15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8099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5B76D-EB9B-4B2A-B3F2-80FF0F5D9D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7606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D8954-AB37-4896-B6BD-241B36180F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43195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14276-C1B0-44D6-A91A-DC97193B3F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2825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7290A-3B38-4544-A72F-D219D54C4A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0626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8C501-0ED4-4403-B1D2-FF92799BE1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30056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A6BD0-94B7-4782-9C19-2F6796F4E2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99466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823D-8D9C-4D05-BA54-455D4B4324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88950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595B9-811D-471A-87BA-3733BE973B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20817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300C5-131F-4338-88A3-563C835364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44729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BEDDC-99CA-43B7-A63D-4883929C6C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51070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FE78B-B21A-44EA-B718-15F62C7E7F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93316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D450F4A-21AA-447E-A971-3C6D02EDC9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25945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AA320-C620-47A5-9239-25A956E707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64186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F7E97-6B18-4B32-AD6B-6704B5BB71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14916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5A5B8-3E8C-4DEE-8112-715B5C1A5F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3610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7CB8D-E6F9-44AF-A47D-EB746A215C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9755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FF536-7840-44E3-81FD-060DD05493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48102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551D4-BB42-420B-9D70-3C3B46EFE8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27362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4E55C-6E96-477B-8DC0-D80D50D8B9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88076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C0D9E-D2CD-4820-B761-3B232B651D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06599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CF5AA-9BD0-40C3-BF52-D92D15E9E2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73860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A5461-4BDB-43C6-A8A0-50CBCE1177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74191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6A6DC-220A-4565-AF50-638B75ED58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69461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71C86-238F-403F-BAB7-BACA7DDD95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6864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4C5BB29-167A-4C09-9B6C-EA3A3E8738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7316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992A9-98FE-42A8-B9E1-02C12B33CA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4572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E44D0-2119-4AED-B9E4-2083454351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45821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D02BF-CE4C-426E-8030-B31EEFF150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93777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83C8E-E056-4DCF-A0DF-14BAD7C931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51271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DC1ED-55A2-4B60-9ADB-F1DBD6CB5F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17116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5956C-6D69-4DAE-AEE7-0AC0F7B81D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63832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F74BE-8ED8-4619-96C0-9CBE6098F7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09740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94452-8AE1-42B7-B331-F68E97DE0A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67601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49F55-B54D-479C-B73A-FE33C64C5D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78523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5C405-4265-4473-99DE-30CB89ECC6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19946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279F7-6A24-407D-BFD3-FE86A59E7E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87035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09BEC-5E0D-41F6-B390-8176EF7018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261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9FDE7-7755-4138-AD12-A768064DFC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32126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B7FBC48-2E14-4620-8CB3-1DD30905B0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37106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A7503-8802-4162-B019-7140198146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72568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F5DB4-F1EA-4BEB-B641-021B033E76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3521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319F3-CCD0-4E5A-880B-9FF6DB6E3B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88927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A37D4-3F62-437F-93EB-152AE2CB2E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84258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49FB4-54FB-4CA7-904B-78C26EDB79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693538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D4A05-715D-4725-8471-5D5E0583CC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29205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AF212-E5C7-48DA-9A5D-69C33B3D65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83178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071F9-0262-488A-9DA0-333213E7CC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32813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D4327-F49E-49A6-B5C0-361CC130B9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9829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FD44F-4C1C-40F4-A74E-5FEA26FB1B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67607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887A5-F808-4957-9150-E99200AF09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61051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8BB1D-8CF9-4ABB-AEED-D415B3AE40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73594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C82A083-1132-46E0-92B4-A800A1DA52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045653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64014-02D7-4AC4-8D65-11E299CCAC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3280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4F671-BC81-4706-AD06-B959C9CDD8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01531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97837-D5E0-40BB-A5CA-89B7980A82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26878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97BAC-E44E-461F-AF2A-BB990B3AF3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277708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3B383-8332-4ACD-8526-F6577F6930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471100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F791F-8DC3-4D11-BC37-EEB6062BBC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85606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DC23F-18CB-41AB-BE7A-15D52EE709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617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9CAFD-C88C-4E42-B076-B2488B285C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235611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5A21F3-3E67-47A4-9811-F3EBDE9E60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83670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AE486-48E2-4742-A17C-9C0E6AA67B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143318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6689E-E769-41B0-9FB4-02E4EFB7A7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920878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47D0A-F0A4-4A05-AC35-8D59E84388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90486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E42B4-E882-4F5F-AB80-733B1D44D4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426912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0EEAF-10F5-4EF0-846E-18DC3B15B0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54361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1E9D8-9BEC-45E2-92D5-5A144AC495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66102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49494-C764-494B-88E5-D1E10B68E4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653053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BE3D760-3DF1-4B18-B214-E469D0DEBE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2113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820B-1085-4044-8FB8-E9CC53B080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4599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8ECA5-3473-4D3B-9687-3D30B45B8F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576925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9CE8F-07BE-4723-8694-024441EF74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976859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4A9F0-8B78-4061-BC01-5CA97FBF4E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872242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F8FAA-EBF5-4B81-85E7-54B81003ED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681828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27CDB-ECCB-4999-9349-679BF0B961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56169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C532A-154C-427D-B246-4F3B472FA1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332333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70985-EA95-43C1-989C-A3C682B893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96331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040EA-1D9E-488A-892E-4D26B88D0D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81324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89AB1-A326-49AE-9140-7D978FEB65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8080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27B3B-48AD-4AA3-A775-B0216941C3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172584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4F8B2-161E-4692-A143-58F7FEFED2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90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301B1-95FC-4401-A6F4-A976B54E70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0395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03BE032A-42DF-44A9-8B9A-9702D0C8DC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67" r:id="rId1"/>
    <p:sldLayoutId id="2147486031" r:id="rId2"/>
    <p:sldLayoutId id="2147486032" r:id="rId3"/>
    <p:sldLayoutId id="2147486033" r:id="rId4"/>
    <p:sldLayoutId id="2147486034" r:id="rId5"/>
    <p:sldLayoutId id="2147486035" r:id="rId6"/>
    <p:sldLayoutId id="2147486036" r:id="rId7"/>
    <p:sldLayoutId id="2147486037" r:id="rId8"/>
    <p:sldLayoutId id="2147486038" r:id="rId9"/>
    <p:sldLayoutId id="2147486039" r:id="rId10"/>
    <p:sldLayoutId id="2147486040" r:id="rId11"/>
    <p:sldLayoutId id="214748604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4673AAE-FA72-405D-B4A2-E6D09325E4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68" r:id="rId1"/>
    <p:sldLayoutId id="2147486042" r:id="rId2"/>
    <p:sldLayoutId id="2147486043" r:id="rId3"/>
    <p:sldLayoutId id="2147486044" r:id="rId4"/>
    <p:sldLayoutId id="2147486045" r:id="rId5"/>
    <p:sldLayoutId id="2147486046" r:id="rId6"/>
    <p:sldLayoutId id="2147486047" r:id="rId7"/>
    <p:sldLayoutId id="2147486048" r:id="rId8"/>
    <p:sldLayoutId id="2147486049" r:id="rId9"/>
    <p:sldLayoutId id="2147486050" r:id="rId10"/>
    <p:sldLayoutId id="2147486051" r:id="rId11"/>
    <p:sldLayoutId id="2147486052" r:id="rId12"/>
    <p:sldLayoutId id="2147486053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AF77ABA-FBFB-492F-8006-AEEF12762A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69" r:id="rId1"/>
    <p:sldLayoutId id="2147486054" r:id="rId2"/>
    <p:sldLayoutId id="2147486055" r:id="rId3"/>
    <p:sldLayoutId id="2147486056" r:id="rId4"/>
    <p:sldLayoutId id="2147486057" r:id="rId5"/>
    <p:sldLayoutId id="2147486058" r:id="rId6"/>
    <p:sldLayoutId id="2147486059" r:id="rId7"/>
    <p:sldLayoutId id="2147486060" r:id="rId8"/>
    <p:sldLayoutId id="2147486061" r:id="rId9"/>
    <p:sldLayoutId id="2147486062" r:id="rId10"/>
    <p:sldLayoutId id="2147486063" r:id="rId11"/>
    <p:sldLayoutId id="214748606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1E24287-1F0F-443C-BBC4-30CE3DD58D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70" r:id="rId1"/>
    <p:sldLayoutId id="2147486065" r:id="rId2"/>
    <p:sldLayoutId id="2147486066" r:id="rId3"/>
    <p:sldLayoutId id="2147486067" r:id="rId4"/>
    <p:sldLayoutId id="2147486068" r:id="rId5"/>
    <p:sldLayoutId id="2147486069" r:id="rId6"/>
    <p:sldLayoutId id="2147486070" r:id="rId7"/>
    <p:sldLayoutId id="2147486071" r:id="rId8"/>
    <p:sldLayoutId id="2147486072" r:id="rId9"/>
    <p:sldLayoutId id="2147486073" r:id="rId10"/>
    <p:sldLayoutId id="2147486074" r:id="rId11"/>
    <p:sldLayoutId id="214748607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3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4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5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6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7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8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AB02820-7C4E-4380-A84E-C87350BD22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71" r:id="rId1"/>
    <p:sldLayoutId id="2147486076" r:id="rId2"/>
    <p:sldLayoutId id="2147486077" r:id="rId3"/>
    <p:sldLayoutId id="2147486078" r:id="rId4"/>
    <p:sldLayoutId id="2147486079" r:id="rId5"/>
    <p:sldLayoutId id="2147486080" r:id="rId6"/>
    <p:sldLayoutId id="2147486081" r:id="rId7"/>
    <p:sldLayoutId id="2147486082" r:id="rId8"/>
    <p:sldLayoutId id="2147486083" r:id="rId9"/>
    <p:sldLayoutId id="2147486084" r:id="rId10"/>
    <p:sldLayoutId id="2147486085" r:id="rId11"/>
    <p:sldLayoutId id="214748608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7F683A6-E119-405E-A23F-C4F2A792EC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77" r:id="rId1"/>
    <p:sldLayoutId id="2147486141" r:id="rId2"/>
    <p:sldLayoutId id="2147486142" r:id="rId3"/>
    <p:sldLayoutId id="2147486143" r:id="rId4"/>
    <p:sldLayoutId id="2147486144" r:id="rId5"/>
    <p:sldLayoutId id="2147486145" r:id="rId6"/>
    <p:sldLayoutId id="2147486146" r:id="rId7"/>
    <p:sldLayoutId id="2147486147" r:id="rId8"/>
    <p:sldLayoutId id="2147486148" r:id="rId9"/>
    <p:sldLayoutId id="2147486149" r:id="rId10"/>
    <p:sldLayoutId id="2147486150" r:id="rId11"/>
    <p:sldLayoutId id="2147486151" r:id="rId12"/>
    <p:sldLayoutId id="2147486152" r:id="rId13"/>
    <p:sldLayoutId id="2147486153" r:id="rId14"/>
    <p:sldLayoutId id="2147486154" r:id="rId15"/>
    <p:sldLayoutId id="2147486155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628092F-BD40-4AF3-9897-DC693D939A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78" r:id="rId1"/>
    <p:sldLayoutId id="2147486156" r:id="rId2"/>
    <p:sldLayoutId id="2147486157" r:id="rId3"/>
    <p:sldLayoutId id="2147486158" r:id="rId4"/>
    <p:sldLayoutId id="2147486159" r:id="rId5"/>
    <p:sldLayoutId id="2147486160" r:id="rId6"/>
    <p:sldLayoutId id="2147486161" r:id="rId7"/>
    <p:sldLayoutId id="2147486162" r:id="rId8"/>
    <p:sldLayoutId id="2147486163" r:id="rId9"/>
    <p:sldLayoutId id="2147486164" r:id="rId10"/>
    <p:sldLayoutId id="2147486165" r:id="rId11"/>
    <p:sldLayoutId id="214748616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900113" y="1268413"/>
            <a:ext cx="7848600" cy="1920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第1课 缘分</a:t>
            </a:r>
          </a:p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6000" b="1" dirty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语法</a:t>
            </a:r>
            <a:r>
              <a:rPr lang="en-US" altLang="zh-CN" smtClean="0"/>
              <a:t>5   </a:t>
            </a:r>
            <a:r>
              <a:rPr lang="zh-CN" altLang="en-US" smtClean="0"/>
              <a:t> 一时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844675"/>
            <a:ext cx="9001125" cy="2592388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zh-CN" sz="2800" b="1" smtClean="0">
                <a:ea typeface="楷体_GB2312" pitchFamily="49" charset="-122"/>
              </a:rPr>
              <a:t>1 </a:t>
            </a:r>
            <a:r>
              <a:rPr lang="zh-CN" altLang="en-US" sz="2800" b="1" smtClean="0">
                <a:ea typeface="楷体_GB2312" pitchFamily="49" charset="-122"/>
              </a:rPr>
              <a:t>路上偶然遇到了一位老朋友，我</a:t>
            </a:r>
            <a:r>
              <a:rPr lang="zh-CN" altLang="en-US" sz="2800" b="1" smtClean="0">
                <a:solidFill>
                  <a:srgbClr val="FF0000"/>
                </a:solidFill>
                <a:ea typeface="楷体_GB2312" pitchFamily="49" charset="-122"/>
              </a:rPr>
              <a:t>一时</a:t>
            </a:r>
            <a:r>
              <a:rPr lang="zh-CN" altLang="en-US" sz="2800" b="1" smtClean="0">
                <a:ea typeface="楷体_GB2312" pitchFamily="49" charset="-122"/>
              </a:rPr>
              <a:t>想不起他的名字了。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zh-CN" sz="2800" b="1" smtClean="0">
                <a:ea typeface="楷体_GB2312" pitchFamily="49" charset="-122"/>
              </a:rPr>
              <a:t>2 </a:t>
            </a:r>
            <a:r>
              <a:rPr lang="zh-CN" altLang="en-US" sz="2800" b="1" smtClean="0">
                <a:ea typeface="楷体_GB2312" pitchFamily="49" charset="-122"/>
              </a:rPr>
              <a:t>听到这个好消息，她</a:t>
            </a:r>
            <a:r>
              <a:rPr lang="zh-CN" altLang="en-US" sz="2800" b="1" smtClean="0">
                <a:solidFill>
                  <a:srgbClr val="FF0000"/>
                </a:solidFill>
                <a:ea typeface="楷体_GB2312" pitchFamily="49" charset="-122"/>
              </a:rPr>
              <a:t>一时</a:t>
            </a:r>
            <a:r>
              <a:rPr lang="zh-CN" altLang="en-US" sz="2800" b="1" smtClean="0">
                <a:ea typeface="楷体_GB2312" pitchFamily="49" charset="-122"/>
              </a:rPr>
              <a:t>非常激动。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zh-CN" sz="2800" b="1" smtClean="0">
                <a:ea typeface="楷体_GB2312" pitchFamily="49" charset="-122"/>
              </a:rPr>
              <a:t>3 </a:t>
            </a:r>
            <a:r>
              <a:rPr lang="zh-CN" altLang="en-US" sz="2800" b="1" smtClean="0">
                <a:ea typeface="楷体_GB2312" pitchFamily="49" charset="-122"/>
              </a:rPr>
              <a:t>她刚才</a:t>
            </a:r>
            <a:r>
              <a:rPr lang="zh-CN" altLang="en-US" sz="2800" b="1" smtClean="0">
                <a:solidFill>
                  <a:srgbClr val="FF0000"/>
                </a:solidFill>
                <a:ea typeface="楷体_GB2312" pitchFamily="49" charset="-122"/>
              </a:rPr>
              <a:t>一时</a:t>
            </a:r>
            <a:r>
              <a:rPr lang="zh-CN" altLang="en-US" sz="2800" b="1" smtClean="0">
                <a:ea typeface="楷体_GB2312" pitchFamily="49" charset="-122"/>
              </a:rPr>
              <a:t>生气，才说出了这样的话，你不要生气。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zh-CN" sz="2800" b="1" smtClean="0">
                <a:ea typeface="楷体_GB2312" pitchFamily="49" charset="-122"/>
              </a:rPr>
              <a:t>4 </a:t>
            </a:r>
            <a:r>
              <a:rPr lang="zh-CN" altLang="en-US" sz="2800" b="1" smtClean="0">
                <a:ea typeface="楷体_GB2312" pitchFamily="49" charset="-122"/>
              </a:rPr>
              <a:t>小李</a:t>
            </a:r>
            <a:r>
              <a:rPr lang="zh-CN" altLang="en-US" sz="2800" b="1" smtClean="0">
                <a:solidFill>
                  <a:srgbClr val="FF0000"/>
                </a:solidFill>
                <a:ea typeface="楷体_GB2312" pitchFamily="49" charset="-122"/>
              </a:rPr>
              <a:t>一时</a:t>
            </a:r>
            <a:r>
              <a:rPr lang="zh-CN" altLang="en-US" sz="2800" b="1" smtClean="0">
                <a:ea typeface="楷体_GB2312" pitchFamily="49" charset="-122"/>
              </a:rPr>
              <a:t>着急，出门时忘了锁门。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908175" y="4724400"/>
            <a:ext cx="4679950" cy="1295400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0" lang="en-US" altLang="zh-CN" kern="0" smtClean="0">
                <a:latin typeface="Times New Roman" pitchFamily="18" charset="0"/>
              </a:rPr>
              <a:t>……</a:t>
            </a:r>
            <a:r>
              <a:rPr kumimoji="0" lang="zh-CN" altLang="en-US" kern="0" smtClean="0">
                <a:latin typeface="Times New Roman" pitchFamily="18" charset="0"/>
              </a:rPr>
              <a:t>一时</a:t>
            </a:r>
            <a:r>
              <a:rPr kumimoji="0" lang="en-US" altLang="zh-CN" kern="0" smtClean="0">
                <a:latin typeface="Times New Roman" pitchFamily="18" charset="0"/>
              </a:rPr>
              <a:t>……</a:t>
            </a:r>
            <a:r>
              <a:rPr kumimoji="0" lang="zh-CN" altLang="en-US" kern="0" smtClean="0">
                <a:latin typeface="Times New Roman" pitchFamily="18" charset="0"/>
              </a:rPr>
              <a:t>，</a:t>
            </a:r>
            <a:r>
              <a:rPr kumimoji="0" lang="en-US" altLang="zh-CN" kern="0" smtClean="0">
                <a:latin typeface="Times New Roman" pitchFamily="18" charset="0"/>
              </a:rPr>
              <a:t>……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kumimoji="0" lang="en-US" altLang="zh-CN" kern="0" smtClean="0">
                <a:latin typeface="Times New Roman" pitchFamily="18" charset="0"/>
              </a:rPr>
              <a:t>……</a:t>
            </a:r>
            <a:r>
              <a:rPr kumimoji="0" lang="zh-CN" altLang="en-US" kern="0" smtClean="0">
                <a:latin typeface="Times New Roman" pitchFamily="18" charset="0"/>
              </a:rPr>
              <a:t>，</a:t>
            </a:r>
            <a:r>
              <a:rPr kumimoji="0" lang="en-US" altLang="zh-CN" kern="0" smtClean="0">
                <a:latin typeface="Times New Roman" pitchFamily="18" charset="0"/>
              </a:rPr>
              <a:t>……</a:t>
            </a:r>
            <a:r>
              <a:rPr kumimoji="0" lang="zh-CN" altLang="en-US" kern="0" smtClean="0">
                <a:latin typeface="Times New Roman" pitchFamily="18" charset="0"/>
              </a:rPr>
              <a:t>一时</a:t>
            </a:r>
            <a:r>
              <a:rPr kumimoji="0" lang="en-US" altLang="zh-CN" kern="0" smtClean="0">
                <a:latin typeface="Times New Roman" pitchFamily="18" charset="0"/>
              </a:rPr>
              <a:t>……</a:t>
            </a:r>
            <a:endParaRPr kumimoji="0" lang="zh-CN" altLang="en-US" kern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即时练习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060575"/>
            <a:ext cx="9144000" cy="407193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CN" sz="2800" b="1" smtClean="0"/>
              <a:t>◇</a:t>
            </a:r>
            <a:r>
              <a:rPr lang="zh-CN" altLang="en-US" sz="2800" b="1" smtClean="0"/>
              <a:t>用</a:t>
            </a:r>
            <a:r>
              <a:rPr lang="zh-CN" altLang="en-US" sz="2800" b="1" smtClean="0">
                <a:latin typeface="Arial" charset="0"/>
              </a:rPr>
              <a:t>“</a:t>
            </a:r>
            <a:r>
              <a:rPr lang="zh-CN" altLang="en-US" sz="2800" b="1" smtClean="0"/>
              <a:t>一时</a:t>
            </a:r>
            <a:r>
              <a:rPr lang="zh-CN" altLang="en-US" sz="2800" b="1" smtClean="0">
                <a:latin typeface="Arial" charset="0"/>
              </a:rPr>
              <a:t>”</a:t>
            </a:r>
            <a:r>
              <a:rPr lang="zh-CN" altLang="en-US" sz="2800" b="1" smtClean="0"/>
              <a:t>完成句子：</a:t>
            </a:r>
          </a:p>
          <a:p>
            <a:pPr>
              <a:buFont typeface="Wingdings" pitchFamily="2" charset="2"/>
              <a:buNone/>
            </a:pPr>
            <a:endParaRPr lang="zh-CN" altLang="en-US" sz="2800" smtClean="0"/>
          </a:p>
          <a:p>
            <a:pPr>
              <a:lnSpc>
                <a:spcPct val="140000"/>
              </a:lnSpc>
              <a:buFont typeface="Wingdings" pitchFamily="2" charset="2"/>
              <a:buNone/>
            </a:pPr>
            <a:r>
              <a:rPr lang="en-US" altLang="zh-CN" sz="2800" b="1" smtClean="0"/>
              <a:t>1 </a:t>
            </a:r>
            <a:r>
              <a:rPr lang="zh-CN" altLang="en-US" sz="2800" b="1" smtClean="0"/>
              <a:t>女朋友突然提出要跟他分手，</a:t>
            </a:r>
            <a:r>
              <a:rPr lang="en-US" altLang="zh-CN" sz="2800" b="1" smtClean="0"/>
              <a:t>_______________</a:t>
            </a:r>
            <a:r>
              <a:rPr lang="zh-CN" altLang="en-US" sz="2800" b="1" smtClean="0"/>
              <a:t>。</a:t>
            </a:r>
          </a:p>
          <a:p>
            <a:pPr>
              <a:lnSpc>
                <a:spcPct val="140000"/>
              </a:lnSpc>
              <a:buFont typeface="Wingdings" pitchFamily="2" charset="2"/>
              <a:buNone/>
            </a:pPr>
            <a:r>
              <a:rPr lang="en-US" altLang="zh-CN" sz="2800" b="1" smtClean="0"/>
              <a:t>2 </a:t>
            </a:r>
            <a:r>
              <a:rPr lang="zh-CN" altLang="en-US" sz="2800" b="1" smtClean="0"/>
              <a:t>我刚来到中国，</a:t>
            </a:r>
            <a:r>
              <a:rPr lang="en-US" altLang="zh-CN" sz="2800" b="1" smtClean="0"/>
              <a:t>_________________</a:t>
            </a:r>
            <a:r>
              <a:rPr lang="zh-CN" altLang="en-US" sz="2800" b="1" smtClean="0"/>
              <a:t>。（习惯）</a:t>
            </a:r>
          </a:p>
          <a:p>
            <a:pPr>
              <a:lnSpc>
                <a:spcPct val="140000"/>
              </a:lnSpc>
              <a:buFont typeface="Wingdings" pitchFamily="2" charset="2"/>
              <a:buNone/>
            </a:pPr>
            <a:r>
              <a:rPr lang="en-US" altLang="zh-CN" sz="2800" b="1" smtClean="0"/>
              <a:t>3 </a:t>
            </a:r>
            <a:r>
              <a:rPr lang="zh-CN" altLang="en-US" sz="2800" b="1" smtClean="0"/>
              <a:t>表演的时候，她</a:t>
            </a:r>
            <a:r>
              <a:rPr lang="en-US" altLang="zh-CN" sz="2800" b="1" smtClean="0"/>
              <a:t>___________</a:t>
            </a:r>
            <a:r>
              <a:rPr lang="zh-CN" altLang="en-US" sz="2800" b="1" smtClean="0"/>
              <a:t>，竟然忘了歌词。</a:t>
            </a:r>
          </a:p>
          <a:p>
            <a:pPr>
              <a:lnSpc>
                <a:spcPct val="140000"/>
              </a:lnSpc>
              <a:buFont typeface="Wingdings" pitchFamily="2" charset="2"/>
              <a:buNone/>
            </a:pPr>
            <a:r>
              <a:rPr lang="en-US" altLang="zh-CN" sz="2800" b="1" smtClean="0"/>
              <a:t>4 _____________________</a:t>
            </a:r>
            <a:r>
              <a:rPr lang="zh-CN" altLang="en-US" sz="2800" b="1" smtClean="0"/>
              <a:t>，流下了眼泪。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5076825" y="3116263"/>
            <a:ext cx="2665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folHlink"/>
                </a:solidFill>
              </a:rPr>
              <a:t>他一时非常着急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3130550" y="3835400"/>
            <a:ext cx="4105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folHlink"/>
                </a:solidFill>
              </a:rPr>
              <a:t>一时还不习惯这里的生活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3060700" y="4484688"/>
            <a:ext cx="2663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folHlink"/>
                </a:solidFill>
              </a:rPr>
              <a:t>一时紧张</a:t>
            </a: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755650" y="5132388"/>
            <a:ext cx="3671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folHlink"/>
                </a:solidFill>
              </a:rPr>
              <a:t>见到老朋友，他一时激动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/>
      <p:bldP spid="33799" grpId="0"/>
      <p:bldP spid="33800" grpId="0"/>
      <p:bldP spid="3380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语法</a:t>
            </a:r>
            <a:r>
              <a:rPr lang="en-US" altLang="zh-CN" smtClean="0"/>
              <a:t>6</a:t>
            </a:r>
            <a:r>
              <a:rPr lang="zh-CN" altLang="en-US" smtClean="0"/>
              <a:t>：竟（竟然）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700213"/>
            <a:ext cx="8964612" cy="22336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CN" b="1" smtClean="0">
                <a:ea typeface="楷体_GB2312" pitchFamily="49" charset="-122"/>
              </a:rPr>
              <a:t>1 </a:t>
            </a:r>
            <a:r>
              <a:rPr lang="zh-CN" altLang="en-US" b="1" smtClean="0">
                <a:ea typeface="楷体_GB2312" pitchFamily="49" charset="-122"/>
              </a:rPr>
              <a:t>没想到</a:t>
            </a:r>
            <a:r>
              <a:rPr lang="zh-CN" altLang="en-US" b="1" smtClean="0">
                <a:solidFill>
                  <a:schemeClr val="hlink"/>
                </a:solidFill>
                <a:ea typeface="楷体_GB2312" pitchFamily="49" charset="-122"/>
              </a:rPr>
              <a:t>竟</a:t>
            </a:r>
            <a:r>
              <a:rPr lang="zh-CN" altLang="en-US" b="1" smtClean="0">
                <a:ea typeface="楷体_GB2312" pitchFamily="49" charset="-122"/>
              </a:rPr>
              <a:t>在这里碰到了他，真是缘分啊。</a:t>
            </a:r>
          </a:p>
          <a:p>
            <a:pPr>
              <a:buFont typeface="Wingdings" pitchFamily="2" charset="2"/>
              <a:buNone/>
            </a:pPr>
            <a:r>
              <a:rPr lang="en-US" altLang="zh-CN" b="1" smtClean="0">
                <a:ea typeface="楷体_GB2312" pitchFamily="49" charset="-122"/>
              </a:rPr>
              <a:t>2 </a:t>
            </a:r>
            <a:r>
              <a:rPr lang="zh-CN" altLang="en-US" b="1" smtClean="0">
                <a:ea typeface="楷体_GB2312" pitchFamily="49" charset="-122"/>
              </a:rPr>
              <a:t>考试时他一时马虎，</a:t>
            </a:r>
            <a:r>
              <a:rPr lang="zh-CN" altLang="en-US" b="1" smtClean="0">
                <a:solidFill>
                  <a:schemeClr val="hlink"/>
                </a:solidFill>
                <a:ea typeface="楷体_GB2312" pitchFamily="49" charset="-122"/>
              </a:rPr>
              <a:t>竟</a:t>
            </a:r>
            <a:r>
              <a:rPr lang="zh-CN" altLang="en-US" b="1" smtClean="0">
                <a:ea typeface="楷体_GB2312" pitchFamily="49" charset="-122"/>
              </a:rPr>
              <a:t>忘了在考卷上写名字。</a:t>
            </a:r>
          </a:p>
          <a:p>
            <a:pPr>
              <a:buFont typeface="Wingdings" pitchFamily="2" charset="2"/>
              <a:buNone/>
            </a:pPr>
            <a:r>
              <a:rPr lang="en-US" altLang="zh-CN" b="1" smtClean="0">
                <a:ea typeface="楷体_GB2312" pitchFamily="49" charset="-122"/>
              </a:rPr>
              <a:t>3 </a:t>
            </a:r>
            <a:r>
              <a:rPr lang="zh-CN" altLang="en-US" b="1" smtClean="0">
                <a:ea typeface="楷体_GB2312" pitchFamily="49" charset="-122"/>
              </a:rPr>
              <a:t>这么厚的一本书，他</a:t>
            </a:r>
            <a:r>
              <a:rPr lang="zh-CN" altLang="en-US" b="1" smtClean="0">
                <a:solidFill>
                  <a:schemeClr val="hlink"/>
                </a:solidFill>
                <a:ea typeface="楷体_GB2312" pitchFamily="49" charset="-122"/>
              </a:rPr>
              <a:t>竟然</a:t>
            </a:r>
            <a:r>
              <a:rPr lang="zh-CN" altLang="en-US" b="1" smtClean="0">
                <a:ea typeface="楷体_GB2312" pitchFamily="49" charset="-122"/>
              </a:rPr>
              <a:t>两天就看完了。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547813" y="4581525"/>
            <a:ext cx="5400675" cy="587375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000000"/>
                </a:solidFill>
              </a:rPr>
              <a:t>[</a:t>
            </a:r>
            <a:r>
              <a:rPr lang="zh-CN" altLang="en-US">
                <a:solidFill>
                  <a:srgbClr val="000000"/>
                </a:solidFill>
              </a:rPr>
              <a:t>主语</a:t>
            </a:r>
            <a:r>
              <a:rPr lang="en-US" altLang="zh-CN">
                <a:solidFill>
                  <a:srgbClr val="000000"/>
                </a:solidFill>
              </a:rPr>
              <a:t>]+</a:t>
            </a:r>
            <a:r>
              <a:rPr lang="zh-CN" altLang="en-US">
                <a:solidFill>
                  <a:srgbClr val="000000"/>
                </a:solidFill>
              </a:rPr>
              <a:t>竟（然）</a:t>
            </a:r>
            <a:r>
              <a:rPr lang="en-US" altLang="zh-CN">
                <a:solidFill>
                  <a:srgbClr val="000000"/>
                </a:solidFill>
              </a:rPr>
              <a:t>+</a:t>
            </a:r>
            <a:r>
              <a:rPr lang="en-US" altLang="zh-CN">
                <a:solidFill>
                  <a:srgbClr val="000000"/>
                </a:solidFill>
                <a:latin typeface="Arial" charset="0"/>
              </a:rPr>
              <a:t>……</a:t>
            </a:r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即时练习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844675"/>
            <a:ext cx="8532812" cy="44037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zh-CN" sz="2800" b="1" smtClean="0"/>
              <a:t>◇</a:t>
            </a:r>
            <a:r>
              <a:rPr lang="zh-CN" altLang="en-US" sz="2800" b="1" smtClean="0"/>
              <a:t>用</a:t>
            </a:r>
            <a:r>
              <a:rPr lang="zh-CN" altLang="en-US" sz="2800" b="1" smtClean="0">
                <a:latin typeface="Arial" charset="0"/>
              </a:rPr>
              <a:t>“</a:t>
            </a:r>
            <a:r>
              <a:rPr lang="zh-CN" altLang="en-US" sz="2800" b="1" smtClean="0"/>
              <a:t>竟（然）</a:t>
            </a:r>
            <a:r>
              <a:rPr lang="zh-CN" altLang="en-US" sz="2800" b="1" smtClean="0">
                <a:latin typeface="Arial" charset="0"/>
              </a:rPr>
              <a:t>”</a:t>
            </a:r>
            <a:r>
              <a:rPr lang="zh-CN" altLang="en-US" sz="2800" b="1" smtClean="0"/>
              <a:t>完成句子：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zh-CN" altLang="en-US" sz="2800" smtClean="0"/>
          </a:p>
          <a:p>
            <a:pPr>
              <a:buFont typeface="Wingdings" pitchFamily="2" charset="2"/>
              <a:buNone/>
            </a:pPr>
            <a:r>
              <a:rPr lang="en-US" altLang="zh-CN" sz="2800" b="1" smtClean="0"/>
              <a:t>1 </a:t>
            </a:r>
            <a:r>
              <a:rPr lang="zh-CN" altLang="en-US" sz="2800" b="1" smtClean="0"/>
              <a:t>麦克才学了半年的汉语，</a:t>
            </a:r>
            <a:r>
              <a:rPr lang="en-US" altLang="zh-CN" sz="2800" b="1" smtClean="0"/>
              <a:t>________________</a:t>
            </a:r>
            <a:r>
              <a:rPr lang="zh-CN" altLang="en-US" sz="2800" b="1" smtClean="0"/>
              <a:t>。</a:t>
            </a:r>
          </a:p>
          <a:p>
            <a:pPr>
              <a:buFont typeface="Wingdings" pitchFamily="2" charset="2"/>
              <a:buNone/>
            </a:pPr>
            <a:r>
              <a:rPr lang="en-US" altLang="zh-CN" sz="2800" b="1" smtClean="0"/>
              <a:t>2 </a:t>
            </a:r>
            <a:r>
              <a:rPr lang="zh-CN" altLang="en-US" sz="2800" b="1" smtClean="0"/>
              <a:t>这么重要的事情，</a:t>
            </a:r>
            <a:r>
              <a:rPr lang="en-US" altLang="zh-CN" sz="2800" b="1" smtClean="0"/>
              <a:t>__________________</a:t>
            </a:r>
            <a:r>
              <a:rPr lang="zh-CN" altLang="en-US" sz="2800" b="1" smtClean="0"/>
              <a:t>。</a:t>
            </a:r>
          </a:p>
          <a:p>
            <a:pPr>
              <a:buFont typeface="Wingdings" pitchFamily="2" charset="2"/>
              <a:buNone/>
            </a:pPr>
            <a:r>
              <a:rPr lang="en-US" altLang="zh-CN" sz="2800" b="1" smtClean="0"/>
              <a:t>3 A</a:t>
            </a:r>
            <a:r>
              <a:rPr lang="zh-CN" altLang="en-US" sz="2800" b="1" smtClean="0"/>
              <a:t>：你为什么那么不开心？。</a:t>
            </a:r>
          </a:p>
          <a:p>
            <a:pPr>
              <a:buFont typeface="Wingdings" pitchFamily="2" charset="2"/>
              <a:buNone/>
            </a:pPr>
            <a:r>
              <a:rPr lang="zh-CN" altLang="en-US" sz="2800" b="1" smtClean="0"/>
              <a:t>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：我跟小王约好了</a:t>
            </a:r>
            <a:r>
              <a:rPr lang="en-US" altLang="zh-CN" sz="2800" b="1" smtClean="0"/>
              <a:t>6</a:t>
            </a:r>
            <a:r>
              <a:rPr lang="zh-CN" altLang="en-US" sz="2800" b="1" smtClean="0"/>
              <a:t>点见面，</a:t>
            </a:r>
            <a:r>
              <a:rPr lang="en-US" altLang="zh-CN" sz="2800" b="1" smtClean="0"/>
              <a:t>____________</a:t>
            </a:r>
            <a:r>
              <a:rPr lang="zh-CN" altLang="en-US" sz="2800" b="1" smtClean="0"/>
              <a:t>。</a:t>
            </a:r>
          </a:p>
          <a:p>
            <a:pPr>
              <a:buFont typeface="Wingdings" pitchFamily="2" charset="2"/>
              <a:buNone/>
            </a:pPr>
            <a:r>
              <a:rPr lang="en-US" altLang="zh-CN" sz="2800" b="1" smtClean="0"/>
              <a:t>4 </a:t>
            </a:r>
            <a:r>
              <a:rPr lang="zh-CN" altLang="en-US" sz="2800" b="1" smtClean="0"/>
              <a:t>我一直都以为他还没结婚，</a:t>
            </a:r>
            <a:r>
              <a:rPr lang="en-US" altLang="zh-CN" sz="2800" b="1" smtClean="0"/>
              <a:t>____________________</a:t>
            </a:r>
            <a:r>
              <a:rPr lang="zh-CN" altLang="en-US" sz="2800" b="1" smtClean="0"/>
              <a:t>。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4859338" y="2781300"/>
            <a:ext cx="4033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folHlink"/>
                </a:solidFill>
              </a:rPr>
              <a:t>没想到竟然说得这么流利！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3851275" y="3284538"/>
            <a:ext cx="4679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folHlink"/>
                </a:solidFill>
              </a:rPr>
              <a:t>他</a:t>
            </a:r>
            <a:r>
              <a:rPr lang="zh-CN" altLang="en-US" sz="2400">
                <a:solidFill>
                  <a:srgbClr val="FF0000"/>
                </a:solidFill>
              </a:rPr>
              <a:t>竟然</a:t>
            </a:r>
            <a:r>
              <a:rPr lang="zh-CN" altLang="en-US" sz="2400">
                <a:solidFill>
                  <a:schemeClr val="folHlink"/>
                </a:solidFill>
              </a:rPr>
              <a:t>没跟我商量就自己决定了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5724525" y="4267200"/>
            <a:ext cx="3168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folHlink"/>
                </a:solidFill>
              </a:rPr>
              <a:t>可是他</a:t>
            </a:r>
            <a:r>
              <a:rPr lang="zh-CN" altLang="en-US" sz="2400">
                <a:solidFill>
                  <a:srgbClr val="FF0000"/>
                </a:solidFill>
              </a:rPr>
              <a:t>竟然</a:t>
            </a:r>
            <a:r>
              <a:rPr lang="en-US" altLang="zh-CN" sz="2400">
                <a:solidFill>
                  <a:schemeClr val="folHlink"/>
                </a:solidFill>
              </a:rPr>
              <a:t>7</a:t>
            </a:r>
            <a:r>
              <a:rPr lang="zh-CN" altLang="en-US" sz="2400">
                <a:solidFill>
                  <a:schemeClr val="folHlink"/>
                </a:solidFill>
              </a:rPr>
              <a:t>点才来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971550" y="5275263"/>
            <a:ext cx="4897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folHlink"/>
                </a:solidFill>
              </a:rPr>
              <a:t>没想到他</a:t>
            </a:r>
            <a:r>
              <a:rPr lang="zh-CN" altLang="en-US" sz="2400">
                <a:solidFill>
                  <a:srgbClr val="FF0000"/>
                </a:solidFill>
              </a:rPr>
              <a:t>竟然</a:t>
            </a:r>
            <a:r>
              <a:rPr lang="zh-CN" altLang="en-US" sz="2400">
                <a:solidFill>
                  <a:schemeClr val="folHlink"/>
                </a:solidFill>
              </a:rPr>
              <a:t>已经有孩子了！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/>
      <p:bldP spid="35846" grpId="0"/>
      <p:bldP spid="35847" grpId="0"/>
      <p:bldP spid="3584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小结；作业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38" y="1700213"/>
            <a:ext cx="8245475" cy="41148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dirty="0" smtClean="0">
                <a:ea typeface="华文新魏" pitchFamily="2" charset="-122"/>
              </a:rPr>
              <a:t>重点词：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得意、塞、陌生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dirty="0" smtClean="0">
                <a:ea typeface="华文新魏" pitchFamily="2" charset="-122"/>
              </a:rPr>
              <a:t>语言点：</a:t>
            </a:r>
            <a:r>
              <a:rPr lang="en-US" altLang="zh-CN" b="1" dirty="0" smtClean="0">
                <a:solidFill>
                  <a:srgbClr val="0000FF"/>
                </a:solidFill>
                <a:ea typeface="华文新魏" pitchFamily="2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来</a:t>
            </a:r>
            <a:r>
              <a:rPr lang="en-US" altLang="zh-CN" b="1" dirty="0" smtClean="0">
                <a:solidFill>
                  <a:srgbClr val="0000FF"/>
                </a:solidFill>
                <a:ea typeface="华文新魏" pitchFamily="2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去、一时、竟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zh-CN" altLang="en-US" dirty="0" smtClean="0">
                <a:solidFill>
                  <a:srgbClr val="000000"/>
                </a:solidFill>
                <a:ea typeface="华文新魏" pitchFamily="2" charset="-122"/>
              </a:rPr>
              <a:t>课文：</a:t>
            </a:r>
            <a:endParaRPr lang="en-US" altLang="zh-CN" dirty="0" smtClean="0">
              <a:solidFill>
                <a:srgbClr val="000000"/>
              </a:solidFill>
              <a:ea typeface="华文新魏" pitchFamily="2" charset="-122"/>
            </a:endParaRPr>
          </a:p>
          <a:p>
            <a:pPr marL="0" indent="0" eaLnBrk="1" hangingPunct="1"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（</a:t>
            </a:r>
            <a:r>
              <a:rPr lang="en-US" altLang="zh-CN" b="1" dirty="0" smtClean="0">
                <a:solidFill>
                  <a:srgbClr val="0000FF"/>
                </a:solidFill>
                <a:ea typeface="华文新魏" pitchFamily="2" charset="-122"/>
              </a:rPr>
              <a:t>1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）那个男人是怎么跟女孩子认识的？（口头作业）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预习提纲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38" y="1700213"/>
            <a:ext cx="8856662" cy="41148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b="1" dirty="0" smtClean="0">
                <a:ea typeface="华文新魏" pitchFamily="2" charset="-122"/>
              </a:rPr>
              <a:t>生词：</a:t>
            </a:r>
            <a:r>
              <a:rPr lang="en-US" altLang="zh-CN" b="1" dirty="0" smtClean="0">
                <a:ea typeface="华文新魏" pitchFamily="2" charset="-122"/>
              </a:rPr>
              <a:t>39-54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b="1" dirty="0">
                <a:ea typeface="华文新魏" pitchFamily="2" charset="-122"/>
              </a:rPr>
              <a:t>重点</a:t>
            </a:r>
            <a:r>
              <a:rPr lang="zh-CN" altLang="en-US" b="1" dirty="0" smtClean="0">
                <a:ea typeface="华文新魏" pitchFamily="2" charset="-122"/>
              </a:rPr>
              <a:t>词：</a:t>
            </a:r>
            <a:r>
              <a:rPr lang="zh-CN" altLang="en-US" b="1" dirty="0">
                <a:ea typeface="华文新魏" pitchFamily="2" charset="-122"/>
              </a:rPr>
              <a:t>对面</a:t>
            </a:r>
            <a:endParaRPr lang="zh-CN" altLang="en-US" b="1" dirty="0" smtClean="0">
              <a:ea typeface="华文新魏" pitchFamily="2" charset="-122"/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b="1" dirty="0" smtClean="0">
                <a:ea typeface="华文新魏" pitchFamily="2" charset="-122"/>
              </a:rPr>
              <a:t>语法：始终、</a:t>
            </a:r>
            <a:r>
              <a:rPr lang="en-US" altLang="zh-CN" b="1" dirty="0" smtClean="0">
                <a:ea typeface="华文新魏" pitchFamily="2" charset="-122"/>
              </a:rPr>
              <a:t>……</a:t>
            </a:r>
            <a:r>
              <a:rPr lang="zh-CN" altLang="en-US" b="1" dirty="0" smtClean="0">
                <a:ea typeface="华文新魏" pitchFamily="2" charset="-122"/>
              </a:rPr>
              <a:t>着</a:t>
            </a:r>
            <a:r>
              <a:rPr lang="en-US" altLang="zh-CN" b="1" dirty="0" smtClean="0">
                <a:ea typeface="华文新魏" pitchFamily="2" charset="-122"/>
              </a:rPr>
              <a:t>……</a:t>
            </a:r>
            <a:r>
              <a:rPr lang="zh-CN" altLang="en-US" b="1" dirty="0" smtClean="0">
                <a:ea typeface="华文新魏" pitchFamily="2" charset="-122"/>
              </a:rPr>
              <a:t>着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b="1" dirty="0" smtClean="0">
                <a:ea typeface="华文新魏" pitchFamily="2" charset="-122"/>
              </a:rPr>
              <a:t>课文：</a:t>
            </a:r>
            <a:r>
              <a:rPr lang="en-US" altLang="zh-CN" b="1" dirty="0" smtClean="0">
                <a:ea typeface="华文新魏" pitchFamily="2" charset="-122"/>
              </a:rPr>
              <a:t>7</a:t>
            </a:r>
            <a:r>
              <a:rPr lang="zh-CN" altLang="en-US" b="1" dirty="0" smtClean="0">
                <a:ea typeface="华文新魏" pitchFamily="2" charset="-122"/>
              </a:rPr>
              <a:t>段</a:t>
            </a:r>
            <a:r>
              <a:rPr lang="en-US" altLang="zh-CN" b="1" dirty="0" smtClean="0">
                <a:ea typeface="华文新魏" pitchFamily="2" charset="-122"/>
              </a:rPr>
              <a:t>——</a:t>
            </a:r>
            <a:r>
              <a:rPr lang="zh-CN" altLang="en-US" b="1" dirty="0" smtClean="0">
                <a:ea typeface="华文新魏" pitchFamily="2" charset="-122"/>
              </a:rPr>
              <a:t>最后</a:t>
            </a:r>
            <a:endParaRPr lang="en-US" altLang="zh-CN" b="1" dirty="0" smtClean="0">
              <a:ea typeface="华文新魏" pitchFamily="2" charset="-122"/>
            </a:endParaRPr>
          </a:p>
          <a:p>
            <a:pPr marL="0" indent="0" eaLnBrk="1" hangingPunct="1"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zh-CN" altLang="en-US" b="1" dirty="0" smtClean="0">
                <a:ea typeface="华文新魏" pitchFamily="2" charset="-122"/>
              </a:rPr>
              <a:t>“姐姐”跟她原来的恋人有着怎样的经历？（口头）</a:t>
            </a:r>
            <a:endParaRPr lang="en-US" altLang="zh-CN" b="1" dirty="0" smtClean="0">
              <a:ea typeface="华文新魏" pitchFamily="2" charset="-122"/>
            </a:endParaRPr>
          </a:p>
          <a:p>
            <a:pPr marL="0" indent="0" eaLnBrk="1" hangingPunct="1">
              <a:buClr>
                <a:schemeClr val="hlink"/>
              </a:buClr>
              <a:buFont typeface="Wingdings" pitchFamily="2" charset="2"/>
              <a:buNone/>
              <a:defRPr/>
            </a:pPr>
            <a:endParaRPr lang="zh-CN" altLang="en-US" b="1" dirty="0" smtClean="0">
              <a:ea typeface="华文新魏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复习：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34925" y="1617663"/>
            <a:ext cx="9290050" cy="4114800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mtClean="0"/>
              <a:t>他</a:t>
            </a:r>
            <a:r>
              <a:rPr lang="en-US" altLang="zh-CN" smtClean="0"/>
              <a:t>___________</a:t>
            </a:r>
            <a:r>
              <a:rPr lang="zh-CN" altLang="en-US" smtClean="0"/>
              <a:t>没来参加这次会议。（借口）</a:t>
            </a:r>
            <a:endParaRPr lang="en-US" altLang="zh-CN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mtClean="0"/>
              <a:t>不想来就直接告诉我，</a:t>
            </a:r>
            <a:r>
              <a:rPr lang="en-US" altLang="zh-CN" smtClean="0"/>
              <a:t>_________</a:t>
            </a:r>
            <a:r>
              <a:rPr lang="zh-CN" altLang="en-US" smtClean="0"/>
              <a:t>。（借口）</a:t>
            </a:r>
            <a:endParaRPr lang="en-US" altLang="zh-CN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mtClean="0"/>
              <a:t>我跟他问路，</a:t>
            </a:r>
            <a:r>
              <a:rPr lang="en-US" altLang="zh-CN" smtClean="0"/>
              <a:t>________________</a:t>
            </a:r>
            <a:r>
              <a:rPr lang="zh-CN" altLang="en-US" smtClean="0"/>
              <a:t>。（热心）</a:t>
            </a:r>
            <a:endParaRPr lang="en-US" altLang="zh-CN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mtClean="0"/>
              <a:t>爸爸批评了她，她</a:t>
            </a:r>
            <a:r>
              <a:rPr lang="en-US" altLang="zh-CN" smtClean="0"/>
              <a:t>___________</a:t>
            </a:r>
            <a:r>
              <a:rPr lang="zh-CN" altLang="en-US" smtClean="0"/>
              <a:t>。（忍不住）</a:t>
            </a:r>
            <a:endParaRPr lang="en-US" altLang="zh-CN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mtClean="0"/>
              <a:t>大家都在等我们，我们</a:t>
            </a:r>
            <a:r>
              <a:rPr lang="en-US" altLang="zh-CN" smtClean="0"/>
              <a:t>___________</a:t>
            </a:r>
            <a:r>
              <a:rPr lang="zh-CN" altLang="en-US" smtClean="0"/>
              <a:t>。（不好）</a:t>
            </a:r>
            <a:endParaRPr lang="en-US" altLang="zh-CN" smtClean="0"/>
          </a:p>
          <a:p>
            <a:pPr marL="514350" indent="-514350">
              <a:buFont typeface="Tahoma" pitchFamily="34" charset="0"/>
              <a:buAutoNum type="arabicPeriod"/>
            </a:pPr>
            <a:endParaRPr lang="en-US" altLang="zh-CN" smtClean="0"/>
          </a:p>
          <a:p>
            <a:pPr marL="514350" indent="-514350">
              <a:buFont typeface="Tahoma" pitchFamily="34" charset="0"/>
              <a:buAutoNum type="arabicPeriod"/>
            </a:pPr>
            <a:endParaRPr lang="zh-CN" altLang="en-US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87450" y="1557338"/>
            <a:ext cx="25209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借口有事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643438" y="2133600"/>
            <a:ext cx="25209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不要找借口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59113" y="2762250"/>
            <a:ext cx="37449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他热心地帮助了我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924300" y="3338513"/>
            <a:ext cx="25193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忍不住哭了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657725" y="3933825"/>
            <a:ext cx="25209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不好去得太晚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6000" smtClean="0">
                <a:solidFill>
                  <a:schemeClr val="tx1"/>
                </a:solidFill>
              </a:rPr>
              <a:t>        得意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8208962" cy="1944688"/>
          </a:xfrm>
        </p:spPr>
        <p:txBody>
          <a:bodyPr/>
          <a:lstStyle/>
          <a:p>
            <a:r>
              <a:rPr lang="zh-CN" altLang="en-US" smtClean="0"/>
              <a:t>非常</a:t>
            </a:r>
            <a:r>
              <a:rPr lang="zh-CN" altLang="en-US" u="sng" smtClean="0"/>
              <a:t>得意</a:t>
            </a:r>
            <a:r>
              <a:rPr lang="zh-CN" altLang="en-US" smtClean="0"/>
              <a:t>　觉得很</a:t>
            </a:r>
            <a:r>
              <a:rPr lang="zh-CN" altLang="en-US" u="sng" smtClean="0"/>
              <a:t>得意</a:t>
            </a:r>
          </a:p>
          <a:p>
            <a:r>
              <a:rPr lang="zh-CN" altLang="en-US" u="sng" smtClean="0"/>
              <a:t>得意</a:t>
            </a:r>
            <a:r>
              <a:rPr lang="zh-CN" altLang="en-US" smtClean="0"/>
              <a:t>地说　</a:t>
            </a:r>
            <a:r>
              <a:rPr lang="zh-CN" altLang="en-US" u="sng" smtClean="0"/>
              <a:t>得意</a:t>
            </a:r>
            <a:r>
              <a:rPr lang="zh-CN" altLang="en-US" smtClean="0"/>
              <a:t>地笑了笑</a:t>
            </a:r>
          </a:p>
          <a:p>
            <a:r>
              <a:rPr lang="zh-CN" altLang="en-US" u="sng" smtClean="0"/>
              <a:t>得意</a:t>
            </a:r>
            <a:r>
              <a:rPr lang="zh-CN" altLang="en-US" smtClean="0"/>
              <a:t>的样子</a:t>
            </a:r>
          </a:p>
        </p:txBody>
      </p:sp>
      <p:sp>
        <p:nvSpPr>
          <p:cNvPr id="448516" name="Text Box 4"/>
          <p:cNvSpPr txBox="1">
            <a:spLocks noChangeArrowheads="1"/>
          </p:cNvSpPr>
          <p:nvPr/>
        </p:nvSpPr>
        <p:spPr bwMode="auto">
          <a:xfrm>
            <a:off x="0" y="3957638"/>
            <a:ext cx="9144000" cy="25574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（</a:t>
            </a:r>
            <a:r>
              <a:rPr lang="en-US" altLang="zh-CN">
                <a:solidFill>
                  <a:srgbClr val="000000"/>
                </a:solidFill>
              </a:rPr>
              <a:t>1</a:t>
            </a:r>
            <a:r>
              <a:rPr lang="zh-CN" altLang="en-US">
                <a:solidFill>
                  <a:srgbClr val="000000"/>
                </a:solidFill>
              </a:rPr>
              <a:t>）他</a:t>
            </a:r>
            <a:r>
              <a:rPr lang="en-US" altLang="zh-CN">
                <a:solidFill>
                  <a:srgbClr val="000000"/>
                </a:solidFill>
              </a:rPr>
              <a:t>_________</a:t>
            </a:r>
            <a:r>
              <a:rPr lang="zh-CN" altLang="en-US">
                <a:solidFill>
                  <a:srgbClr val="000000"/>
                </a:solidFill>
              </a:rPr>
              <a:t>：“这次我又考了个第一！”</a:t>
            </a:r>
          </a:p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（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zh-CN" altLang="en-US">
                <a:solidFill>
                  <a:srgbClr val="000000"/>
                </a:solidFill>
              </a:rPr>
              <a:t>）一看他</a:t>
            </a:r>
            <a:r>
              <a:rPr lang="en-US" altLang="zh-CN">
                <a:solidFill>
                  <a:srgbClr val="000000"/>
                </a:solidFill>
              </a:rPr>
              <a:t>_________</a:t>
            </a:r>
            <a:r>
              <a:rPr lang="zh-CN" altLang="en-US">
                <a:solidFill>
                  <a:srgbClr val="000000"/>
                </a:solidFill>
              </a:rPr>
              <a:t>，我就知道，这次比赛他肯定是赢了。</a:t>
            </a:r>
            <a:endParaRPr lang="en-US" altLang="zh-CN">
              <a:solidFill>
                <a:srgbClr val="000000"/>
              </a:solidFill>
            </a:endParaRPr>
          </a:p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（</a:t>
            </a:r>
            <a:r>
              <a:rPr lang="en-US" altLang="zh-CN">
                <a:solidFill>
                  <a:srgbClr val="000000"/>
                </a:solidFill>
              </a:rPr>
              <a:t>3</a:t>
            </a:r>
            <a:r>
              <a:rPr lang="zh-CN" altLang="en-US">
                <a:solidFill>
                  <a:srgbClr val="000000"/>
                </a:solidFill>
              </a:rPr>
              <a:t>）大家都夸她做的菜好吃，她</a:t>
            </a:r>
            <a:r>
              <a:rPr lang="en-US" altLang="zh-CN">
                <a:solidFill>
                  <a:srgbClr val="000000"/>
                </a:solidFill>
              </a:rPr>
              <a:t>_______</a:t>
            </a:r>
            <a:r>
              <a:rPr lang="zh-CN" altLang="en-US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619250" y="3957638"/>
            <a:ext cx="1944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得意地说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411413" y="4705350"/>
            <a:ext cx="2447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得意的样子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084888" y="5857875"/>
            <a:ext cx="1943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十分得意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8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6" grpId="0" animBg="1" autoUpdateAnimBg="0"/>
      <p:bldP spid="2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141788" y="260350"/>
            <a:ext cx="935037" cy="865188"/>
          </a:xfrm>
        </p:spPr>
        <p:txBody>
          <a:bodyPr/>
          <a:lstStyle/>
          <a:p>
            <a:pPr eaLnBrk="1" hangingPunct="1"/>
            <a:r>
              <a:rPr lang="zh-CN" altLang="en-US" sz="5400" smtClean="0"/>
              <a:t>塞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25" y="1412875"/>
            <a:ext cx="9109075" cy="1368425"/>
          </a:xfrm>
        </p:spPr>
        <p:txBody>
          <a:bodyPr/>
          <a:lstStyle/>
          <a:p>
            <a:pPr eaLnBrk="1" hangingPunct="1"/>
            <a:r>
              <a:rPr lang="en-US" altLang="zh-CN" b="1" smtClean="0"/>
              <a:t>~</a:t>
            </a:r>
            <a:r>
              <a:rPr lang="zh-CN" altLang="en-US" b="1" smtClean="0"/>
              <a:t>（住）瓶子、</a:t>
            </a:r>
            <a:r>
              <a:rPr lang="en-US" altLang="zh-CN" b="1" smtClean="0"/>
              <a:t>~</a:t>
            </a:r>
            <a:r>
              <a:rPr lang="zh-CN" altLang="en-US" b="1" smtClean="0"/>
              <a:t>（住）耳朵、</a:t>
            </a:r>
            <a:r>
              <a:rPr lang="en-US" altLang="zh-CN" b="1" smtClean="0"/>
              <a:t>~</a:t>
            </a:r>
            <a:r>
              <a:rPr lang="zh-CN" altLang="en-US" b="1" smtClean="0"/>
              <a:t>纸</a:t>
            </a:r>
            <a:r>
              <a:rPr lang="en-US" altLang="zh-CN" b="1" smtClean="0"/>
              <a:t>//</a:t>
            </a:r>
            <a:r>
              <a:rPr lang="zh-CN" altLang="en-US" b="1" smtClean="0"/>
              <a:t>往</a:t>
            </a:r>
            <a:r>
              <a:rPr lang="en-US" altLang="zh-CN" b="1" smtClean="0">
                <a:latin typeface="Arial" charset="0"/>
              </a:rPr>
              <a:t>…</a:t>
            </a:r>
            <a:r>
              <a:rPr lang="zh-CN" altLang="en-US" b="1" smtClean="0"/>
              <a:t>里</a:t>
            </a:r>
            <a:r>
              <a:rPr lang="en-US" altLang="zh-CN" b="1" smtClean="0"/>
              <a:t>~</a:t>
            </a:r>
          </a:p>
          <a:p>
            <a:pPr eaLnBrk="1" hangingPunct="1"/>
            <a:r>
              <a:rPr kumimoji="1" lang="en-US" altLang="zh-CN" b="1" smtClean="0"/>
              <a:t>~</a:t>
            </a:r>
            <a:r>
              <a:rPr kumimoji="1" lang="zh-CN" altLang="en-US" b="1" smtClean="0"/>
              <a:t>住、</a:t>
            </a:r>
            <a:r>
              <a:rPr kumimoji="1" lang="en-US" altLang="zh-CN" b="1" smtClean="0"/>
              <a:t>~</a:t>
            </a:r>
            <a:r>
              <a:rPr kumimoji="1" lang="zh-CN" altLang="en-US" b="1" smtClean="0"/>
              <a:t>进去、</a:t>
            </a:r>
            <a:r>
              <a:rPr kumimoji="1" lang="en-US" altLang="zh-CN" b="1" smtClean="0"/>
              <a:t>~</a:t>
            </a:r>
            <a:r>
              <a:rPr kumimoji="1" lang="zh-CN" altLang="en-US" b="1" smtClean="0"/>
              <a:t>满、</a:t>
            </a:r>
            <a:r>
              <a:rPr kumimoji="1" lang="en-US" altLang="zh-CN" b="1" smtClean="0"/>
              <a:t>~</a:t>
            </a:r>
            <a:r>
              <a:rPr kumimoji="1" lang="zh-CN" altLang="en-US" b="1" smtClean="0"/>
              <a:t>上、</a:t>
            </a:r>
            <a:r>
              <a:rPr kumimoji="1" lang="en-US" altLang="zh-CN" b="1" smtClean="0"/>
              <a:t>~</a:t>
            </a:r>
            <a:r>
              <a:rPr kumimoji="1" lang="zh-CN" altLang="en-US" b="1" smtClean="0"/>
              <a:t>到</a:t>
            </a:r>
            <a:r>
              <a:rPr kumimoji="1" lang="en-US" altLang="zh-CN" b="1" smtClean="0">
                <a:latin typeface="Arial" charset="0"/>
              </a:rPr>
              <a:t>……</a:t>
            </a:r>
            <a:r>
              <a:rPr kumimoji="1" lang="zh-CN" altLang="en-US" b="1" smtClean="0"/>
              <a:t>里</a:t>
            </a:r>
            <a:endParaRPr lang="zh-CN" altLang="en-US" b="1" smtClean="0"/>
          </a:p>
        </p:txBody>
      </p:sp>
      <p:sp>
        <p:nvSpPr>
          <p:cNvPr id="522244" name="Rectangle 4"/>
          <p:cNvSpPr>
            <a:spLocks noChangeArrowheads="1"/>
          </p:cNvSpPr>
          <p:nvPr/>
        </p:nvSpPr>
        <p:spPr bwMode="auto">
          <a:xfrm>
            <a:off x="142875" y="3041650"/>
            <a:ext cx="8964613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声音太大，她用手把耳朵</a:t>
            </a:r>
            <a:r>
              <a:rPr lang="en-US" altLang="zh-CN" b="1">
                <a:solidFill>
                  <a:srgbClr val="000000"/>
                </a:solidFill>
              </a:rPr>
              <a:t>_____</a:t>
            </a:r>
            <a:r>
              <a:rPr lang="zh-CN" altLang="en-US" b="1">
                <a:solidFill>
                  <a:srgbClr val="000000"/>
                </a:solidFill>
              </a:rPr>
              <a:t>。</a:t>
            </a:r>
          </a:p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瓶子</a:t>
            </a:r>
            <a:r>
              <a:rPr lang="en-US" altLang="zh-CN" b="1">
                <a:solidFill>
                  <a:srgbClr val="000000"/>
                </a:solidFill>
              </a:rPr>
              <a:t>______</a:t>
            </a:r>
            <a:r>
              <a:rPr lang="zh-CN" altLang="en-US" b="1">
                <a:solidFill>
                  <a:srgbClr val="000000"/>
                </a:solidFill>
              </a:rPr>
              <a:t>？酒别洒了。</a:t>
            </a:r>
          </a:p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盒子里面</a:t>
            </a:r>
            <a:r>
              <a:rPr lang="en-US" altLang="zh-CN" b="1">
                <a:solidFill>
                  <a:srgbClr val="000000"/>
                </a:solidFill>
              </a:rPr>
              <a:t>___________</a:t>
            </a:r>
            <a:r>
              <a:rPr lang="zh-CN" altLang="en-US" b="1">
                <a:solidFill>
                  <a:srgbClr val="000000"/>
                </a:solidFill>
              </a:rPr>
              <a:t>。</a:t>
            </a:r>
          </a:p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我的包</a:t>
            </a:r>
            <a:r>
              <a:rPr lang="en-US" altLang="zh-CN" b="1">
                <a:solidFill>
                  <a:srgbClr val="000000"/>
                </a:solidFill>
              </a:rPr>
              <a:t>________</a:t>
            </a:r>
            <a:r>
              <a:rPr lang="zh-CN" altLang="en-US" b="1">
                <a:solidFill>
                  <a:srgbClr val="000000"/>
                </a:solidFill>
              </a:rPr>
              <a:t>，一点地方也没有了。</a:t>
            </a:r>
            <a:endParaRPr lang="en-US" altLang="zh-CN" b="1">
              <a:solidFill>
                <a:srgbClr val="000000"/>
              </a:solidFill>
            </a:endParaRPr>
          </a:p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尽管我不要，他还是把钱</a:t>
            </a:r>
            <a:r>
              <a:rPr lang="en-US" altLang="zh-CN" b="1">
                <a:solidFill>
                  <a:srgbClr val="000000"/>
                </a:solidFill>
              </a:rPr>
              <a:t>________</a:t>
            </a:r>
            <a:r>
              <a:rPr lang="zh-CN" altLang="en-US" b="1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292725" y="2997200"/>
            <a:ext cx="14398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塞住了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619250" y="3789363"/>
            <a:ext cx="17287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塞上了吗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55875" y="4489450"/>
            <a:ext cx="2736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塞满了纸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051050" y="5229225"/>
            <a:ext cx="1441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塞满了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92725" y="5876925"/>
            <a:ext cx="25923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塞到了我手里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44" grpId="0"/>
      <p:bldP spid="2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6000" smtClean="0">
                <a:solidFill>
                  <a:schemeClr val="tx1"/>
                </a:solidFill>
              </a:rPr>
              <a:t>        陌生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8208962" cy="1728788"/>
          </a:xfrm>
          <a:extLst/>
        </p:spPr>
        <p:txBody>
          <a:bodyPr/>
          <a:lstStyle/>
          <a:p>
            <a:pPr eaLnBrk="1" hangingPunct="1">
              <a:defRPr/>
            </a:pPr>
            <a:r>
              <a:rPr lang="zh-CN" altLang="en-US" dirty="0" smtClean="0"/>
              <a:t>觉得很</a:t>
            </a:r>
            <a:r>
              <a:rPr lang="zh-CN" altLang="en-US" u="sng" dirty="0" smtClean="0"/>
              <a:t>陌生</a:t>
            </a:r>
          </a:p>
          <a:p>
            <a:pPr eaLnBrk="1" hangingPunct="1">
              <a:defRPr/>
            </a:pPr>
            <a:r>
              <a:rPr lang="zh-CN" altLang="en-US" u="sng" dirty="0" smtClean="0"/>
              <a:t>陌生</a:t>
            </a:r>
            <a:r>
              <a:rPr lang="zh-CN" altLang="en-US" dirty="0" smtClean="0"/>
              <a:t>的环境　</a:t>
            </a:r>
            <a:r>
              <a:rPr lang="zh-CN" altLang="en-US" u="sng" dirty="0" smtClean="0"/>
              <a:t>陌生</a:t>
            </a:r>
            <a:r>
              <a:rPr lang="zh-CN" altLang="en-US" dirty="0" smtClean="0"/>
              <a:t>的地方　陌生的语言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dirty="0" smtClean="0"/>
              <a:t>   </a:t>
            </a:r>
            <a:r>
              <a:rPr lang="zh-CN" altLang="en-US" u="sng" dirty="0" smtClean="0"/>
              <a:t>陌生</a:t>
            </a:r>
            <a:r>
              <a:rPr lang="zh-CN" altLang="en-US" dirty="0" smtClean="0"/>
              <a:t>的文化　</a:t>
            </a:r>
            <a:r>
              <a:rPr lang="zh-CN" altLang="en-US" u="sng" dirty="0" smtClean="0"/>
              <a:t>陌生</a:t>
            </a:r>
            <a:r>
              <a:rPr lang="zh-CN" altLang="en-US" dirty="0" smtClean="0"/>
              <a:t>人</a:t>
            </a:r>
          </a:p>
        </p:txBody>
      </p:sp>
      <p:sp>
        <p:nvSpPr>
          <p:cNvPr id="448516" name="Text Box 4"/>
          <p:cNvSpPr txBox="1">
            <a:spLocks noChangeArrowheads="1"/>
          </p:cNvSpPr>
          <p:nvPr/>
        </p:nvSpPr>
        <p:spPr bwMode="auto">
          <a:xfrm>
            <a:off x="0" y="3716338"/>
            <a:ext cx="9144000" cy="18176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（</a:t>
            </a:r>
            <a:r>
              <a:rPr lang="en-US" altLang="zh-CN">
                <a:solidFill>
                  <a:srgbClr val="000000"/>
                </a:solidFill>
              </a:rPr>
              <a:t>1</a:t>
            </a:r>
            <a:r>
              <a:rPr lang="zh-CN" altLang="en-US">
                <a:solidFill>
                  <a:srgbClr val="000000"/>
                </a:solidFill>
              </a:rPr>
              <a:t>）我刚来到这里，对一切都</a:t>
            </a:r>
            <a:r>
              <a:rPr lang="en-US" altLang="zh-CN">
                <a:solidFill>
                  <a:srgbClr val="000000"/>
                </a:solidFill>
              </a:rPr>
              <a:t>______________ </a:t>
            </a:r>
            <a:r>
              <a:rPr lang="zh-CN" altLang="en-US">
                <a:solidFill>
                  <a:srgbClr val="000000"/>
                </a:solidFill>
              </a:rPr>
              <a:t>。</a:t>
            </a:r>
          </a:p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（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zh-CN" altLang="en-US">
                <a:solidFill>
                  <a:srgbClr val="000000"/>
                </a:solidFill>
              </a:rPr>
              <a:t>）旅行，其实就是去</a:t>
            </a:r>
            <a:r>
              <a:rPr lang="en-US" altLang="zh-CN">
                <a:solidFill>
                  <a:srgbClr val="000000"/>
                </a:solidFill>
              </a:rPr>
              <a:t>__________</a:t>
            </a:r>
            <a:r>
              <a:rPr lang="zh-CN" altLang="en-US">
                <a:solidFill>
                  <a:srgbClr val="000000"/>
                </a:solidFill>
              </a:rPr>
              <a:t>，了解一种</a:t>
            </a:r>
            <a:r>
              <a:rPr lang="en-US" altLang="zh-CN">
                <a:solidFill>
                  <a:srgbClr val="000000"/>
                </a:solidFill>
              </a:rPr>
              <a:t>______________</a:t>
            </a:r>
            <a:r>
              <a:rPr lang="zh-CN" altLang="en-US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795963" y="3644900"/>
            <a:ext cx="2879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觉得很陌生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427538" y="4418013"/>
            <a:ext cx="2305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陌生的地方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79388" y="4941888"/>
            <a:ext cx="31686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陌生的文化和环境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8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6" grpId="0" animBg="1" autoUpdateAnimBg="0"/>
      <p:bldP spid="2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生词</a:t>
            </a:r>
            <a:endParaRPr lang="en-US" altLang="zh-CN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8038" y="1412875"/>
            <a:ext cx="2232025" cy="4895850"/>
          </a:xfrm>
        </p:spPr>
        <p:txBody>
          <a:bodyPr/>
          <a:lstStyle/>
          <a:p>
            <a:pPr marL="514350" indent="-514350">
              <a:buFont typeface="+mj-lt"/>
              <a:buAutoNum type="arabicPeriod" startAt="25"/>
              <a:defRPr/>
            </a:pPr>
            <a:r>
              <a:rPr lang="zh-CN" altLang="en-US" dirty="0" smtClean="0"/>
              <a:t>哼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 startAt="25"/>
              <a:defRPr/>
            </a:pPr>
            <a:r>
              <a:rPr lang="zh-CN" altLang="en-US" dirty="0" smtClean="0"/>
              <a:t>开心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 startAt="25"/>
              <a:defRPr/>
            </a:pPr>
            <a:r>
              <a:rPr lang="zh-CN" altLang="en-US" b="1" dirty="0" smtClean="0">
                <a:solidFill>
                  <a:srgbClr val="FF0000"/>
                </a:solidFill>
                <a:uFill>
                  <a:solidFill>
                    <a:schemeClr val="bg1"/>
                  </a:solidFill>
                </a:uFill>
              </a:rPr>
              <a:t>得意</a:t>
            </a:r>
          </a:p>
          <a:p>
            <a:pPr marL="514350" indent="-514350">
              <a:buFont typeface="+mj-lt"/>
              <a:buAutoNum type="arabicPeriod" startAt="25"/>
              <a:defRPr/>
            </a:pPr>
            <a:r>
              <a:rPr lang="zh-CN" altLang="en-US" u="sng" dirty="0">
                <a:uFill>
                  <a:solidFill>
                    <a:schemeClr val="bg1"/>
                  </a:solidFill>
                </a:uFill>
              </a:rPr>
              <a:t>老婆</a:t>
            </a:r>
            <a:endParaRPr lang="en-US" altLang="zh-CN" u="sng" dirty="0" smtClean="0">
              <a:uFill>
                <a:solidFill>
                  <a:schemeClr val="bg1"/>
                </a:solidFill>
              </a:uFill>
            </a:endParaRPr>
          </a:p>
          <a:p>
            <a:pPr marL="514350" indent="-514350">
              <a:buFont typeface="+mj-lt"/>
              <a:buAutoNum type="arabicPeriod" startAt="25"/>
              <a:defRPr/>
            </a:pPr>
            <a:r>
              <a:rPr lang="zh-CN" altLang="en-US" dirty="0"/>
              <a:t>轮椅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 startAt="25"/>
              <a:defRPr/>
            </a:pPr>
            <a:r>
              <a:rPr lang="zh-CN" altLang="en-US" b="1" dirty="0">
                <a:solidFill>
                  <a:srgbClr val="FF0000"/>
                </a:solidFill>
                <a:uFill>
                  <a:solidFill>
                    <a:schemeClr val="bg1"/>
                  </a:solidFill>
                </a:uFill>
              </a:rPr>
              <a:t>塞</a:t>
            </a:r>
            <a:endParaRPr lang="en-US" altLang="zh-CN" b="1" dirty="0" smtClean="0">
              <a:solidFill>
                <a:srgbClr val="FF0000"/>
              </a:solidFill>
              <a:uFill>
                <a:solidFill>
                  <a:schemeClr val="bg1"/>
                </a:solidFill>
              </a:uFill>
            </a:endParaRPr>
          </a:p>
          <a:p>
            <a:pPr marL="514350" indent="-514350">
              <a:buFont typeface="+mj-lt"/>
              <a:buAutoNum type="arabicPeriod" startAt="25"/>
              <a:defRPr/>
            </a:pPr>
            <a:r>
              <a:rPr lang="zh-CN" altLang="en-US" dirty="0" smtClean="0"/>
              <a:t>罚</a:t>
            </a:r>
            <a:r>
              <a:rPr lang="en-US" altLang="zh-CN" dirty="0" smtClean="0"/>
              <a:t>//</a:t>
            </a:r>
            <a:r>
              <a:rPr lang="zh-CN" altLang="en-US" dirty="0" smtClean="0"/>
              <a:t>款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 startAt="25"/>
              <a:defRPr/>
            </a:pPr>
            <a:r>
              <a:rPr lang="zh-CN" altLang="en-US" dirty="0"/>
              <a:t>天空</a:t>
            </a:r>
            <a:r>
              <a:rPr lang="zh-CN" altLang="en-US" dirty="0" smtClean="0"/>
              <a:t>     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6011863" y="1412875"/>
            <a:ext cx="2520950" cy="48958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33"/>
              <a:defRPr/>
            </a:pPr>
            <a:r>
              <a:rPr kumimoji="0" lang="zh-CN" altLang="en-US" u="sng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宋体" pitchFamily="2" charset="-122"/>
              </a:rPr>
              <a:t>天使</a:t>
            </a:r>
            <a:endParaRPr kumimoji="0" lang="en-US" altLang="zh-CN" u="sng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33"/>
              <a:defRPr/>
            </a:pPr>
            <a:r>
              <a:rPr kumimoji="0" lang="zh-CN" altLang="en-US" b="1" kern="0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ahoma"/>
                <a:ea typeface="宋体"/>
              </a:rPr>
              <a:t>陌生</a:t>
            </a: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33"/>
              <a:defRPr/>
            </a:pPr>
            <a:r>
              <a:rPr kumimoji="0" lang="zh-CN" altLang="en-US" u="sng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宋体" pitchFamily="2" charset="-122"/>
              </a:rPr>
              <a:t>男男女女</a:t>
            </a:r>
            <a:endParaRPr kumimoji="0" lang="en-US" altLang="zh-CN" u="sng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33"/>
              <a:defRPr/>
            </a:pPr>
            <a:r>
              <a:rPr kumimoji="0" lang="zh-CN" altLang="en-US" u="sng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宋体" pitchFamily="2" charset="-122"/>
              </a:rPr>
              <a:t>啪</a:t>
            </a:r>
            <a:endParaRPr kumimoji="0" lang="en-US" altLang="zh-CN" u="sng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33"/>
              <a:defRPr/>
            </a:pPr>
            <a:r>
              <a:rPr kumimoji="0" lang="zh-CN" altLang="en-US" dirty="0">
                <a:solidFill>
                  <a:srgbClr val="000000"/>
                </a:solidFill>
                <a:ea typeface="宋体" pitchFamily="2" charset="-122"/>
              </a:rPr>
              <a:t>火花</a:t>
            </a:r>
            <a:endParaRPr kumimoji="0" lang="en-US" altLang="zh-CN" dirty="0">
              <a:solidFill>
                <a:srgbClr val="000000"/>
              </a:solid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33"/>
              <a:defRPr/>
            </a:pPr>
            <a:r>
              <a:rPr kumimoji="0" lang="zh-CN" altLang="en-US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宋体" pitchFamily="2" charset="-122"/>
              </a:rPr>
              <a:t>哦</a:t>
            </a:r>
            <a:endParaRPr kumimoji="0" lang="en-US" altLang="zh-CN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宋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23850" y="1412875"/>
            <a:ext cx="2232025" cy="5329238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>
              <a:buClr>
                <a:srgbClr val="3333CC"/>
              </a:buClr>
              <a:buFont typeface="+mj-lt"/>
              <a:buAutoNum type="arabicPeriod" startAt="16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迎面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6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一刹那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6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心动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6"/>
              <a:defRPr/>
            </a:pPr>
            <a:r>
              <a:rPr kumimoji="0" lang="zh-CN" altLang="en-US" u="sng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小区</a:t>
            </a:r>
            <a:endParaRPr kumimoji="0" lang="en-US" altLang="zh-CN" u="sng" kern="0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6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愣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6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咚咚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6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感叹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6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不已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16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悄悄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7216775" cy="1163637"/>
          </a:xfrm>
        </p:spPr>
        <p:txBody>
          <a:bodyPr/>
          <a:lstStyle/>
          <a:p>
            <a:pPr eaLnBrk="1" hangingPunct="1"/>
            <a:r>
              <a:rPr lang="zh-CN" altLang="en-US" smtClean="0">
                <a:solidFill>
                  <a:schemeClr val="tx1"/>
                </a:solidFill>
              </a:rPr>
              <a:t>语法</a:t>
            </a:r>
            <a:r>
              <a:rPr lang="en-US" altLang="zh-CN" smtClean="0">
                <a:solidFill>
                  <a:schemeClr val="tx1"/>
                </a:solidFill>
              </a:rPr>
              <a:t>4</a:t>
            </a:r>
            <a:r>
              <a:rPr lang="zh-CN" altLang="en-US" smtClean="0">
                <a:solidFill>
                  <a:schemeClr val="tx1"/>
                </a:solidFill>
              </a:rPr>
              <a:t>   </a:t>
            </a:r>
            <a:r>
              <a:rPr lang="en-US" altLang="zh-CN" smtClean="0">
                <a:solidFill>
                  <a:schemeClr val="tx1"/>
                </a:solidFill>
                <a:latin typeface="Arial" charset="0"/>
              </a:rPr>
              <a:t>……</a:t>
            </a:r>
            <a:r>
              <a:rPr lang="zh-CN" altLang="en-US" smtClean="0">
                <a:solidFill>
                  <a:schemeClr val="tx1"/>
                </a:solidFill>
              </a:rPr>
              <a:t>来</a:t>
            </a:r>
            <a:r>
              <a:rPr lang="en-US" altLang="zh-CN" smtClean="0">
                <a:solidFill>
                  <a:schemeClr val="tx1"/>
                </a:solidFill>
                <a:latin typeface="Arial" charset="0"/>
              </a:rPr>
              <a:t>……</a:t>
            </a:r>
            <a:r>
              <a:rPr lang="zh-CN" altLang="en-US" smtClean="0">
                <a:solidFill>
                  <a:schemeClr val="tx1"/>
                </a:solidFill>
              </a:rPr>
              <a:t>去</a:t>
            </a:r>
            <a:r>
              <a:rPr lang="en-US" altLang="zh-CN" smtClean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951301" name="Text Box 5"/>
          <p:cNvSpPr txBox="1">
            <a:spLocks noChangeArrowheads="1"/>
          </p:cNvSpPr>
          <p:nvPr/>
        </p:nvSpPr>
        <p:spPr bwMode="auto">
          <a:xfrm>
            <a:off x="2051050" y="5013325"/>
            <a:ext cx="3600450" cy="588963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动词</a:t>
            </a:r>
            <a:r>
              <a:rPr lang="en-US" altLang="zh-CN">
                <a:solidFill>
                  <a:srgbClr val="000000"/>
                </a:solidFill>
              </a:rPr>
              <a:t>+</a:t>
            </a:r>
            <a:r>
              <a:rPr lang="zh-CN" altLang="en-US">
                <a:solidFill>
                  <a:srgbClr val="000000"/>
                </a:solidFill>
              </a:rPr>
              <a:t>来</a:t>
            </a:r>
            <a:r>
              <a:rPr lang="en-US" altLang="zh-CN">
                <a:solidFill>
                  <a:srgbClr val="000000"/>
                </a:solidFill>
              </a:rPr>
              <a:t>+</a:t>
            </a:r>
            <a:r>
              <a:rPr lang="zh-CN" altLang="en-US">
                <a:solidFill>
                  <a:srgbClr val="000000"/>
                </a:solidFill>
              </a:rPr>
              <a:t>动词</a:t>
            </a:r>
            <a:r>
              <a:rPr lang="en-US" altLang="zh-CN">
                <a:solidFill>
                  <a:srgbClr val="000000"/>
                </a:solidFill>
              </a:rPr>
              <a:t>+</a:t>
            </a:r>
            <a:r>
              <a:rPr lang="zh-CN" altLang="en-US">
                <a:solidFill>
                  <a:srgbClr val="000000"/>
                </a:solidFill>
              </a:rPr>
              <a:t>去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38400" y="1628775"/>
            <a:ext cx="3240088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/>
              <a:t>飞来飞去</a:t>
            </a:r>
            <a:endParaRPr lang="en-US" altLang="zh-CN"/>
          </a:p>
          <a:p>
            <a:pPr eaLnBrk="1" hangingPunct="1"/>
            <a:r>
              <a:rPr lang="zh-CN" altLang="en-US"/>
              <a:t>走来走去</a:t>
            </a:r>
            <a:endParaRPr lang="en-US" altLang="zh-CN"/>
          </a:p>
          <a:p>
            <a:pPr eaLnBrk="1" hangingPunct="1"/>
            <a:r>
              <a:rPr lang="zh-CN" altLang="en-US"/>
              <a:t>跑来跑去</a:t>
            </a:r>
            <a:endParaRPr lang="en-US" altLang="zh-CN"/>
          </a:p>
          <a:p>
            <a:pPr eaLnBrk="1" hangingPunct="1"/>
            <a:r>
              <a:rPr lang="zh-CN" altLang="en-US"/>
              <a:t>游来游去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1301" grpId="0" animBg="1" autoUpdateAnimBg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7562850" cy="1163637"/>
          </a:xfrm>
        </p:spPr>
        <p:txBody>
          <a:bodyPr/>
          <a:lstStyle/>
          <a:p>
            <a:pPr eaLnBrk="1" hangingPunct="1"/>
            <a:r>
              <a:rPr lang="zh-CN" altLang="en-US" smtClean="0">
                <a:solidFill>
                  <a:schemeClr val="tx1"/>
                </a:solidFill>
              </a:rPr>
              <a:t>语法</a:t>
            </a:r>
            <a:r>
              <a:rPr lang="en-US" altLang="zh-CN" smtClean="0">
                <a:solidFill>
                  <a:schemeClr val="tx1"/>
                </a:solidFill>
              </a:rPr>
              <a:t>4</a:t>
            </a:r>
            <a:r>
              <a:rPr lang="zh-CN" altLang="en-US" smtClean="0">
                <a:solidFill>
                  <a:schemeClr val="tx1"/>
                </a:solidFill>
              </a:rPr>
              <a:t>   </a:t>
            </a:r>
            <a:r>
              <a:rPr lang="en-US" altLang="zh-CN" smtClean="0">
                <a:solidFill>
                  <a:schemeClr val="tx1"/>
                </a:solidFill>
                <a:latin typeface="Arial" charset="0"/>
              </a:rPr>
              <a:t>……</a:t>
            </a:r>
            <a:r>
              <a:rPr lang="zh-CN" altLang="en-US" smtClean="0">
                <a:solidFill>
                  <a:schemeClr val="tx1"/>
                </a:solidFill>
              </a:rPr>
              <a:t>来</a:t>
            </a:r>
            <a:r>
              <a:rPr lang="en-US" altLang="zh-CN" smtClean="0">
                <a:solidFill>
                  <a:schemeClr val="tx1"/>
                </a:solidFill>
                <a:latin typeface="Arial" charset="0"/>
              </a:rPr>
              <a:t>……</a:t>
            </a:r>
            <a:r>
              <a:rPr lang="zh-CN" altLang="en-US" smtClean="0">
                <a:solidFill>
                  <a:schemeClr val="tx1"/>
                </a:solidFill>
              </a:rPr>
              <a:t>去</a:t>
            </a:r>
            <a:r>
              <a:rPr lang="en-US" altLang="zh-CN" smtClean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953347" name="Text Box 3"/>
          <p:cNvSpPr txBox="1">
            <a:spLocks noChangeArrowheads="1"/>
          </p:cNvSpPr>
          <p:nvPr/>
        </p:nvSpPr>
        <p:spPr bwMode="auto">
          <a:xfrm>
            <a:off x="395288" y="1628775"/>
            <a:ext cx="8748712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zh-CN" altLang="en-US">
                <a:solidFill>
                  <a:srgbClr val="000000"/>
                </a:solidFill>
              </a:rPr>
              <a:t>那个问题，我想</a:t>
            </a:r>
            <a:r>
              <a:rPr lang="zh-CN" altLang="en-US" b="1" u="sng">
                <a:solidFill>
                  <a:srgbClr val="000000"/>
                </a:solidFill>
              </a:rPr>
              <a:t>来</a:t>
            </a:r>
            <a:r>
              <a:rPr lang="zh-CN" altLang="en-US">
                <a:solidFill>
                  <a:srgbClr val="000000"/>
                </a:solidFill>
              </a:rPr>
              <a:t>想</a:t>
            </a:r>
            <a:r>
              <a:rPr lang="zh-CN" altLang="en-US" b="1" u="sng">
                <a:solidFill>
                  <a:srgbClr val="000000"/>
                </a:solidFill>
              </a:rPr>
              <a:t>去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zh-CN" altLang="en-US" u="sng">
                <a:solidFill>
                  <a:srgbClr val="000000"/>
                </a:solidFill>
              </a:rPr>
              <a:t>总算想明白了</a:t>
            </a:r>
            <a:r>
              <a:rPr lang="zh-CN" altLang="en-US">
                <a:solidFill>
                  <a:srgbClr val="000000"/>
                </a:solidFill>
              </a:rPr>
              <a:t>。</a:t>
            </a:r>
          </a:p>
          <a:p>
            <a:pPr eaLnBrk="1" hangingPunct="1">
              <a:buFontTx/>
              <a:buAutoNum type="arabicPeriod"/>
            </a:pPr>
            <a:r>
              <a:rPr lang="zh-CN" altLang="en-US">
                <a:solidFill>
                  <a:srgbClr val="000000"/>
                </a:solidFill>
              </a:rPr>
              <a:t>大家商量</a:t>
            </a:r>
            <a:r>
              <a:rPr lang="zh-CN" altLang="en-US" b="1" u="sng">
                <a:solidFill>
                  <a:srgbClr val="000000"/>
                </a:solidFill>
              </a:rPr>
              <a:t>来</a:t>
            </a:r>
            <a:r>
              <a:rPr lang="zh-CN" altLang="en-US">
                <a:solidFill>
                  <a:srgbClr val="000000"/>
                </a:solidFill>
              </a:rPr>
              <a:t>商量</a:t>
            </a:r>
            <a:r>
              <a:rPr lang="zh-CN" altLang="en-US" b="1" u="sng">
                <a:solidFill>
                  <a:srgbClr val="000000"/>
                </a:solidFill>
              </a:rPr>
              <a:t>去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zh-CN" altLang="en-US" u="sng">
                <a:solidFill>
                  <a:srgbClr val="000000"/>
                </a:solidFill>
              </a:rPr>
              <a:t>最后决定还是去香山</a:t>
            </a:r>
            <a:r>
              <a:rPr lang="zh-CN" altLang="en-US">
                <a:solidFill>
                  <a:srgbClr val="000000"/>
                </a:solidFill>
              </a:rPr>
              <a:t>。</a:t>
            </a:r>
          </a:p>
          <a:p>
            <a:pPr eaLnBrk="1" hangingPunct="1">
              <a:buFontTx/>
              <a:buAutoNum type="arabicPeriod"/>
            </a:pPr>
            <a:r>
              <a:rPr lang="zh-CN" altLang="en-US">
                <a:solidFill>
                  <a:srgbClr val="000000"/>
                </a:solidFill>
              </a:rPr>
              <a:t>他们几个人花了整整一下午，研究</a:t>
            </a:r>
            <a:r>
              <a:rPr lang="zh-CN" altLang="en-US" b="1" u="sng">
                <a:solidFill>
                  <a:srgbClr val="000000"/>
                </a:solidFill>
              </a:rPr>
              <a:t>来</a:t>
            </a:r>
            <a:r>
              <a:rPr lang="zh-CN" altLang="en-US">
                <a:solidFill>
                  <a:srgbClr val="000000"/>
                </a:solidFill>
              </a:rPr>
              <a:t>研究</a:t>
            </a:r>
            <a:r>
              <a:rPr lang="zh-CN" altLang="en-US" b="1" u="sng">
                <a:solidFill>
                  <a:srgbClr val="000000"/>
                </a:solidFill>
              </a:rPr>
              <a:t>去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zh-CN" altLang="en-US" u="sng">
                <a:solidFill>
                  <a:srgbClr val="000000"/>
                </a:solidFill>
              </a:rPr>
              <a:t>也没研究出个结果</a:t>
            </a:r>
            <a:r>
              <a:rPr lang="zh-CN" altLang="en-US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953349" name="Text Box 5"/>
          <p:cNvSpPr txBox="1">
            <a:spLocks noChangeArrowheads="1"/>
          </p:cNvSpPr>
          <p:nvPr/>
        </p:nvSpPr>
        <p:spPr bwMode="auto">
          <a:xfrm>
            <a:off x="755650" y="4652963"/>
            <a:ext cx="7200900" cy="588962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000000"/>
                </a:solidFill>
                <a:latin typeface="Arial" charset="0"/>
              </a:rPr>
              <a:t>……</a:t>
            </a:r>
            <a:r>
              <a:rPr lang="zh-CN" altLang="en-US">
                <a:solidFill>
                  <a:srgbClr val="000000"/>
                </a:solidFill>
              </a:rPr>
              <a:t>动词</a:t>
            </a:r>
            <a:r>
              <a:rPr lang="en-US" altLang="zh-CN">
                <a:solidFill>
                  <a:srgbClr val="000000"/>
                </a:solidFill>
              </a:rPr>
              <a:t>+</a:t>
            </a:r>
            <a:r>
              <a:rPr lang="zh-CN" altLang="en-US">
                <a:solidFill>
                  <a:srgbClr val="000000"/>
                </a:solidFill>
              </a:rPr>
              <a:t>来</a:t>
            </a:r>
            <a:r>
              <a:rPr lang="en-US" altLang="zh-CN">
                <a:solidFill>
                  <a:srgbClr val="000000"/>
                </a:solidFill>
              </a:rPr>
              <a:t>+</a:t>
            </a:r>
            <a:r>
              <a:rPr lang="zh-CN" altLang="en-US">
                <a:solidFill>
                  <a:srgbClr val="000000"/>
                </a:solidFill>
              </a:rPr>
              <a:t>动词</a:t>
            </a:r>
            <a:r>
              <a:rPr lang="en-US" altLang="zh-CN">
                <a:solidFill>
                  <a:srgbClr val="000000"/>
                </a:solidFill>
              </a:rPr>
              <a:t>+</a:t>
            </a:r>
            <a:r>
              <a:rPr lang="zh-CN" altLang="en-US">
                <a:solidFill>
                  <a:srgbClr val="000000"/>
                </a:solidFill>
              </a:rPr>
              <a:t>去，</a:t>
            </a:r>
            <a:r>
              <a:rPr lang="en-US" altLang="zh-CN">
                <a:solidFill>
                  <a:srgbClr val="000000"/>
                </a:solidFill>
                <a:latin typeface="Arial" charset="0"/>
              </a:rPr>
              <a:t>……</a:t>
            </a:r>
            <a:r>
              <a:rPr lang="zh-CN" altLang="en-US">
                <a:solidFill>
                  <a:srgbClr val="000000"/>
                </a:solidFill>
              </a:rPr>
              <a:t>（结果）</a:t>
            </a:r>
            <a:r>
              <a:rPr lang="zh-CN" altLang="en-US" u="sng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3347" grpId="0"/>
      <p:bldP spid="9533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即时练习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323850" y="1773238"/>
            <a:ext cx="8820150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1. </a:t>
            </a:r>
            <a:r>
              <a:rPr lang="zh-CN" altLang="en-US" sz="2800" b="1" smtClean="0"/>
              <a:t>孩子们在公园里</a:t>
            </a:r>
            <a:r>
              <a:rPr lang="en-US" altLang="zh-CN" sz="2800" b="1" smtClean="0"/>
              <a:t>__________</a:t>
            </a:r>
            <a:r>
              <a:rPr lang="zh-CN" altLang="en-US" sz="2800" b="1" smtClean="0"/>
              <a:t>，玩儿得十分开心。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2. ________________</a:t>
            </a:r>
            <a:r>
              <a:rPr lang="zh-CN" altLang="en-US" sz="2800" b="1" smtClean="0"/>
              <a:t>，终于找到了他的家。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3. ____________</a:t>
            </a:r>
            <a:r>
              <a:rPr lang="zh-CN" altLang="en-US" sz="2800" b="1" smtClean="0"/>
              <a:t>，也没选出一件让她满意的衣服。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4. </a:t>
            </a:r>
            <a:r>
              <a:rPr lang="zh-CN" altLang="en-US" sz="2800" b="1" smtClean="0"/>
              <a:t>甲：昨天你们等到小李了吗？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乙：</a:t>
            </a:r>
            <a:r>
              <a:rPr lang="en-US" altLang="zh-CN" sz="2800" b="1" smtClean="0"/>
              <a:t>____________</a:t>
            </a:r>
            <a:r>
              <a:rPr lang="zh-CN" altLang="en-US" sz="2800" b="1" smtClean="0"/>
              <a:t>，最后他也没来。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5. </a:t>
            </a:r>
            <a:r>
              <a:rPr lang="zh-CN" altLang="en-US" sz="2800" b="1" smtClean="0"/>
              <a:t>甲：你跟张强商量好了吗？到底决定去哪儿旅行？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乙：</a:t>
            </a:r>
            <a:r>
              <a:rPr lang="en-US" altLang="zh-CN" sz="2800" b="1" smtClean="0"/>
              <a:t>______________________________</a:t>
            </a:r>
            <a:r>
              <a:rPr lang="zh-CN" altLang="en-US" sz="2800" b="1" smtClean="0"/>
              <a:t>。　　　　　　　　　　　　　　　　　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492500" y="1681163"/>
            <a:ext cx="2303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跑来跑去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900113" y="2257425"/>
            <a:ext cx="4248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0000FF"/>
                </a:solidFill>
              </a:rPr>
              <a:t>我找来找去</a:t>
            </a:r>
            <a:r>
              <a:rPr lang="en-US" altLang="zh-CN" sz="2400">
                <a:solidFill>
                  <a:srgbClr val="0000FF"/>
                </a:solidFill>
              </a:rPr>
              <a:t>/</a:t>
            </a:r>
            <a:r>
              <a:rPr lang="zh-CN" altLang="en-US" sz="2400">
                <a:solidFill>
                  <a:srgbClr val="0000FF"/>
                </a:solidFill>
              </a:rPr>
              <a:t>打听来打听去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27088" y="2762250"/>
            <a:ext cx="29527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小丽选来选去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476375" y="3770313"/>
            <a:ext cx="38877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我们等来等去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47813" y="4778375"/>
            <a:ext cx="65532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我们商量来商量去，最后决定去云南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8124</TotalTime>
  <Words>1224</Words>
  <Application>Microsoft Office PowerPoint</Application>
  <PresentationFormat>On-screen Show (4:3)</PresentationFormat>
  <Paragraphs>142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Tahoma</vt:lpstr>
      <vt:lpstr>楷体_GB2312</vt:lpstr>
      <vt:lpstr>Arial</vt:lpstr>
      <vt:lpstr>宋体</vt:lpstr>
      <vt:lpstr>Wingdings</vt:lpstr>
      <vt:lpstr>Times New Roman</vt:lpstr>
      <vt:lpstr>楷体</vt:lpstr>
      <vt:lpstr>华文新魏</vt:lpstr>
      <vt:lpstr>Blends</vt:lpstr>
      <vt:lpstr>3_Blends</vt:lpstr>
      <vt:lpstr>4_Blends</vt:lpstr>
      <vt:lpstr>9_Blends</vt:lpstr>
      <vt:lpstr>10_Blends</vt:lpstr>
      <vt:lpstr>1_Blends</vt:lpstr>
      <vt:lpstr>6_Blends</vt:lpstr>
      <vt:lpstr>PowerPoint Presentation</vt:lpstr>
      <vt:lpstr>复习：</vt:lpstr>
      <vt:lpstr>        得意</vt:lpstr>
      <vt:lpstr>塞</vt:lpstr>
      <vt:lpstr>        陌生</vt:lpstr>
      <vt:lpstr>生词</vt:lpstr>
      <vt:lpstr>语法4   ……来……去A</vt:lpstr>
      <vt:lpstr>语法4   ……来……去B</vt:lpstr>
      <vt:lpstr>即时练习</vt:lpstr>
      <vt:lpstr>语法5    一时</vt:lpstr>
      <vt:lpstr>即时练习</vt:lpstr>
      <vt:lpstr>语法6：竟（竟然）</vt:lpstr>
      <vt:lpstr>即时练习</vt:lpstr>
      <vt:lpstr>小结；作业</vt:lpstr>
      <vt:lpstr>预习提纲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</dc:creator>
  <cp:lastModifiedBy>N</cp:lastModifiedBy>
  <cp:revision>977</cp:revision>
  <dcterms:created xsi:type="dcterms:W3CDTF">1601-01-01T00:00:00Z</dcterms:created>
  <dcterms:modified xsi:type="dcterms:W3CDTF">2014-09-15T13:25:12Z</dcterms:modified>
</cp:coreProperties>
</file>