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5.xml" ContentType="application/vnd.openxmlformats-officedocument.theme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6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  <p:sldMasterId id="2147483835" r:id="rId2"/>
    <p:sldMasterId id="2147483849" r:id="rId3"/>
    <p:sldMasterId id="2147484156" r:id="rId4"/>
    <p:sldMasterId id="2147484169" r:id="rId5"/>
    <p:sldMasterId id="2147485509" r:id="rId6"/>
    <p:sldMasterId id="2147485526" r:id="rId7"/>
  </p:sldMasterIdLst>
  <p:notesMasterIdLst>
    <p:notesMasterId r:id="rId23"/>
  </p:notesMasterIdLst>
  <p:handoutMasterIdLst>
    <p:handoutMasterId r:id="rId24"/>
  </p:handoutMasterIdLst>
  <p:sldIdLst>
    <p:sldId id="296" r:id="rId8"/>
    <p:sldId id="675" r:id="rId9"/>
    <p:sldId id="639" r:id="rId10"/>
    <p:sldId id="638" r:id="rId11"/>
    <p:sldId id="601" r:id="rId12"/>
    <p:sldId id="668" r:id="rId13"/>
    <p:sldId id="611" r:id="rId14"/>
    <p:sldId id="612" r:id="rId15"/>
    <p:sldId id="669" r:id="rId16"/>
    <p:sldId id="670" r:id="rId17"/>
    <p:sldId id="671" r:id="rId18"/>
    <p:sldId id="672" r:id="rId19"/>
    <p:sldId id="673" r:id="rId20"/>
    <p:sldId id="646" r:id="rId21"/>
    <p:sldId id="674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5pPr>
    <a:lvl6pPr marL="22860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6pPr>
    <a:lvl7pPr marL="27432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7pPr>
    <a:lvl8pPr marL="32004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8pPr>
    <a:lvl9pPr marL="36576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6600"/>
    <a:srgbClr val="33CCCC"/>
    <a:srgbClr val="66CCFF"/>
    <a:srgbClr val="3399FF"/>
    <a:srgbClr val="FFFFCC"/>
    <a:srgbClr val="FFCC99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81" autoAdjust="0"/>
    <p:restoredTop sz="85246" autoAdjust="0"/>
  </p:normalViewPr>
  <p:slideViewPr>
    <p:cSldViewPr>
      <p:cViewPr varScale="1">
        <p:scale>
          <a:sx n="62" d="100"/>
          <a:sy n="62" d="100"/>
        </p:scale>
        <p:origin x="-1734" y="-90"/>
      </p:cViewPr>
      <p:guideLst>
        <p:guide orient="horz" pos="2304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94"/>
    </p:cViewPr>
  </p:sorterViewPr>
  <p:notesViewPr>
    <p:cSldViewPr>
      <p:cViewPr varScale="1">
        <p:scale>
          <a:sx n="56" d="100"/>
          <a:sy n="56" d="100"/>
        </p:scale>
        <p:origin x="-185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2A41DAC-5DD0-4178-85C2-CB0814963D3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102754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554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6641CEC-4C81-4449-A731-59B6E6CF1E9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6498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fld id="{C550EA08-8A0C-4513-8C9F-C0BAD0B5AC80}" type="slidenum">
              <a:rPr lang="zh-CN" altLang="en-US" sz="1200" smtClean="0">
                <a:solidFill>
                  <a:srgbClr val="000000"/>
                </a:solidFill>
              </a:rPr>
              <a:pPr eaLnBrk="1" hangingPunct="1"/>
              <a:t>7</a:t>
            </a:fld>
            <a:endParaRPr lang="en-US" altLang="zh-CN" sz="1200" smtClean="0">
              <a:solidFill>
                <a:srgbClr val="000000"/>
              </a:solidFill>
            </a:endParaRPr>
          </a:p>
        </p:txBody>
      </p:sp>
      <p:sp>
        <p:nvSpPr>
          <p:cNvPr id="686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fld id="{3C68D642-BDC4-4A45-A9C8-BEFF2EB6E5A3}" type="slidenum">
              <a:rPr lang="zh-CN" altLang="en-US" sz="1200" smtClean="0">
                <a:solidFill>
                  <a:srgbClr val="000000"/>
                </a:solidFill>
              </a:rPr>
              <a:pPr eaLnBrk="1" hangingPunct="1"/>
              <a:t>8</a:t>
            </a:fld>
            <a:endParaRPr lang="en-US" altLang="zh-CN" sz="1200" smtClean="0">
              <a:solidFill>
                <a:srgbClr val="000000"/>
              </a:solidFill>
            </a:endParaRPr>
          </a:p>
        </p:txBody>
      </p:sp>
      <p:sp>
        <p:nvSpPr>
          <p:cNvPr id="6963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zh-CN" altLang="en-US" smtClean="0"/>
              <a:t>比较分散，到处都是。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2B6000C9-D0DF-4A92-9BAF-A15835E111A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37104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93026C-E61D-47EB-8220-0F3729C2116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71615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1AF681-E0A1-4F1B-B821-BFBBACA93A7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409307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BCDD31-BD1D-4650-BA54-69A3E182F68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684134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z="1800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z="1800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z="1800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z="1800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z="1800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z="1800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z="1800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71FCD088-930B-4156-8E3C-7C90B42E33E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734571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C302F-AB5A-4975-9293-9243BC94FD0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232041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C01670-E75A-4DF7-B721-E831E2CD154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680994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5B76D-EB9B-4B2A-B3F2-80FF0F5D9D0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376069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9D8954-AB37-4896-B6BD-241B36180FD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143195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14276-C1B0-44D6-A91A-DC97193B3F3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028253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A7290A-3B38-4544-A72F-D219D54C4A0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50626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B8C501-0ED4-4403-B1D2-FF92799BE1A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630056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8A6BD0-94B7-4782-9C19-2F6796F4E29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699466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E3823D-8D9C-4D05-BA54-455D4B43241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788950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C595B9-811D-471A-87BA-3733BE973BC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820817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300C5-131F-4338-88A3-563C835364E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744729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zh-CN" alt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BEDDC-99CA-43B7-A63D-4883929C6C0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651070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1FE78B-B21A-44EA-B718-15F62C7E7F2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693316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D450F4A-21AA-447E-A971-3C6D02EDC9C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625945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8AA320-C620-47A5-9239-25A956E7075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4641865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F7E97-6B18-4B32-AD6B-6704B5BB713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4149162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15A5B8-3E8C-4DEE-8112-715B5C1A5FA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03610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77CB8D-E6F9-44AF-A47D-EB746A215C2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997553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FF536-7840-44E3-81FD-060DD054937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8481029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6551D4-BB42-420B-9D70-3C3B46EFE8A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6273628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64E55C-6E96-477B-8DC0-D80D50D8B99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7880768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0C0D9E-D2CD-4820-B761-3B232B651D2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5065996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DCF5AA-9BD0-40C3-BF52-D92D15E9E26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738605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A5461-4BDB-43C6-A8A0-50CBCE1177C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5741914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86A6DC-220A-4565-AF50-638B75ED584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3694613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371C86-238F-403F-BAB7-BACA7DDD957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168647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74C5BB29-167A-4C09-9B6C-EA3A3E87385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473164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B992A9-98FE-42A8-B9E1-02C12B33CA2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84572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4E44D0-2119-4AED-B9E4-20834543517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0458214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AD02BF-CE4C-426E-8030-B31EEFF1504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2937772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083C8E-E056-4DCF-A0DF-14BAD7C9315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8512715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DC1ED-55A2-4B60-9ADB-F1DBD6CB5F2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9171163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5956C-6D69-4DAE-AEE7-0AC0F7B81D0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663832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9F74BE-8ED8-4619-96C0-9CBE6098F71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0097403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94452-8AE1-42B7-B331-F68E97DE0AE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3676019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E49F55-B54D-479C-B73A-FE33C64C5D8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785231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65C405-4265-4473-99DE-30CB89ECC6A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9199464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5279F7-6A24-407D-BFD3-FE86A59E7E4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1870358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309BEC-5E0D-41F6-B390-8176EF7018E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22610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9FDE7-7755-4138-AD12-A768064DFC5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4321260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FB7FBC48-2E14-4620-8CB3-1DD30905B0F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8371060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5A7503-8802-4162-B019-71401981460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2725684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7F5DB4-F1EA-4BEB-B641-021B033E76A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535217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D319F3-CCD0-4E5A-880B-9FF6DB6E3B2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2889279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A37D4-3F62-437F-93EB-152AE2CB2E9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5842581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349FB4-54FB-4CA7-904B-78C26EDB792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4693538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9D4A05-715D-4725-8471-5D5E0583CC0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4292054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5AF212-E5C7-48DA-9A5D-69C33B3D652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9831783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C071F9-0262-488A-9DA0-333213E7CC5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3328139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DD4327-F49E-49A6-B5C0-361CC130B99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19829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FD44F-4C1C-40F4-A74E-5FEA26FB1B1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2676077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5887A5-F808-4957-9150-E99200AF09D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610512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8BB1D-8CF9-4ABB-AEED-D415B3AE403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7735943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C82A083-1132-46E0-92B4-A800A1DA526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6045653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464014-02D7-4AC4-8D65-11E299CCAC4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432802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04F671-BC81-4706-AD06-B959C9CDD8B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0015312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E97837-D5E0-40BB-A5CA-89B7980A827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9268785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897BAC-E44E-461F-AF2A-BB990B3AF3D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2277708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F3B383-8332-4ACD-8526-F6577F6930A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3471100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7F791F-8DC3-4D11-BC37-EEB6062BBC1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0856067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BDC23F-18CB-41AB-BE7A-15D52EE7091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86176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39CAFD-C88C-4E42-B076-B2488B285C3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6235611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5A21F3-3E67-47A4-9811-F3EBDE9E607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2836705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BAE486-48E2-4742-A17C-9C0E6AA67B6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8143318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76689E-E769-41B0-9FB4-02E4EFB7A7E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1920878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347D0A-F0A4-4A05-AC35-8D59E843882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990486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EE42B4-E882-4F5F-AB80-733B1D44D47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74269121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B0EEAF-10F5-4EF0-846E-18DC3B15B0A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8543616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1E9D8-9BEC-45E2-92D5-5A144AC495D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6661025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49494-C764-494B-88E5-D1E10B68E48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5653053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BE3D760-3DF1-4B18-B214-E469D0DEBE3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1211321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ED820B-1085-4044-8FB8-E9CC53B080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74599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8ECA5-3473-4D3B-9687-3D30B45B8FD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2576925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9CE8F-07BE-4723-8694-024441EF742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39768598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44A9F0-8B78-4061-BC01-5CA97FBF4E2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5872242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DF8FAA-EBF5-4B81-85E7-54B81003ED7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96818289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D27CDB-ECCB-4999-9349-679BF0B9611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45616985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C532A-154C-427D-B246-4F3B472FA1E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13323336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D70985-EA95-43C1-989C-A3C682B8932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89633151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040EA-1D9E-488A-892E-4D26B88D0DF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2813246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89AB1-A326-49AE-9140-7D978FEB651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8378080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327B3B-48AD-4AA3-A775-B0216941C34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0172584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44F8B2-161E-4692-A143-58F7FEFED2B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8904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301B1-95FC-4401-A6F4-A976B54E708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80395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7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12" Type="http://schemas.openxmlformats.org/officeDocument/2006/relationships/slideLayout" Target="../slideLayouts/slideLayout61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11" Type="http://schemas.openxmlformats.org/officeDocument/2006/relationships/slideLayout" Target="../slideLayouts/slideLayout60.xml"/><Relationship Id="rId5" Type="http://schemas.openxmlformats.org/officeDocument/2006/relationships/slideLayout" Target="../slideLayouts/slideLayout54.xml"/><Relationship Id="rId10" Type="http://schemas.openxmlformats.org/officeDocument/2006/relationships/slideLayout" Target="../slideLayouts/slideLayout59.xml"/><Relationship Id="rId4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8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9.xml"/><Relationship Id="rId13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4.xml"/><Relationship Id="rId7" Type="http://schemas.openxmlformats.org/officeDocument/2006/relationships/slideLayout" Target="../slideLayouts/slideLayout68.xml"/><Relationship Id="rId12" Type="http://schemas.openxmlformats.org/officeDocument/2006/relationships/slideLayout" Target="../slideLayouts/slideLayout73.xml"/><Relationship Id="rId17" Type="http://schemas.openxmlformats.org/officeDocument/2006/relationships/theme" Target="../theme/theme6.xml"/><Relationship Id="rId2" Type="http://schemas.openxmlformats.org/officeDocument/2006/relationships/slideLayout" Target="../slideLayouts/slideLayout63.xml"/><Relationship Id="rId16" Type="http://schemas.openxmlformats.org/officeDocument/2006/relationships/slideLayout" Target="../slideLayouts/slideLayout77.xml"/><Relationship Id="rId1" Type="http://schemas.openxmlformats.org/officeDocument/2006/relationships/slideLayout" Target="../slideLayouts/slideLayout62.xml"/><Relationship Id="rId6" Type="http://schemas.openxmlformats.org/officeDocument/2006/relationships/slideLayout" Target="../slideLayouts/slideLayout67.xml"/><Relationship Id="rId11" Type="http://schemas.openxmlformats.org/officeDocument/2006/relationships/slideLayout" Target="../slideLayouts/slideLayout72.xml"/><Relationship Id="rId5" Type="http://schemas.openxmlformats.org/officeDocument/2006/relationships/slideLayout" Target="../slideLayouts/slideLayout66.xml"/><Relationship Id="rId15" Type="http://schemas.openxmlformats.org/officeDocument/2006/relationships/slideLayout" Target="../slideLayouts/slideLayout76.xml"/><Relationship Id="rId10" Type="http://schemas.openxmlformats.org/officeDocument/2006/relationships/slideLayout" Target="../slideLayouts/slideLayout71.xml"/><Relationship Id="rId4" Type="http://schemas.openxmlformats.org/officeDocument/2006/relationships/slideLayout" Target="../slideLayouts/slideLayout65.xml"/><Relationship Id="rId9" Type="http://schemas.openxmlformats.org/officeDocument/2006/relationships/slideLayout" Target="../slideLayouts/slideLayout70.xml"/><Relationship Id="rId14" Type="http://schemas.openxmlformats.org/officeDocument/2006/relationships/slideLayout" Target="../slideLayouts/slideLayout75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slideLayout" Target="../slideLayouts/slideLayout89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03BE032A-42DF-44A9-8B9A-9702D0C8DCC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167" r:id="rId1"/>
    <p:sldLayoutId id="2147486031" r:id="rId2"/>
    <p:sldLayoutId id="2147486032" r:id="rId3"/>
    <p:sldLayoutId id="2147486033" r:id="rId4"/>
    <p:sldLayoutId id="2147486034" r:id="rId5"/>
    <p:sldLayoutId id="2147486035" r:id="rId6"/>
    <p:sldLayoutId id="2147486036" r:id="rId7"/>
    <p:sldLayoutId id="2147486037" r:id="rId8"/>
    <p:sldLayoutId id="2147486038" r:id="rId9"/>
    <p:sldLayoutId id="2147486039" r:id="rId10"/>
    <p:sldLayoutId id="2147486040" r:id="rId11"/>
    <p:sldLayoutId id="214748604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4673AAE-FA72-405D-B4A2-E6D09325E42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168" r:id="rId1"/>
    <p:sldLayoutId id="2147486042" r:id="rId2"/>
    <p:sldLayoutId id="2147486043" r:id="rId3"/>
    <p:sldLayoutId id="2147486044" r:id="rId4"/>
    <p:sldLayoutId id="2147486045" r:id="rId5"/>
    <p:sldLayoutId id="2147486046" r:id="rId6"/>
    <p:sldLayoutId id="2147486047" r:id="rId7"/>
    <p:sldLayoutId id="2147486048" r:id="rId8"/>
    <p:sldLayoutId id="2147486049" r:id="rId9"/>
    <p:sldLayoutId id="2147486050" r:id="rId10"/>
    <p:sldLayoutId id="2147486051" r:id="rId11"/>
    <p:sldLayoutId id="2147486052" r:id="rId12"/>
    <p:sldLayoutId id="2147486053" r:id="rId1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099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0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1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2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3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4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BAF77ABA-FBFB-492F-8006-AEEF12762AF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169" r:id="rId1"/>
    <p:sldLayoutId id="2147486054" r:id="rId2"/>
    <p:sldLayoutId id="2147486055" r:id="rId3"/>
    <p:sldLayoutId id="2147486056" r:id="rId4"/>
    <p:sldLayoutId id="2147486057" r:id="rId5"/>
    <p:sldLayoutId id="2147486058" r:id="rId6"/>
    <p:sldLayoutId id="2147486059" r:id="rId7"/>
    <p:sldLayoutId id="2147486060" r:id="rId8"/>
    <p:sldLayoutId id="2147486061" r:id="rId9"/>
    <p:sldLayoutId id="2147486062" r:id="rId10"/>
    <p:sldLayoutId id="2147486063" r:id="rId11"/>
    <p:sldLayoutId id="214748606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19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0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1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3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4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11E24287-1F0F-443C-BBC4-30CE3DD58DB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170" r:id="rId1"/>
    <p:sldLayoutId id="2147486065" r:id="rId2"/>
    <p:sldLayoutId id="2147486066" r:id="rId3"/>
    <p:sldLayoutId id="2147486067" r:id="rId4"/>
    <p:sldLayoutId id="2147486068" r:id="rId5"/>
    <p:sldLayoutId id="2147486069" r:id="rId6"/>
    <p:sldLayoutId id="2147486070" r:id="rId7"/>
    <p:sldLayoutId id="2147486071" r:id="rId8"/>
    <p:sldLayoutId id="2147486072" r:id="rId9"/>
    <p:sldLayoutId id="2147486073" r:id="rId10"/>
    <p:sldLayoutId id="2147486074" r:id="rId11"/>
    <p:sldLayoutId id="214748607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3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4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5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6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7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8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AB02820-7C4E-4380-A84E-C87350BD226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171" r:id="rId1"/>
    <p:sldLayoutId id="2147486076" r:id="rId2"/>
    <p:sldLayoutId id="2147486077" r:id="rId3"/>
    <p:sldLayoutId id="2147486078" r:id="rId4"/>
    <p:sldLayoutId id="2147486079" r:id="rId5"/>
    <p:sldLayoutId id="2147486080" r:id="rId6"/>
    <p:sldLayoutId id="2147486081" r:id="rId7"/>
    <p:sldLayoutId id="2147486082" r:id="rId8"/>
    <p:sldLayoutId id="2147486083" r:id="rId9"/>
    <p:sldLayoutId id="2147486084" r:id="rId10"/>
    <p:sldLayoutId id="2147486085" r:id="rId11"/>
    <p:sldLayoutId id="214748608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7F683A6-E119-405E-A23F-C4F2A792EC2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177" r:id="rId1"/>
    <p:sldLayoutId id="2147486141" r:id="rId2"/>
    <p:sldLayoutId id="2147486142" r:id="rId3"/>
    <p:sldLayoutId id="2147486143" r:id="rId4"/>
    <p:sldLayoutId id="2147486144" r:id="rId5"/>
    <p:sldLayoutId id="2147486145" r:id="rId6"/>
    <p:sldLayoutId id="2147486146" r:id="rId7"/>
    <p:sldLayoutId id="2147486147" r:id="rId8"/>
    <p:sldLayoutId id="2147486148" r:id="rId9"/>
    <p:sldLayoutId id="2147486149" r:id="rId10"/>
    <p:sldLayoutId id="2147486150" r:id="rId11"/>
    <p:sldLayoutId id="2147486151" r:id="rId12"/>
    <p:sldLayoutId id="2147486152" r:id="rId13"/>
    <p:sldLayoutId id="2147486153" r:id="rId14"/>
    <p:sldLayoutId id="2147486154" r:id="rId15"/>
    <p:sldLayoutId id="2147486155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628092F-BD40-4AF3-9897-DC693D939A0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178" r:id="rId1"/>
    <p:sldLayoutId id="2147486156" r:id="rId2"/>
    <p:sldLayoutId id="2147486157" r:id="rId3"/>
    <p:sldLayoutId id="2147486158" r:id="rId4"/>
    <p:sldLayoutId id="2147486159" r:id="rId5"/>
    <p:sldLayoutId id="2147486160" r:id="rId6"/>
    <p:sldLayoutId id="2147486161" r:id="rId7"/>
    <p:sldLayoutId id="2147486162" r:id="rId8"/>
    <p:sldLayoutId id="2147486163" r:id="rId9"/>
    <p:sldLayoutId id="2147486164" r:id="rId10"/>
    <p:sldLayoutId id="2147486165" r:id="rId11"/>
    <p:sldLayoutId id="214748616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0" name="Text Box 20"/>
          <p:cNvSpPr txBox="1">
            <a:spLocks noChangeArrowheads="1"/>
          </p:cNvSpPr>
          <p:nvPr/>
        </p:nvSpPr>
        <p:spPr bwMode="auto">
          <a:xfrm>
            <a:off x="900113" y="1268413"/>
            <a:ext cx="7848600" cy="1920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kumimoji="0" lang="zh-CN" altLang="en-US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第1课 缘分</a:t>
            </a:r>
          </a:p>
          <a:p>
            <a:pPr algn="ctr">
              <a:spcBef>
                <a:spcPct val="0"/>
              </a:spcBef>
              <a:defRPr/>
            </a:pPr>
            <a:r>
              <a:rPr kumimoji="0" lang="zh-CN" altLang="en-US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（</a:t>
            </a:r>
            <a:r>
              <a:rPr kumimoji="0" lang="en-US" altLang="zh-CN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2</a:t>
            </a:r>
            <a:r>
              <a:rPr kumimoji="0" lang="zh-CN" altLang="en-US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）</a:t>
            </a:r>
            <a:endParaRPr lang="en-US" altLang="zh-CN" sz="6000" b="1" dirty="0">
              <a:effectLst>
                <a:outerShdw blurRad="38100" dist="38100" dir="2700000" algn="tl">
                  <a:srgbClr val="C0C0C0"/>
                </a:outerShdw>
              </a:effectLst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语法</a:t>
            </a:r>
            <a:r>
              <a:rPr lang="en-US" altLang="zh-CN" smtClean="0"/>
              <a:t>5   </a:t>
            </a:r>
            <a:r>
              <a:rPr lang="zh-CN" altLang="en-US" smtClean="0"/>
              <a:t> 一时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844675"/>
            <a:ext cx="9001125" cy="2592388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800" b="1" smtClean="0">
                <a:ea typeface="楷体_GB2312" pitchFamily="49" charset="-122"/>
              </a:rPr>
              <a:t>1 </a:t>
            </a:r>
            <a:r>
              <a:rPr lang="zh-CN" altLang="en-US" sz="2800" b="1" smtClean="0">
                <a:ea typeface="楷体_GB2312" pitchFamily="49" charset="-122"/>
              </a:rPr>
              <a:t>路上偶然遇到了一位老朋友，我</a:t>
            </a:r>
            <a:r>
              <a:rPr lang="zh-CN" altLang="en-US" sz="2800" b="1" smtClean="0">
                <a:solidFill>
                  <a:srgbClr val="FF0000"/>
                </a:solidFill>
                <a:ea typeface="楷体_GB2312" pitchFamily="49" charset="-122"/>
              </a:rPr>
              <a:t>一时</a:t>
            </a:r>
            <a:r>
              <a:rPr lang="zh-CN" altLang="en-US" sz="2800" b="1" smtClean="0">
                <a:ea typeface="楷体_GB2312" pitchFamily="49" charset="-122"/>
              </a:rPr>
              <a:t>想不起他的名字了。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800" b="1" smtClean="0">
                <a:ea typeface="楷体_GB2312" pitchFamily="49" charset="-122"/>
              </a:rPr>
              <a:t>2 </a:t>
            </a:r>
            <a:r>
              <a:rPr lang="zh-CN" altLang="en-US" sz="2800" b="1" smtClean="0">
                <a:ea typeface="楷体_GB2312" pitchFamily="49" charset="-122"/>
              </a:rPr>
              <a:t>听到这个好消息，她</a:t>
            </a:r>
            <a:r>
              <a:rPr lang="zh-CN" altLang="en-US" sz="2800" b="1" smtClean="0">
                <a:solidFill>
                  <a:srgbClr val="FF0000"/>
                </a:solidFill>
                <a:ea typeface="楷体_GB2312" pitchFamily="49" charset="-122"/>
              </a:rPr>
              <a:t>一时</a:t>
            </a:r>
            <a:r>
              <a:rPr lang="zh-CN" altLang="en-US" sz="2800" b="1" smtClean="0">
                <a:ea typeface="楷体_GB2312" pitchFamily="49" charset="-122"/>
              </a:rPr>
              <a:t>非常激动。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800" b="1" smtClean="0">
                <a:ea typeface="楷体_GB2312" pitchFamily="49" charset="-122"/>
              </a:rPr>
              <a:t>3 </a:t>
            </a:r>
            <a:r>
              <a:rPr lang="zh-CN" altLang="en-US" sz="2800" b="1" smtClean="0">
                <a:ea typeface="楷体_GB2312" pitchFamily="49" charset="-122"/>
              </a:rPr>
              <a:t>她刚才</a:t>
            </a:r>
            <a:r>
              <a:rPr lang="zh-CN" altLang="en-US" sz="2800" b="1" smtClean="0">
                <a:solidFill>
                  <a:srgbClr val="FF0000"/>
                </a:solidFill>
                <a:ea typeface="楷体_GB2312" pitchFamily="49" charset="-122"/>
              </a:rPr>
              <a:t>一时</a:t>
            </a:r>
            <a:r>
              <a:rPr lang="zh-CN" altLang="en-US" sz="2800" b="1" smtClean="0">
                <a:ea typeface="楷体_GB2312" pitchFamily="49" charset="-122"/>
              </a:rPr>
              <a:t>生气，才说出了这样的话，你不要生气。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800" b="1" smtClean="0">
                <a:ea typeface="楷体_GB2312" pitchFamily="49" charset="-122"/>
              </a:rPr>
              <a:t>4 </a:t>
            </a:r>
            <a:r>
              <a:rPr lang="zh-CN" altLang="en-US" sz="2800" b="1" smtClean="0">
                <a:ea typeface="楷体_GB2312" pitchFamily="49" charset="-122"/>
              </a:rPr>
              <a:t>小李</a:t>
            </a:r>
            <a:r>
              <a:rPr lang="zh-CN" altLang="en-US" sz="2800" b="1" smtClean="0">
                <a:solidFill>
                  <a:srgbClr val="FF0000"/>
                </a:solidFill>
                <a:ea typeface="楷体_GB2312" pitchFamily="49" charset="-122"/>
              </a:rPr>
              <a:t>一时</a:t>
            </a:r>
            <a:r>
              <a:rPr lang="zh-CN" altLang="en-US" sz="2800" b="1" smtClean="0">
                <a:ea typeface="楷体_GB2312" pitchFamily="49" charset="-122"/>
              </a:rPr>
              <a:t>着急，出门时忘了锁门。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908175" y="4724400"/>
            <a:ext cx="4679950" cy="1295400"/>
          </a:xfrm>
          <a:prstGeom prst="rect">
            <a:avLst/>
          </a:prstGeom>
          <a:noFill/>
          <a:ln>
            <a:solidFill>
              <a:srgbClr val="FF0000"/>
            </a:solidFill>
            <a:miter lim="800000"/>
            <a:headEnd/>
            <a:tailEnd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lnSpc>
                <a:spcPct val="90000"/>
              </a:lnSpc>
              <a:defRPr/>
            </a:pPr>
            <a:r>
              <a:rPr kumimoji="0" lang="en-US" altLang="zh-CN" kern="0" smtClean="0">
                <a:latin typeface="Times New Roman" pitchFamily="18" charset="0"/>
              </a:rPr>
              <a:t>……</a:t>
            </a:r>
            <a:r>
              <a:rPr kumimoji="0" lang="zh-CN" altLang="en-US" kern="0" smtClean="0">
                <a:latin typeface="Times New Roman" pitchFamily="18" charset="0"/>
              </a:rPr>
              <a:t>一时</a:t>
            </a:r>
            <a:r>
              <a:rPr kumimoji="0" lang="en-US" altLang="zh-CN" kern="0" smtClean="0">
                <a:latin typeface="Times New Roman" pitchFamily="18" charset="0"/>
              </a:rPr>
              <a:t>……</a:t>
            </a:r>
            <a:r>
              <a:rPr kumimoji="0" lang="zh-CN" altLang="en-US" kern="0" smtClean="0">
                <a:latin typeface="Times New Roman" pitchFamily="18" charset="0"/>
              </a:rPr>
              <a:t>，</a:t>
            </a:r>
            <a:r>
              <a:rPr kumimoji="0" lang="en-US" altLang="zh-CN" kern="0" smtClean="0">
                <a:latin typeface="Times New Roman" pitchFamily="18" charset="0"/>
              </a:rPr>
              <a:t>……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altLang="zh-CN" kern="0" smtClean="0">
                <a:latin typeface="Times New Roman" pitchFamily="18" charset="0"/>
              </a:rPr>
              <a:t>……</a:t>
            </a:r>
            <a:r>
              <a:rPr kumimoji="0" lang="zh-CN" altLang="en-US" kern="0" smtClean="0">
                <a:latin typeface="Times New Roman" pitchFamily="18" charset="0"/>
              </a:rPr>
              <a:t>，</a:t>
            </a:r>
            <a:r>
              <a:rPr kumimoji="0" lang="en-US" altLang="zh-CN" kern="0" smtClean="0">
                <a:latin typeface="Times New Roman" pitchFamily="18" charset="0"/>
              </a:rPr>
              <a:t>……</a:t>
            </a:r>
            <a:r>
              <a:rPr kumimoji="0" lang="zh-CN" altLang="en-US" kern="0" smtClean="0">
                <a:latin typeface="Times New Roman" pitchFamily="18" charset="0"/>
              </a:rPr>
              <a:t>一时</a:t>
            </a:r>
            <a:r>
              <a:rPr kumimoji="0" lang="en-US" altLang="zh-CN" kern="0" smtClean="0">
                <a:latin typeface="Times New Roman" pitchFamily="18" charset="0"/>
              </a:rPr>
              <a:t>……</a:t>
            </a:r>
            <a:endParaRPr kumimoji="0" lang="zh-CN" altLang="en-US" kern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即时练习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060575"/>
            <a:ext cx="9144000" cy="407193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zh-CN" sz="2800" b="1" smtClean="0"/>
              <a:t>◇</a:t>
            </a:r>
            <a:r>
              <a:rPr lang="zh-CN" altLang="en-US" sz="2800" b="1" smtClean="0"/>
              <a:t>用</a:t>
            </a:r>
            <a:r>
              <a:rPr lang="zh-CN" altLang="en-US" sz="2800" b="1" smtClean="0">
                <a:latin typeface="Arial" charset="0"/>
              </a:rPr>
              <a:t>“</a:t>
            </a:r>
            <a:r>
              <a:rPr lang="zh-CN" altLang="en-US" sz="2800" b="1" smtClean="0"/>
              <a:t>一时</a:t>
            </a:r>
            <a:r>
              <a:rPr lang="zh-CN" altLang="en-US" sz="2800" b="1" smtClean="0">
                <a:latin typeface="Arial" charset="0"/>
              </a:rPr>
              <a:t>”</a:t>
            </a:r>
            <a:r>
              <a:rPr lang="zh-CN" altLang="en-US" sz="2800" b="1" smtClean="0"/>
              <a:t>完成句子：</a:t>
            </a:r>
          </a:p>
          <a:p>
            <a:pPr>
              <a:buFont typeface="Wingdings" pitchFamily="2" charset="2"/>
              <a:buNone/>
            </a:pPr>
            <a:endParaRPr lang="zh-CN" altLang="en-US" sz="2800" smtClean="0"/>
          </a:p>
          <a:p>
            <a:pPr>
              <a:lnSpc>
                <a:spcPct val="140000"/>
              </a:lnSpc>
              <a:buFont typeface="Wingdings" pitchFamily="2" charset="2"/>
              <a:buNone/>
            </a:pPr>
            <a:r>
              <a:rPr lang="en-US" altLang="zh-CN" sz="2800" b="1" smtClean="0"/>
              <a:t>1 </a:t>
            </a:r>
            <a:r>
              <a:rPr lang="zh-CN" altLang="en-US" sz="2800" b="1" smtClean="0"/>
              <a:t>女朋友突然提出要跟他分手，</a:t>
            </a:r>
            <a:r>
              <a:rPr lang="en-US" altLang="zh-CN" sz="2800" b="1" smtClean="0"/>
              <a:t>_______________</a:t>
            </a:r>
            <a:r>
              <a:rPr lang="zh-CN" altLang="en-US" sz="2800" b="1" smtClean="0"/>
              <a:t>。</a:t>
            </a:r>
          </a:p>
          <a:p>
            <a:pPr>
              <a:lnSpc>
                <a:spcPct val="140000"/>
              </a:lnSpc>
              <a:buFont typeface="Wingdings" pitchFamily="2" charset="2"/>
              <a:buNone/>
            </a:pPr>
            <a:r>
              <a:rPr lang="en-US" altLang="zh-CN" sz="2800" b="1" smtClean="0"/>
              <a:t>2 </a:t>
            </a:r>
            <a:r>
              <a:rPr lang="zh-CN" altLang="en-US" sz="2800" b="1" smtClean="0"/>
              <a:t>我刚来到中国，</a:t>
            </a:r>
            <a:r>
              <a:rPr lang="en-US" altLang="zh-CN" sz="2800" b="1" smtClean="0"/>
              <a:t>_________________</a:t>
            </a:r>
            <a:r>
              <a:rPr lang="zh-CN" altLang="en-US" sz="2800" b="1" smtClean="0"/>
              <a:t>。（习惯）</a:t>
            </a:r>
          </a:p>
          <a:p>
            <a:pPr>
              <a:lnSpc>
                <a:spcPct val="140000"/>
              </a:lnSpc>
              <a:buFont typeface="Wingdings" pitchFamily="2" charset="2"/>
              <a:buNone/>
            </a:pPr>
            <a:r>
              <a:rPr lang="en-US" altLang="zh-CN" sz="2800" b="1" smtClean="0"/>
              <a:t>3 </a:t>
            </a:r>
            <a:r>
              <a:rPr lang="zh-CN" altLang="en-US" sz="2800" b="1" smtClean="0"/>
              <a:t>表演的时候，她</a:t>
            </a:r>
            <a:r>
              <a:rPr lang="en-US" altLang="zh-CN" sz="2800" b="1" smtClean="0"/>
              <a:t>___________</a:t>
            </a:r>
            <a:r>
              <a:rPr lang="zh-CN" altLang="en-US" sz="2800" b="1" smtClean="0"/>
              <a:t>，竟然忘了歌词。</a:t>
            </a:r>
          </a:p>
          <a:p>
            <a:pPr>
              <a:lnSpc>
                <a:spcPct val="140000"/>
              </a:lnSpc>
              <a:buFont typeface="Wingdings" pitchFamily="2" charset="2"/>
              <a:buNone/>
            </a:pPr>
            <a:r>
              <a:rPr lang="en-US" altLang="zh-CN" sz="2800" b="1" smtClean="0"/>
              <a:t>4 _____________________</a:t>
            </a:r>
            <a:r>
              <a:rPr lang="zh-CN" altLang="en-US" sz="2800" b="1" smtClean="0"/>
              <a:t>，流下了眼泪。</a:t>
            </a:r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5076825" y="3116263"/>
            <a:ext cx="2665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400">
                <a:solidFill>
                  <a:schemeClr val="folHlink"/>
                </a:solidFill>
              </a:rPr>
              <a:t>他一时非常着急</a:t>
            </a:r>
          </a:p>
        </p:txBody>
      </p:sp>
      <p:sp>
        <p:nvSpPr>
          <p:cNvPr id="33799" name="Text Box 7"/>
          <p:cNvSpPr txBox="1">
            <a:spLocks noChangeArrowheads="1"/>
          </p:cNvSpPr>
          <p:nvPr/>
        </p:nvSpPr>
        <p:spPr bwMode="auto">
          <a:xfrm>
            <a:off x="3130550" y="3835400"/>
            <a:ext cx="4105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400">
                <a:solidFill>
                  <a:schemeClr val="folHlink"/>
                </a:solidFill>
              </a:rPr>
              <a:t>一时还不习惯这里的生活</a:t>
            </a:r>
          </a:p>
        </p:txBody>
      </p:sp>
      <p:sp>
        <p:nvSpPr>
          <p:cNvPr id="33800" name="Text Box 8"/>
          <p:cNvSpPr txBox="1">
            <a:spLocks noChangeArrowheads="1"/>
          </p:cNvSpPr>
          <p:nvPr/>
        </p:nvSpPr>
        <p:spPr bwMode="auto">
          <a:xfrm>
            <a:off x="3060700" y="4484688"/>
            <a:ext cx="2663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400">
                <a:solidFill>
                  <a:schemeClr val="folHlink"/>
                </a:solidFill>
              </a:rPr>
              <a:t>一时紧张</a:t>
            </a:r>
          </a:p>
        </p:txBody>
      </p:sp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755650" y="5132388"/>
            <a:ext cx="3671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400">
                <a:solidFill>
                  <a:schemeClr val="folHlink"/>
                </a:solidFill>
              </a:rPr>
              <a:t>见到老朋友，他一时激动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3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7" grpId="0"/>
      <p:bldP spid="33799" grpId="0"/>
      <p:bldP spid="33800" grpId="0"/>
      <p:bldP spid="3380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语法</a:t>
            </a:r>
            <a:r>
              <a:rPr lang="en-US" altLang="zh-CN" smtClean="0"/>
              <a:t>6</a:t>
            </a:r>
            <a:r>
              <a:rPr lang="zh-CN" altLang="en-US" smtClean="0"/>
              <a:t>：竟（竟然）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700213"/>
            <a:ext cx="8964612" cy="223361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zh-CN" b="1" smtClean="0">
                <a:ea typeface="楷体_GB2312" pitchFamily="49" charset="-122"/>
              </a:rPr>
              <a:t>1 </a:t>
            </a:r>
            <a:r>
              <a:rPr lang="zh-CN" altLang="en-US" b="1" smtClean="0">
                <a:ea typeface="楷体_GB2312" pitchFamily="49" charset="-122"/>
              </a:rPr>
              <a:t>没想到</a:t>
            </a:r>
            <a:r>
              <a:rPr lang="zh-CN" altLang="en-US" b="1" smtClean="0">
                <a:solidFill>
                  <a:schemeClr val="hlink"/>
                </a:solidFill>
                <a:ea typeface="楷体_GB2312" pitchFamily="49" charset="-122"/>
              </a:rPr>
              <a:t>竟</a:t>
            </a:r>
            <a:r>
              <a:rPr lang="zh-CN" altLang="en-US" b="1" smtClean="0">
                <a:ea typeface="楷体_GB2312" pitchFamily="49" charset="-122"/>
              </a:rPr>
              <a:t>在这里碰到了他，真是缘分啊。</a:t>
            </a:r>
          </a:p>
          <a:p>
            <a:pPr>
              <a:buFont typeface="Wingdings" pitchFamily="2" charset="2"/>
              <a:buNone/>
            </a:pPr>
            <a:r>
              <a:rPr lang="en-US" altLang="zh-CN" b="1" smtClean="0">
                <a:ea typeface="楷体_GB2312" pitchFamily="49" charset="-122"/>
              </a:rPr>
              <a:t>2 </a:t>
            </a:r>
            <a:r>
              <a:rPr lang="zh-CN" altLang="en-US" b="1" smtClean="0">
                <a:ea typeface="楷体_GB2312" pitchFamily="49" charset="-122"/>
              </a:rPr>
              <a:t>考试时他一时马虎，</a:t>
            </a:r>
            <a:r>
              <a:rPr lang="zh-CN" altLang="en-US" b="1" smtClean="0">
                <a:solidFill>
                  <a:schemeClr val="hlink"/>
                </a:solidFill>
                <a:ea typeface="楷体_GB2312" pitchFamily="49" charset="-122"/>
              </a:rPr>
              <a:t>竟</a:t>
            </a:r>
            <a:r>
              <a:rPr lang="zh-CN" altLang="en-US" b="1" smtClean="0">
                <a:ea typeface="楷体_GB2312" pitchFamily="49" charset="-122"/>
              </a:rPr>
              <a:t>忘了在考卷上写名字。</a:t>
            </a:r>
          </a:p>
          <a:p>
            <a:pPr>
              <a:buFont typeface="Wingdings" pitchFamily="2" charset="2"/>
              <a:buNone/>
            </a:pPr>
            <a:r>
              <a:rPr lang="en-US" altLang="zh-CN" b="1" smtClean="0">
                <a:ea typeface="楷体_GB2312" pitchFamily="49" charset="-122"/>
              </a:rPr>
              <a:t>3 </a:t>
            </a:r>
            <a:r>
              <a:rPr lang="zh-CN" altLang="en-US" b="1" smtClean="0">
                <a:ea typeface="楷体_GB2312" pitchFamily="49" charset="-122"/>
              </a:rPr>
              <a:t>这么厚的一本书，他</a:t>
            </a:r>
            <a:r>
              <a:rPr lang="zh-CN" altLang="en-US" b="1" smtClean="0">
                <a:solidFill>
                  <a:schemeClr val="hlink"/>
                </a:solidFill>
                <a:ea typeface="楷体_GB2312" pitchFamily="49" charset="-122"/>
              </a:rPr>
              <a:t>竟然</a:t>
            </a:r>
            <a:r>
              <a:rPr lang="zh-CN" altLang="en-US" b="1" smtClean="0">
                <a:ea typeface="楷体_GB2312" pitchFamily="49" charset="-122"/>
              </a:rPr>
              <a:t>两天就看完了。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547813" y="4581525"/>
            <a:ext cx="5400675" cy="587375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000000"/>
                </a:solidFill>
              </a:rPr>
              <a:t>[</a:t>
            </a:r>
            <a:r>
              <a:rPr lang="zh-CN" altLang="en-US">
                <a:solidFill>
                  <a:srgbClr val="000000"/>
                </a:solidFill>
              </a:rPr>
              <a:t>主语</a:t>
            </a:r>
            <a:r>
              <a:rPr lang="en-US" altLang="zh-CN">
                <a:solidFill>
                  <a:srgbClr val="000000"/>
                </a:solidFill>
              </a:rPr>
              <a:t>]+</a:t>
            </a:r>
            <a:r>
              <a:rPr lang="zh-CN" altLang="en-US">
                <a:solidFill>
                  <a:srgbClr val="000000"/>
                </a:solidFill>
              </a:rPr>
              <a:t>竟（然）</a:t>
            </a:r>
            <a:r>
              <a:rPr lang="en-US" altLang="zh-CN">
                <a:solidFill>
                  <a:srgbClr val="000000"/>
                </a:solidFill>
              </a:rPr>
              <a:t>+</a:t>
            </a:r>
            <a:r>
              <a:rPr lang="en-US" altLang="zh-CN">
                <a:solidFill>
                  <a:srgbClr val="000000"/>
                </a:solidFill>
                <a:latin typeface="Arial" charset="0"/>
              </a:rPr>
              <a:t>……</a:t>
            </a:r>
            <a:endParaRPr lang="en-US" altLang="zh-CN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即时练习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844675"/>
            <a:ext cx="8532812" cy="440372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800" b="1" smtClean="0"/>
              <a:t>◇</a:t>
            </a:r>
            <a:r>
              <a:rPr lang="zh-CN" altLang="en-US" sz="2800" b="1" smtClean="0"/>
              <a:t>用</a:t>
            </a:r>
            <a:r>
              <a:rPr lang="zh-CN" altLang="en-US" sz="2800" b="1" smtClean="0">
                <a:latin typeface="Arial" charset="0"/>
              </a:rPr>
              <a:t>“</a:t>
            </a:r>
            <a:r>
              <a:rPr lang="zh-CN" altLang="en-US" sz="2800" b="1" smtClean="0"/>
              <a:t>竟（然）</a:t>
            </a:r>
            <a:r>
              <a:rPr lang="zh-CN" altLang="en-US" sz="2800" b="1" smtClean="0">
                <a:latin typeface="Arial" charset="0"/>
              </a:rPr>
              <a:t>”</a:t>
            </a:r>
            <a:r>
              <a:rPr lang="zh-CN" altLang="en-US" sz="2800" b="1" smtClean="0"/>
              <a:t>完成句子：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zh-CN" altLang="en-US" sz="2800" smtClean="0"/>
          </a:p>
          <a:p>
            <a:pPr>
              <a:buFont typeface="Wingdings" pitchFamily="2" charset="2"/>
              <a:buNone/>
            </a:pPr>
            <a:r>
              <a:rPr lang="en-US" altLang="zh-CN" sz="2800" b="1" smtClean="0"/>
              <a:t>1 </a:t>
            </a:r>
            <a:r>
              <a:rPr lang="zh-CN" altLang="en-US" sz="2800" b="1" smtClean="0"/>
              <a:t>麦克才学了半年的汉语，</a:t>
            </a:r>
            <a:r>
              <a:rPr lang="en-US" altLang="zh-CN" sz="2800" b="1" smtClean="0"/>
              <a:t>________________</a:t>
            </a:r>
            <a:r>
              <a:rPr lang="zh-CN" altLang="en-US" sz="2800" b="1" smtClean="0"/>
              <a:t>。</a:t>
            </a:r>
          </a:p>
          <a:p>
            <a:pPr>
              <a:buFont typeface="Wingdings" pitchFamily="2" charset="2"/>
              <a:buNone/>
            </a:pPr>
            <a:r>
              <a:rPr lang="en-US" altLang="zh-CN" sz="2800" b="1" smtClean="0"/>
              <a:t>2 </a:t>
            </a:r>
            <a:r>
              <a:rPr lang="zh-CN" altLang="en-US" sz="2800" b="1" smtClean="0"/>
              <a:t>这么重要的事情，</a:t>
            </a:r>
            <a:r>
              <a:rPr lang="en-US" altLang="zh-CN" sz="2800" b="1" smtClean="0"/>
              <a:t>__________________</a:t>
            </a:r>
            <a:r>
              <a:rPr lang="zh-CN" altLang="en-US" sz="2800" b="1" smtClean="0"/>
              <a:t>。</a:t>
            </a:r>
          </a:p>
          <a:p>
            <a:pPr>
              <a:buFont typeface="Wingdings" pitchFamily="2" charset="2"/>
              <a:buNone/>
            </a:pPr>
            <a:r>
              <a:rPr lang="en-US" altLang="zh-CN" sz="2800" b="1" smtClean="0"/>
              <a:t>3 A</a:t>
            </a:r>
            <a:r>
              <a:rPr lang="zh-CN" altLang="en-US" sz="2800" b="1" smtClean="0"/>
              <a:t>：你为什么那么不开心？。</a:t>
            </a:r>
          </a:p>
          <a:p>
            <a:pPr>
              <a:buFont typeface="Wingdings" pitchFamily="2" charset="2"/>
              <a:buNone/>
            </a:pPr>
            <a:r>
              <a:rPr lang="zh-CN" altLang="en-US" sz="2800" b="1" smtClean="0"/>
              <a:t>   </a:t>
            </a:r>
            <a:r>
              <a:rPr lang="en-US" altLang="zh-CN" sz="2800" b="1" smtClean="0"/>
              <a:t>B</a:t>
            </a:r>
            <a:r>
              <a:rPr lang="zh-CN" altLang="en-US" sz="2800" b="1" smtClean="0"/>
              <a:t>：我跟小王约好了</a:t>
            </a:r>
            <a:r>
              <a:rPr lang="en-US" altLang="zh-CN" sz="2800" b="1" smtClean="0"/>
              <a:t>6</a:t>
            </a:r>
            <a:r>
              <a:rPr lang="zh-CN" altLang="en-US" sz="2800" b="1" smtClean="0"/>
              <a:t>点见面，</a:t>
            </a:r>
            <a:r>
              <a:rPr lang="en-US" altLang="zh-CN" sz="2800" b="1" smtClean="0"/>
              <a:t>____________</a:t>
            </a:r>
            <a:r>
              <a:rPr lang="zh-CN" altLang="en-US" sz="2800" b="1" smtClean="0"/>
              <a:t>。</a:t>
            </a:r>
          </a:p>
          <a:p>
            <a:pPr>
              <a:buFont typeface="Wingdings" pitchFamily="2" charset="2"/>
              <a:buNone/>
            </a:pPr>
            <a:r>
              <a:rPr lang="en-US" altLang="zh-CN" sz="2800" b="1" smtClean="0"/>
              <a:t>4 </a:t>
            </a:r>
            <a:r>
              <a:rPr lang="zh-CN" altLang="en-US" sz="2800" b="1" smtClean="0"/>
              <a:t>我一直都以为他还没结婚，</a:t>
            </a:r>
            <a:r>
              <a:rPr lang="en-US" altLang="zh-CN" sz="2800" b="1" smtClean="0"/>
              <a:t>____________________</a:t>
            </a:r>
            <a:r>
              <a:rPr lang="zh-CN" altLang="en-US" sz="2800" b="1" smtClean="0"/>
              <a:t>。</a:t>
            </a:r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4859338" y="2781300"/>
            <a:ext cx="4033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400">
                <a:solidFill>
                  <a:schemeClr val="folHlink"/>
                </a:solidFill>
              </a:rPr>
              <a:t>没想到竟然说得这么流利！</a:t>
            </a:r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3851275" y="3284538"/>
            <a:ext cx="4679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400">
                <a:solidFill>
                  <a:schemeClr val="folHlink"/>
                </a:solidFill>
              </a:rPr>
              <a:t>他</a:t>
            </a:r>
            <a:r>
              <a:rPr lang="zh-CN" altLang="en-US" sz="2400">
                <a:solidFill>
                  <a:srgbClr val="FF0000"/>
                </a:solidFill>
              </a:rPr>
              <a:t>竟然</a:t>
            </a:r>
            <a:r>
              <a:rPr lang="zh-CN" altLang="en-US" sz="2400">
                <a:solidFill>
                  <a:schemeClr val="folHlink"/>
                </a:solidFill>
              </a:rPr>
              <a:t>没跟我商量就自己决定了</a:t>
            </a:r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5724525" y="4267200"/>
            <a:ext cx="3168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400">
                <a:solidFill>
                  <a:schemeClr val="folHlink"/>
                </a:solidFill>
              </a:rPr>
              <a:t>可是他</a:t>
            </a:r>
            <a:r>
              <a:rPr lang="zh-CN" altLang="en-US" sz="2400">
                <a:solidFill>
                  <a:srgbClr val="FF0000"/>
                </a:solidFill>
              </a:rPr>
              <a:t>竟然</a:t>
            </a:r>
            <a:r>
              <a:rPr lang="en-US" altLang="zh-CN" sz="2400">
                <a:solidFill>
                  <a:schemeClr val="folHlink"/>
                </a:solidFill>
              </a:rPr>
              <a:t>7</a:t>
            </a:r>
            <a:r>
              <a:rPr lang="zh-CN" altLang="en-US" sz="2400">
                <a:solidFill>
                  <a:schemeClr val="folHlink"/>
                </a:solidFill>
              </a:rPr>
              <a:t>点才来</a:t>
            </a:r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971550" y="5275263"/>
            <a:ext cx="48974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400">
                <a:solidFill>
                  <a:schemeClr val="folHlink"/>
                </a:solidFill>
              </a:rPr>
              <a:t>没想到他</a:t>
            </a:r>
            <a:r>
              <a:rPr lang="zh-CN" altLang="en-US" sz="2400">
                <a:solidFill>
                  <a:srgbClr val="FF0000"/>
                </a:solidFill>
              </a:rPr>
              <a:t>竟然</a:t>
            </a:r>
            <a:r>
              <a:rPr lang="zh-CN" altLang="en-US" sz="2400">
                <a:solidFill>
                  <a:schemeClr val="folHlink"/>
                </a:solidFill>
              </a:rPr>
              <a:t>已经有孩子了！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5" grpId="0"/>
      <p:bldP spid="35846" grpId="0"/>
      <p:bldP spid="35847" grpId="0"/>
      <p:bldP spid="3584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小结；作业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7338" y="1700213"/>
            <a:ext cx="8245475" cy="4114800"/>
          </a:xfrm>
        </p:spPr>
        <p:txBody>
          <a:bodyPr/>
          <a:lstStyle/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  <a:defRPr/>
            </a:pPr>
            <a:r>
              <a:rPr lang="zh-CN" altLang="en-US" dirty="0" smtClean="0">
                <a:ea typeface="华文新魏" pitchFamily="2" charset="-122"/>
              </a:rPr>
              <a:t>重点词：</a:t>
            </a:r>
            <a:r>
              <a:rPr lang="zh-CN" altLang="en-US" b="1" dirty="0" smtClean="0">
                <a:solidFill>
                  <a:srgbClr val="0000FF"/>
                </a:solidFill>
                <a:ea typeface="华文新魏" pitchFamily="2" charset="-122"/>
              </a:rPr>
              <a:t>得意、塞、陌生</a:t>
            </a: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  <a:defRPr/>
            </a:pPr>
            <a:r>
              <a:rPr lang="zh-CN" altLang="en-US" dirty="0" smtClean="0">
                <a:ea typeface="华文新魏" pitchFamily="2" charset="-122"/>
              </a:rPr>
              <a:t>语言点：</a:t>
            </a:r>
            <a:r>
              <a:rPr lang="en-US" altLang="zh-CN" b="1" dirty="0" smtClean="0">
                <a:solidFill>
                  <a:srgbClr val="0000FF"/>
                </a:solidFill>
                <a:ea typeface="华文新魏" pitchFamily="2" charset="-122"/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  <a:ea typeface="华文新魏" pitchFamily="2" charset="-122"/>
              </a:rPr>
              <a:t>来</a:t>
            </a:r>
            <a:r>
              <a:rPr lang="en-US" altLang="zh-CN" b="1" dirty="0" smtClean="0">
                <a:solidFill>
                  <a:srgbClr val="0000FF"/>
                </a:solidFill>
                <a:ea typeface="华文新魏" pitchFamily="2" charset="-122"/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  <a:ea typeface="华文新魏" pitchFamily="2" charset="-122"/>
              </a:rPr>
              <a:t>去、一时、竟</a:t>
            </a:r>
          </a:p>
          <a:p>
            <a:pPr eaLnBrk="1" hangingPunct="1">
              <a:buClr>
                <a:srgbClr val="FF0000"/>
              </a:buClr>
              <a:buFont typeface="Wingdings" pitchFamily="2" charset="2"/>
              <a:buChar char="q"/>
              <a:defRPr/>
            </a:pPr>
            <a:r>
              <a:rPr lang="zh-CN" altLang="en-US" dirty="0" smtClean="0">
                <a:solidFill>
                  <a:srgbClr val="000000"/>
                </a:solidFill>
                <a:ea typeface="华文新魏" pitchFamily="2" charset="-122"/>
              </a:rPr>
              <a:t>课文：</a:t>
            </a:r>
            <a:endParaRPr lang="en-US" altLang="zh-CN" dirty="0" smtClean="0">
              <a:solidFill>
                <a:srgbClr val="000000"/>
              </a:solidFill>
              <a:ea typeface="华文新魏" pitchFamily="2" charset="-122"/>
            </a:endParaRPr>
          </a:p>
          <a:p>
            <a:pPr marL="0" indent="0" eaLnBrk="1" hangingPunct="1">
              <a:buClr>
                <a:srgbClr val="FF0000"/>
              </a:buClr>
              <a:buFont typeface="Wingdings" pitchFamily="2" charset="2"/>
              <a:buNone/>
              <a:defRPr/>
            </a:pPr>
            <a:r>
              <a:rPr lang="zh-CN" altLang="en-US" b="1" dirty="0" smtClean="0">
                <a:solidFill>
                  <a:srgbClr val="0000FF"/>
                </a:solidFill>
                <a:ea typeface="华文新魏" pitchFamily="2" charset="-122"/>
              </a:rPr>
              <a:t>（</a:t>
            </a:r>
            <a:r>
              <a:rPr lang="en-US" altLang="zh-CN" b="1" dirty="0" smtClean="0">
                <a:solidFill>
                  <a:srgbClr val="0000FF"/>
                </a:solidFill>
                <a:ea typeface="华文新魏" pitchFamily="2" charset="-122"/>
              </a:rPr>
              <a:t>1</a:t>
            </a:r>
            <a:r>
              <a:rPr lang="zh-CN" altLang="en-US" b="1" dirty="0" smtClean="0">
                <a:solidFill>
                  <a:srgbClr val="0000FF"/>
                </a:solidFill>
                <a:ea typeface="华文新魏" pitchFamily="2" charset="-122"/>
              </a:rPr>
              <a:t>）那个男人是怎么跟女孩子认识的？（口头作业）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预习提纲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7338" y="1700213"/>
            <a:ext cx="8856662" cy="4114800"/>
          </a:xfrm>
        </p:spPr>
        <p:txBody>
          <a:bodyPr/>
          <a:lstStyle/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  <a:defRPr/>
            </a:pPr>
            <a:r>
              <a:rPr lang="zh-CN" altLang="en-US" b="1" dirty="0" smtClean="0">
                <a:ea typeface="华文新魏" pitchFamily="2" charset="-122"/>
              </a:rPr>
              <a:t>生词：</a:t>
            </a:r>
            <a:r>
              <a:rPr lang="en-US" altLang="zh-CN" b="1" dirty="0" smtClean="0">
                <a:ea typeface="华文新魏" pitchFamily="2" charset="-122"/>
              </a:rPr>
              <a:t>39-54</a:t>
            </a: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  <a:defRPr/>
            </a:pPr>
            <a:r>
              <a:rPr lang="zh-CN" altLang="en-US" b="1" dirty="0">
                <a:ea typeface="华文新魏" pitchFamily="2" charset="-122"/>
              </a:rPr>
              <a:t>重点</a:t>
            </a:r>
            <a:r>
              <a:rPr lang="zh-CN" altLang="en-US" b="1" dirty="0" smtClean="0">
                <a:ea typeface="华文新魏" pitchFamily="2" charset="-122"/>
              </a:rPr>
              <a:t>词：</a:t>
            </a:r>
            <a:r>
              <a:rPr lang="zh-CN" altLang="en-US" b="1" dirty="0">
                <a:ea typeface="华文新魏" pitchFamily="2" charset="-122"/>
              </a:rPr>
              <a:t>对面</a:t>
            </a:r>
            <a:endParaRPr lang="zh-CN" altLang="en-US" b="1" dirty="0" smtClean="0">
              <a:ea typeface="华文新魏" pitchFamily="2" charset="-122"/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  <a:defRPr/>
            </a:pPr>
            <a:r>
              <a:rPr lang="zh-CN" altLang="en-US" b="1" dirty="0" smtClean="0">
                <a:ea typeface="华文新魏" pitchFamily="2" charset="-122"/>
              </a:rPr>
              <a:t>语法：始终、</a:t>
            </a:r>
            <a:r>
              <a:rPr lang="en-US" altLang="zh-CN" b="1" dirty="0" smtClean="0">
                <a:ea typeface="华文新魏" pitchFamily="2" charset="-122"/>
              </a:rPr>
              <a:t>……</a:t>
            </a:r>
            <a:r>
              <a:rPr lang="zh-CN" altLang="en-US" b="1" dirty="0" smtClean="0">
                <a:ea typeface="华文新魏" pitchFamily="2" charset="-122"/>
              </a:rPr>
              <a:t>着</a:t>
            </a:r>
            <a:r>
              <a:rPr lang="en-US" altLang="zh-CN" b="1" dirty="0" smtClean="0">
                <a:ea typeface="华文新魏" pitchFamily="2" charset="-122"/>
              </a:rPr>
              <a:t>……</a:t>
            </a:r>
            <a:r>
              <a:rPr lang="zh-CN" altLang="en-US" b="1" dirty="0" smtClean="0">
                <a:ea typeface="华文新魏" pitchFamily="2" charset="-122"/>
              </a:rPr>
              <a:t>着</a:t>
            </a: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  <a:defRPr/>
            </a:pPr>
            <a:r>
              <a:rPr lang="zh-CN" altLang="en-US" b="1" dirty="0" smtClean="0">
                <a:ea typeface="华文新魏" pitchFamily="2" charset="-122"/>
              </a:rPr>
              <a:t>课文：</a:t>
            </a:r>
            <a:r>
              <a:rPr lang="en-US" altLang="zh-CN" b="1" dirty="0" smtClean="0">
                <a:ea typeface="华文新魏" pitchFamily="2" charset="-122"/>
              </a:rPr>
              <a:t>7</a:t>
            </a:r>
            <a:r>
              <a:rPr lang="zh-CN" altLang="en-US" b="1" dirty="0" smtClean="0">
                <a:ea typeface="华文新魏" pitchFamily="2" charset="-122"/>
              </a:rPr>
              <a:t>段</a:t>
            </a:r>
            <a:r>
              <a:rPr lang="en-US" altLang="zh-CN" b="1" dirty="0" smtClean="0">
                <a:ea typeface="华文新魏" pitchFamily="2" charset="-122"/>
              </a:rPr>
              <a:t>——</a:t>
            </a:r>
            <a:r>
              <a:rPr lang="zh-CN" altLang="en-US" b="1" dirty="0" smtClean="0">
                <a:ea typeface="华文新魏" pitchFamily="2" charset="-122"/>
              </a:rPr>
              <a:t>最后</a:t>
            </a:r>
            <a:endParaRPr lang="en-US" altLang="zh-CN" b="1" dirty="0" smtClean="0">
              <a:ea typeface="华文新魏" pitchFamily="2" charset="-122"/>
            </a:endParaRPr>
          </a:p>
          <a:p>
            <a:pPr marL="0" indent="0" eaLnBrk="1" hangingPunct="1"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zh-CN" altLang="en-US" b="1" dirty="0" smtClean="0">
                <a:ea typeface="华文新魏" pitchFamily="2" charset="-122"/>
              </a:rPr>
              <a:t>“姐姐”跟她原来的恋人有着怎样的经历？（口头）</a:t>
            </a:r>
            <a:endParaRPr lang="en-US" altLang="zh-CN" b="1" dirty="0" smtClean="0">
              <a:ea typeface="华文新魏" pitchFamily="2" charset="-122"/>
            </a:endParaRPr>
          </a:p>
          <a:p>
            <a:pPr marL="0" indent="0" eaLnBrk="1" hangingPunct="1">
              <a:buClr>
                <a:schemeClr val="hlink"/>
              </a:buClr>
              <a:buFont typeface="Wingdings" pitchFamily="2" charset="2"/>
              <a:buNone/>
              <a:defRPr/>
            </a:pPr>
            <a:endParaRPr lang="zh-CN" altLang="en-US" b="1" dirty="0" smtClean="0">
              <a:ea typeface="华文新魏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复习：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34925" y="1617663"/>
            <a:ext cx="9290050" cy="4114800"/>
          </a:xfrm>
        </p:spPr>
        <p:txBody>
          <a:bodyPr/>
          <a:lstStyle/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smtClean="0"/>
              <a:t>他</a:t>
            </a:r>
            <a:r>
              <a:rPr lang="en-US" altLang="zh-CN" smtClean="0"/>
              <a:t>___________</a:t>
            </a:r>
            <a:r>
              <a:rPr lang="zh-CN" altLang="en-US" smtClean="0"/>
              <a:t>没来参加这次会议。（借口）</a:t>
            </a:r>
            <a:endParaRPr lang="en-US" altLang="zh-CN" smtClean="0"/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smtClean="0"/>
              <a:t>不想来就直接告诉我，</a:t>
            </a:r>
            <a:r>
              <a:rPr lang="en-US" altLang="zh-CN" smtClean="0"/>
              <a:t>_________</a:t>
            </a:r>
            <a:r>
              <a:rPr lang="zh-CN" altLang="en-US" smtClean="0"/>
              <a:t>。（借口）</a:t>
            </a:r>
            <a:endParaRPr lang="en-US" altLang="zh-CN" smtClean="0"/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smtClean="0"/>
              <a:t>我跟他问路，</a:t>
            </a:r>
            <a:r>
              <a:rPr lang="en-US" altLang="zh-CN" smtClean="0"/>
              <a:t>________________</a:t>
            </a:r>
            <a:r>
              <a:rPr lang="zh-CN" altLang="en-US" smtClean="0"/>
              <a:t>。（热心）</a:t>
            </a:r>
            <a:endParaRPr lang="en-US" altLang="zh-CN" smtClean="0"/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smtClean="0"/>
              <a:t>爸爸批评了她，她</a:t>
            </a:r>
            <a:r>
              <a:rPr lang="en-US" altLang="zh-CN" smtClean="0"/>
              <a:t>___________</a:t>
            </a:r>
            <a:r>
              <a:rPr lang="zh-CN" altLang="en-US" smtClean="0"/>
              <a:t>。（忍不住）</a:t>
            </a:r>
            <a:endParaRPr lang="en-US" altLang="zh-CN" smtClean="0"/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smtClean="0"/>
              <a:t>大家都在等我们，我们</a:t>
            </a:r>
            <a:r>
              <a:rPr lang="en-US" altLang="zh-CN" smtClean="0"/>
              <a:t>___________</a:t>
            </a:r>
            <a:r>
              <a:rPr lang="zh-CN" altLang="en-US" smtClean="0"/>
              <a:t>。（不好）</a:t>
            </a:r>
            <a:endParaRPr lang="en-US" altLang="zh-CN" smtClean="0"/>
          </a:p>
          <a:p>
            <a:pPr marL="514350" indent="-514350">
              <a:buFont typeface="Tahoma" pitchFamily="34" charset="0"/>
              <a:buAutoNum type="arabicPeriod"/>
            </a:pPr>
            <a:endParaRPr lang="en-US" altLang="zh-CN" smtClean="0"/>
          </a:p>
          <a:p>
            <a:pPr marL="514350" indent="-514350">
              <a:buFont typeface="Tahoma" pitchFamily="34" charset="0"/>
              <a:buAutoNum type="arabicPeriod"/>
            </a:pPr>
            <a:endParaRPr lang="zh-CN" altLang="en-US" smtClean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187450" y="1557338"/>
            <a:ext cx="25209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</a:rPr>
              <a:t>借口有事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643438" y="2133600"/>
            <a:ext cx="25209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</a:rPr>
              <a:t>不要找借口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059113" y="2762250"/>
            <a:ext cx="374491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</a:rPr>
              <a:t>他热心地帮助了我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924300" y="3338513"/>
            <a:ext cx="251936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</a:rPr>
              <a:t>忍不住哭了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657725" y="3933825"/>
            <a:ext cx="25209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</a:rPr>
              <a:t>不好去得太晚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6000" smtClean="0">
                <a:solidFill>
                  <a:schemeClr val="tx1"/>
                </a:solidFill>
              </a:rPr>
              <a:t>        得意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412875"/>
            <a:ext cx="8208962" cy="1944688"/>
          </a:xfrm>
        </p:spPr>
        <p:txBody>
          <a:bodyPr/>
          <a:lstStyle/>
          <a:p>
            <a:r>
              <a:rPr lang="zh-CN" altLang="en-US" smtClean="0"/>
              <a:t>非常</a:t>
            </a:r>
            <a:r>
              <a:rPr lang="zh-CN" altLang="en-US" u="sng" smtClean="0"/>
              <a:t>得意</a:t>
            </a:r>
            <a:r>
              <a:rPr lang="zh-CN" altLang="en-US" smtClean="0"/>
              <a:t>　觉得很</a:t>
            </a:r>
            <a:r>
              <a:rPr lang="zh-CN" altLang="en-US" u="sng" smtClean="0"/>
              <a:t>得意</a:t>
            </a:r>
          </a:p>
          <a:p>
            <a:r>
              <a:rPr lang="zh-CN" altLang="en-US" u="sng" smtClean="0"/>
              <a:t>得意</a:t>
            </a:r>
            <a:r>
              <a:rPr lang="zh-CN" altLang="en-US" smtClean="0"/>
              <a:t>地说　</a:t>
            </a:r>
            <a:r>
              <a:rPr lang="zh-CN" altLang="en-US" u="sng" smtClean="0"/>
              <a:t>得意</a:t>
            </a:r>
            <a:r>
              <a:rPr lang="zh-CN" altLang="en-US" smtClean="0"/>
              <a:t>地笑了笑</a:t>
            </a:r>
          </a:p>
          <a:p>
            <a:r>
              <a:rPr lang="zh-CN" altLang="en-US" u="sng" smtClean="0"/>
              <a:t>得意</a:t>
            </a:r>
            <a:r>
              <a:rPr lang="zh-CN" altLang="en-US" smtClean="0"/>
              <a:t>的样子</a:t>
            </a:r>
          </a:p>
        </p:txBody>
      </p:sp>
      <p:sp>
        <p:nvSpPr>
          <p:cNvPr id="448516" name="Text Box 4"/>
          <p:cNvSpPr txBox="1">
            <a:spLocks noChangeArrowheads="1"/>
          </p:cNvSpPr>
          <p:nvPr/>
        </p:nvSpPr>
        <p:spPr bwMode="auto">
          <a:xfrm>
            <a:off x="0" y="3957638"/>
            <a:ext cx="9144000" cy="255746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000000"/>
                </a:solidFill>
              </a:rPr>
              <a:t>（</a:t>
            </a:r>
            <a:r>
              <a:rPr lang="en-US" altLang="zh-CN">
                <a:solidFill>
                  <a:srgbClr val="000000"/>
                </a:solidFill>
              </a:rPr>
              <a:t>1</a:t>
            </a:r>
            <a:r>
              <a:rPr lang="zh-CN" altLang="en-US">
                <a:solidFill>
                  <a:srgbClr val="000000"/>
                </a:solidFill>
              </a:rPr>
              <a:t>）他</a:t>
            </a:r>
            <a:r>
              <a:rPr lang="en-US" altLang="zh-CN">
                <a:solidFill>
                  <a:srgbClr val="000000"/>
                </a:solidFill>
              </a:rPr>
              <a:t>_________</a:t>
            </a:r>
            <a:r>
              <a:rPr lang="zh-CN" altLang="en-US">
                <a:solidFill>
                  <a:srgbClr val="000000"/>
                </a:solidFill>
              </a:rPr>
              <a:t>：“这次我又考了个第一！”</a:t>
            </a:r>
          </a:p>
          <a:p>
            <a:pPr eaLnBrk="1" hangingPunct="1"/>
            <a:r>
              <a:rPr lang="zh-CN" altLang="en-US">
                <a:solidFill>
                  <a:srgbClr val="000000"/>
                </a:solidFill>
              </a:rPr>
              <a:t>（</a:t>
            </a:r>
            <a:r>
              <a:rPr lang="en-US" altLang="zh-CN">
                <a:solidFill>
                  <a:srgbClr val="000000"/>
                </a:solidFill>
              </a:rPr>
              <a:t>2</a:t>
            </a:r>
            <a:r>
              <a:rPr lang="zh-CN" altLang="en-US">
                <a:solidFill>
                  <a:srgbClr val="000000"/>
                </a:solidFill>
              </a:rPr>
              <a:t>）一看他</a:t>
            </a:r>
            <a:r>
              <a:rPr lang="en-US" altLang="zh-CN">
                <a:solidFill>
                  <a:srgbClr val="000000"/>
                </a:solidFill>
              </a:rPr>
              <a:t>_________</a:t>
            </a:r>
            <a:r>
              <a:rPr lang="zh-CN" altLang="en-US">
                <a:solidFill>
                  <a:srgbClr val="000000"/>
                </a:solidFill>
              </a:rPr>
              <a:t>，我就知道，这次比赛他肯定是赢了。</a:t>
            </a:r>
            <a:endParaRPr lang="en-US" altLang="zh-CN">
              <a:solidFill>
                <a:srgbClr val="000000"/>
              </a:solidFill>
            </a:endParaRPr>
          </a:p>
          <a:p>
            <a:pPr eaLnBrk="1" hangingPunct="1"/>
            <a:r>
              <a:rPr lang="zh-CN" altLang="en-US">
                <a:solidFill>
                  <a:srgbClr val="000000"/>
                </a:solidFill>
              </a:rPr>
              <a:t>（</a:t>
            </a:r>
            <a:r>
              <a:rPr lang="en-US" altLang="zh-CN">
                <a:solidFill>
                  <a:srgbClr val="000000"/>
                </a:solidFill>
              </a:rPr>
              <a:t>3</a:t>
            </a:r>
            <a:r>
              <a:rPr lang="zh-CN" altLang="en-US">
                <a:solidFill>
                  <a:srgbClr val="000000"/>
                </a:solidFill>
              </a:rPr>
              <a:t>）大家都夸她做的菜好吃，她</a:t>
            </a:r>
            <a:r>
              <a:rPr lang="en-US" altLang="zh-CN">
                <a:solidFill>
                  <a:srgbClr val="000000"/>
                </a:solidFill>
              </a:rPr>
              <a:t>_______</a:t>
            </a:r>
            <a:r>
              <a:rPr lang="zh-CN" altLang="en-US">
                <a:solidFill>
                  <a:srgbClr val="000000"/>
                </a:solidFill>
              </a:rPr>
              <a:t>。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619250" y="3957638"/>
            <a:ext cx="19446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</a:rPr>
              <a:t>得意地说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411413" y="4705350"/>
            <a:ext cx="2447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</a:rPr>
              <a:t>得意的样子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084888" y="5857875"/>
            <a:ext cx="19431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</a:rPr>
              <a:t>十分得意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8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8516" grpId="0" animBg="1" autoUpdateAnimBg="0"/>
      <p:bldP spid="2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141788" y="260350"/>
            <a:ext cx="935037" cy="865188"/>
          </a:xfrm>
        </p:spPr>
        <p:txBody>
          <a:bodyPr/>
          <a:lstStyle/>
          <a:p>
            <a:pPr eaLnBrk="1" hangingPunct="1"/>
            <a:r>
              <a:rPr lang="zh-CN" altLang="en-US" sz="5400" smtClean="0"/>
              <a:t>塞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925" y="1412875"/>
            <a:ext cx="9109075" cy="1368425"/>
          </a:xfrm>
        </p:spPr>
        <p:txBody>
          <a:bodyPr/>
          <a:lstStyle/>
          <a:p>
            <a:pPr eaLnBrk="1" hangingPunct="1"/>
            <a:r>
              <a:rPr lang="en-US" altLang="zh-CN" b="1" smtClean="0"/>
              <a:t>~</a:t>
            </a:r>
            <a:r>
              <a:rPr lang="zh-CN" altLang="en-US" b="1" smtClean="0"/>
              <a:t>（住）瓶子、</a:t>
            </a:r>
            <a:r>
              <a:rPr lang="en-US" altLang="zh-CN" b="1" smtClean="0"/>
              <a:t>~</a:t>
            </a:r>
            <a:r>
              <a:rPr lang="zh-CN" altLang="en-US" b="1" smtClean="0"/>
              <a:t>（住）耳朵、</a:t>
            </a:r>
            <a:r>
              <a:rPr lang="en-US" altLang="zh-CN" b="1" smtClean="0"/>
              <a:t>~</a:t>
            </a:r>
            <a:r>
              <a:rPr lang="zh-CN" altLang="en-US" b="1" smtClean="0"/>
              <a:t>纸</a:t>
            </a:r>
            <a:r>
              <a:rPr lang="en-US" altLang="zh-CN" b="1" smtClean="0"/>
              <a:t>//</a:t>
            </a:r>
            <a:r>
              <a:rPr lang="zh-CN" altLang="en-US" b="1" smtClean="0"/>
              <a:t>往</a:t>
            </a:r>
            <a:r>
              <a:rPr lang="en-US" altLang="zh-CN" b="1" smtClean="0">
                <a:latin typeface="Arial" charset="0"/>
              </a:rPr>
              <a:t>…</a:t>
            </a:r>
            <a:r>
              <a:rPr lang="zh-CN" altLang="en-US" b="1" smtClean="0"/>
              <a:t>里</a:t>
            </a:r>
            <a:r>
              <a:rPr lang="en-US" altLang="zh-CN" b="1" smtClean="0"/>
              <a:t>~</a:t>
            </a:r>
          </a:p>
          <a:p>
            <a:pPr eaLnBrk="1" hangingPunct="1"/>
            <a:r>
              <a:rPr kumimoji="1" lang="en-US" altLang="zh-CN" b="1" smtClean="0"/>
              <a:t>~</a:t>
            </a:r>
            <a:r>
              <a:rPr kumimoji="1" lang="zh-CN" altLang="en-US" b="1" smtClean="0"/>
              <a:t>住、</a:t>
            </a:r>
            <a:r>
              <a:rPr kumimoji="1" lang="en-US" altLang="zh-CN" b="1" smtClean="0"/>
              <a:t>~</a:t>
            </a:r>
            <a:r>
              <a:rPr kumimoji="1" lang="zh-CN" altLang="en-US" b="1" smtClean="0"/>
              <a:t>进去、</a:t>
            </a:r>
            <a:r>
              <a:rPr kumimoji="1" lang="en-US" altLang="zh-CN" b="1" smtClean="0"/>
              <a:t>~</a:t>
            </a:r>
            <a:r>
              <a:rPr kumimoji="1" lang="zh-CN" altLang="en-US" b="1" smtClean="0"/>
              <a:t>满、</a:t>
            </a:r>
            <a:r>
              <a:rPr kumimoji="1" lang="en-US" altLang="zh-CN" b="1" smtClean="0"/>
              <a:t>~</a:t>
            </a:r>
            <a:r>
              <a:rPr kumimoji="1" lang="zh-CN" altLang="en-US" b="1" smtClean="0"/>
              <a:t>上、</a:t>
            </a:r>
            <a:r>
              <a:rPr kumimoji="1" lang="en-US" altLang="zh-CN" b="1" smtClean="0"/>
              <a:t>~</a:t>
            </a:r>
            <a:r>
              <a:rPr kumimoji="1" lang="zh-CN" altLang="en-US" b="1" smtClean="0"/>
              <a:t>到</a:t>
            </a:r>
            <a:r>
              <a:rPr kumimoji="1" lang="en-US" altLang="zh-CN" b="1" smtClean="0">
                <a:latin typeface="Arial" charset="0"/>
              </a:rPr>
              <a:t>……</a:t>
            </a:r>
            <a:r>
              <a:rPr kumimoji="1" lang="zh-CN" altLang="en-US" b="1" smtClean="0"/>
              <a:t>里</a:t>
            </a:r>
            <a:endParaRPr lang="zh-CN" altLang="en-US" b="1" smtClean="0"/>
          </a:p>
        </p:txBody>
      </p:sp>
      <p:sp>
        <p:nvSpPr>
          <p:cNvPr id="522244" name="Rectangle 4"/>
          <p:cNvSpPr>
            <a:spLocks noChangeArrowheads="1"/>
          </p:cNvSpPr>
          <p:nvPr/>
        </p:nvSpPr>
        <p:spPr bwMode="auto">
          <a:xfrm>
            <a:off x="142875" y="3041650"/>
            <a:ext cx="8964613" cy="3671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zh-CN" altLang="en-US" b="1">
                <a:solidFill>
                  <a:srgbClr val="000000"/>
                </a:solidFill>
              </a:rPr>
              <a:t>声音太大，她用手把耳朵</a:t>
            </a:r>
            <a:r>
              <a:rPr lang="en-US" altLang="zh-CN" b="1">
                <a:solidFill>
                  <a:srgbClr val="000000"/>
                </a:solidFill>
              </a:rPr>
              <a:t>_____</a:t>
            </a:r>
            <a:r>
              <a:rPr lang="zh-CN" altLang="en-US" b="1">
                <a:solidFill>
                  <a:srgbClr val="000000"/>
                </a:solidFill>
              </a:rPr>
              <a:t>。</a:t>
            </a:r>
          </a:p>
          <a:p>
            <a:pPr eaLnBrk="1" hangingPunct="1">
              <a:buFontTx/>
              <a:buAutoNum type="arabicPeriod"/>
            </a:pPr>
            <a:r>
              <a:rPr lang="zh-CN" altLang="en-US" b="1">
                <a:solidFill>
                  <a:srgbClr val="000000"/>
                </a:solidFill>
              </a:rPr>
              <a:t>瓶子</a:t>
            </a:r>
            <a:r>
              <a:rPr lang="en-US" altLang="zh-CN" b="1">
                <a:solidFill>
                  <a:srgbClr val="000000"/>
                </a:solidFill>
              </a:rPr>
              <a:t>______</a:t>
            </a:r>
            <a:r>
              <a:rPr lang="zh-CN" altLang="en-US" b="1">
                <a:solidFill>
                  <a:srgbClr val="000000"/>
                </a:solidFill>
              </a:rPr>
              <a:t>？酒别洒了。</a:t>
            </a:r>
          </a:p>
          <a:p>
            <a:pPr eaLnBrk="1" hangingPunct="1">
              <a:buFontTx/>
              <a:buAutoNum type="arabicPeriod"/>
            </a:pPr>
            <a:r>
              <a:rPr lang="zh-CN" altLang="en-US" b="1">
                <a:solidFill>
                  <a:srgbClr val="000000"/>
                </a:solidFill>
              </a:rPr>
              <a:t>盒子里面</a:t>
            </a:r>
            <a:r>
              <a:rPr lang="en-US" altLang="zh-CN" b="1">
                <a:solidFill>
                  <a:srgbClr val="000000"/>
                </a:solidFill>
              </a:rPr>
              <a:t>___________</a:t>
            </a:r>
            <a:r>
              <a:rPr lang="zh-CN" altLang="en-US" b="1">
                <a:solidFill>
                  <a:srgbClr val="000000"/>
                </a:solidFill>
              </a:rPr>
              <a:t>。</a:t>
            </a:r>
          </a:p>
          <a:p>
            <a:pPr eaLnBrk="1" hangingPunct="1">
              <a:buFontTx/>
              <a:buAutoNum type="arabicPeriod"/>
            </a:pPr>
            <a:r>
              <a:rPr lang="zh-CN" altLang="en-US" b="1">
                <a:solidFill>
                  <a:srgbClr val="000000"/>
                </a:solidFill>
              </a:rPr>
              <a:t>我的包</a:t>
            </a:r>
            <a:r>
              <a:rPr lang="en-US" altLang="zh-CN" b="1">
                <a:solidFill>
                  <a:srgbClr val="000000"/>
                </a:solidFill>
              </a:rPr>
              <a:t>________</a:t>
            </a:r>
            <a:r>
              <a:rPr lang="zh-CN" altLang="en-US" b="1">
                <a:solidFill>
                  <a:srgbClr val="000000"/>
                </a:solidFill>
              </a:rPr>
              <a:t>，一点地方也没有了。</a:t>
            </a:r>
            <a:endParaRPr lang="en-US" altLang="zh-CN" b="1">
              <a:solidFill>
                <a:srgbClr val="000000"/>
              </a:solidFill>
            </a:endParaRPr>
          </a:p>
          <a:p>
            <a:pPr eaLnBrk="1" hangingPunct="1">
              <a:buFontTx/>
              <a:buAutoNum type="arabicPeriod"/>
            </a:pPr>
            <a:r>
              <a:rPr lang="zh-CN" altLang="en-US" b="1">
                <a:solidFill>
                  <a:srgbClr val="000000"/>
                </a:solidFill>
              </a:rPr>
              <a:t>尽管我不要，他还是把钱</a:t>
            </a:r>
            <a:r>
              <a:rPr lang="en-US" altLang="zh-CN" b="1">
                <a:solidFill>
                  <a:srgbClr val="000000"/>
                </a:solidFill>
              </a:rPr>
              <a:t>________</a:t>
            </a:r>
            <a:r>
              <a:rPr lang="zh-CN" altLang="en-US" b="1">
                <a:solidFill>
                  <a:srgbClr val="000000"/>
                </a:solidFill>
              </a:rPr>
              <a:t>。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5292725" y="2997200"/>
            <a:ext cx="143986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</a:rPr>
              <a:t>塞住了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619250" y="3789363"/>
            <a:ext cx="17287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</a:rPr>
              <a:t>塞上了吗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555875" y="4489450"/>
            <a:ext cx="27368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</a:rPr>
              <a:t>塞满了纸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051050" y="5229225"/>
            <a:ext cx="14414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</a:rPr>
              <a:t>塞满了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292725" y="5876925"/>
            <a:ext cx="25923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</a:rPr>
              <a:t>塞到了我手里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44" grpId="0"/>
      <p:bldP spid="2" grpId="0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6000" smtClean="0">
                <a:solidFill>
                  <a:schemeClr val="tx1"/>
                </a:solidFill>
              </a:rPr>
              <a:t>        陌生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412875"/>
            <a:ext cx="8208962" cy="1728788"/>
          </a:xfrm>
          <a:extLst/>
        </p:spPr>
        <p:txBody>
          <a:bodyPr/>
          <a:lstStyle/>
          <a:p>
            <a:pPr eaLnBrk="1" hangingPunct="1">
              <a:defRPr/>
            </a:pPr>
            <a:r>
              <a:rPr lang="zh-CN" altLang="en-US" dirty="0" smtClean="0"/>
              <a:t>觉得很</a:t>
            </a:r>
            <a:r>
              <a:rPr lang="zh-CN" altLang="en-US" u="sng" dirty="0" smtClean="0"/>
              <a:t>陌生</a:t>
            </a:r>
          </a:p>
          <a:p>
            <a:pPr eaLnBrk="1" hangingPunct="1">
              <a:defRPr/>
            </a:pPr>
            <a:r>
              <a:rPr lang="zh-CN" altLang="en-US" u="sng" dirty="0" smtClean="0"/>
              <a:t>陌生</a:t>
            </a:r>
            <a:r>
              <a:rPr lang="zh-CN" altLang="en-US" dirty="0" smtClean="0"/>
              <a:t>的环境　</a:t>
            </a:r>
            <a:r>
              <a:rPr lang="zh-CN" altLang="en-US" u="sng" dirty="0" smtClean="0"/>
              <a:t>陌生</a:t>
            </a:r>
            <a:r>
              <a:rPr lang="zh-CN" altLang="en-US" dirty="0" smtClean="0"/>
              <a:t>的地方　陌生的语言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zh-CN" altLang="en-US" dirty="0" smtClean="0"/>
              <a:t>   </a:t>
            </a:r>
            <a:r>
              <a:rPr lang="zh-CN" altLang="en-US" u="sng" dirty="0" smtClean="0"/>
              <a:t>陌生</a:t>
            </a:r>
            <a:r>
              <a:rPr lang="zh-CN" altLang="en-US" dirty="0" smtClean="0"/>
              <a:t>的文化　</a:t>
            </a:r>
            <a:r>
              <a:rPr lang="zh-CN" altLang="en-US" u="sng" dirty="0" smtClean="0"/>
              <a:t>陌生</a:t>
            </a:r>
            <a:r>
              <a:rPr lang="zh-CN" altLang="en-US" dirty="0" smtClean="0"/>
              <a:t>人</a:t>
            </a:r>
          </a:p>
        </p:txBody>
      </p:sp>
      <p:sp>
        <p:nvSpPr>
          <p:cNvPr id="448516" name="Text Box 4"/>
          <p:cNvSpPr txBox="1">
            <a:spLocks noChangeArrowheads="1"/>
          </p:cNvSpPr>
          <p:nvPr/>
        </p:nvSpPr>
        <p:spPr bwMode="auto">
          <a:xfrm>
            <a:off x="0" y="3716338"/>
            <a:ext cx="9144000" cy="181768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000000"/>
                </a:solidFill>
              </a:rPr>
              <a:t>（</a:t>
            </a:r>
            <a:r>
              <a:rPr lang="en-US" altLang="zh-CN">
                <a:solidFill>
                  <a:srgbClr val="000000"/>
                </a:solidFill>
              </a:rPr>
              <a:t>1</a:t>
            </a:r>
            <a:r>
              <a:rPr lang="zh-CN" altLang="en-US">
                <a:solidFill>
                  <a:srgbClr val="000000"/>
                </a:solidFill>
              </a:rPr>
              <a:t>）我刚来到这里，对一切都</a:t>
            </a:r>
            <a:r>
              <a:rPr lang="en-US" altLang="zh-CN">
                <a:solidFill>
                  <a:srgbClr val="000000"/>
                </a:solidFill>
              </a:rPr>
              <a:t>______________ </a:t>
            </a:r>
            <a:r>
              <a:rPr lang="zh-CN" altLang="en-US">
                <a:solidFill>
                  <a:srgbClr val="000000"/>
                </a:solidFill>
              </a:rPr>
              <a:t>。</a:t>
            </a:r>
          </a:p>
          <a:p>
            <a:pPr eaLnBrk="1" hangingPunct="1"/>
            <a:r>
              <a:rPr lang="zh-CN" altLang="en-US">
                <a:solidFill>
                  <a:srgbClr val="000000"/>
                </a:solidFill>
              </a:rPr>
              <a:t>（</a:t>
            </a:r>
            <a:r>
              <a:rPr lang="en-US" altLang="zh-CN">
                <a:solidFill>
                  <a:srgbClr val="000000"/>
                </a:solidFill>
              </a:rPr>
              <a:t>2</a:t>
            </a:r>
            <a:r>
              <a:rPr lang="zh-CN" altLang="en-US">
                <a:solidFill>
                  <a:srgbClr val="000000"/>
                </a:solidFill>
              </a:rPr>
              <a:t>）旅行，其实就是去</a:t>
            </a:r>
            <a:r>
              <a:rPr lang="en-US" altLang="zh-CN">
                <a:solidFill>
                  <a:srgbClr val="000000"/>
                </a:solidFill>
              </a:rPr>
              <a:t>__________</a:t>
            </a:r>
            <a:r>
              <a:rPr lang="zh-CN" altLang="en-US">
                <a:solidFill>
                  <a:srgbClr val="000000"/>
                </a:solidFill>
              </a:rPr>
              <a:t>，了解一种</a:t>
            </a:r>
            <a:r>
              <a:rPr lang="en-US" altLang="zh-CN">
                <a:solidFill>
                  <a:srgbClr val="000000"/>
                </a:solidFill>
              </a:rPr>
              <a:t>______________</a:t>
            </a:r>
            <a:r>
              <a:rPr lang="zh-CN" altLang="en-US">
                <a:solidFill>
                  <a:srgbClr val="000000"/>
                </a:solidFill>
              </a:rPr>
              <a:t>。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5795963" y="3644900"/>
            <a:ext cx="28797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</a:rPr>
              <a:t>觉得很陌生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427538" y="4418013"/>
            <a:ext cx="2305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</a:rPr>
              <a:t>陌生的地方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79388" y="4941888"/>
            <a:ext cx="31686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</a:rPr>
              <a:t>陌生的文化和环境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8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8516" grpId="0" animBg="1" autoUpdateAnimBg="0"/>
      <p:bldP spid="2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生词</a:t>
            </a:r>
            <a:endParaRPr lang="en-US" altLang="zh-CN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48038" y="1412875"/>
            <a:ext cx="2232025" cy="4895850"/>
          </a:xfrm>
        </p:spPr>
        <p:txBody>
          <a:bodyPr/>
          <a:lstStyle/>
          <a:p>
            <a:pPr marL="514350" indent="-514350">
              <a:buFont typeface="+mj-lt"/>
              <a:buAutoNum type="arabicPeriod" startAt="25"/>
              <a:defRPr/>
            </a:pPr>
            <a:r>
              <a:rPr lang="zh-CN" altLang="en-US" dirty="0" smtClean="0"/>
              <a:t>哼</a:t>
            </a:r>
            <a:endParaRPr lang="en-US" altLang="zh-CN" dirty="0" smtClean="0"/>
          </a:p>
          <a:p>
            <a:pPr marL="514350" indent="-514350">
              <a:buFont typeface="+mj-lt"/>
              <a:buAutoNum type="arabicPeriod" startAt="25"/>
              <a:defRPr/>
            </a:pPr>
            <a:r>
              <a:rPr lang="zh-CN" altLang="en-US" dirty="0" smtClean="0"/>
              <a:t>开心</a:t>
            </a:r>
            <a:endParaRPr lang="en-US" altLang="zh-CN" dirty="0" smtClean="0"/>
          </a:p>
          <a:p>
            <a:pPr marL="514350" indent="-514350">
              <a:buFont typeface="+mj-lt"/>
              <a:buAutoNum type="arabicPeriod" startAt="25"/>
              <a:defRPr/>
            </a:pPr>
            <a:r>
              <a:rPr lang="zh-CN" altLang="en-US" b="1" dirty="0" smtClean="0">
                <a:solidFill>
                  <a:srgbClr val="FF0000"/>
                </a:solidFill>
                <a:uFill>
                  <a:solidFill>
                    <a:schemeClr val="bg1"/>
                  </a:solidFill>
                </a:uFill>
              </a:rPr>
              <a:t>得意</a:t>
            </a:r>
          </a:p>
          <a:p>
            <a:pPr marL="514350" indent="-514350">
              <a:buFont typeface="+mj-lt"/>
              <a:buAutoNum type="arabicPeriod" startAt="25"/>
              <a:defRPr/>
            </a:pPr>
            <a:r>
              <a:rPr lang="zh-CN" altLang="en-US" u="sng" dirty="0">
                <a:uFill>
                  <a:solidFill>
                    <a:schemeClr val="bg1"/>
                  </a:solidFill>
                </a:uFill>
              </a:rPr>
              <a:t>老婆</a:t>
            </a:r>
            <a:endParaRPr lang="en-US" altLang="zh-CN" u="sng" dirty="0" smtClean="0">
              <a:uFill>
                <a:solidFill>
                  <a:schemeClr val="bg1"/>
                </a:solidFill>
              </a:uFill>
            </a:endParaRPr>
          </a:p>
          <a:p>
            <a:pPr marL="514350" indent="-514350">
              <a:buFont typeface="+mj-lt"/>
              <a:buAutoNum type="arabicPeriod" startAt="25"/>
              <a:defRPr/>
            </a:pPr>
            <a:r>
              <a:rPr lang="zh-CN" altLang="en-US" dirty="0"/>
              <a:t>轮椅</a:t>
            </a:r>
            <a:endParaRPr lang="en-US" altLang="zh-CN" dirty="0" smtClean="0"/>
          </a:p>
          <a:p>
            <a:pPr marL="514350" indent="-514350">
              <a:buFont typeface="+mj-lt"/>
              <a:buAutoNum type="arabicPeriod" startAt="25"/>
              <a:defRPr/>
            </a:pPr>
            <a:r>
              <a:rPr lang="zh-CN" altLang="en-US" b="1" dirty="0">
                <a:solidFill>
                  <a:srgbClr val="FF0000"/>
                </a:solidFill>
                <a:uFill>
                  <a:solidFill>
                    <a:schemeClr val="bg1"/>
                  </a:solidFill>
                </a:uFill>
              </a:rPr>
              <a:t>塞</a:t>
            </a:r>
            <a:endParaRPr lang="en-US" altLang="zh-CN" b="1" dirty="0" smtClean="0">
              <a:solidFill>
                <a:srgbClr val="FF0000"/>
              </a:solidFill>
              <a:uFill>
                <a:solidFill>
                  <a:schemeClr val="bg1"/>
                </a:solidFill>
              </a:uFill>
            </a:endParaRPr>
          </a:p>
          <a:p>
            <a:pPr marL="514350" indent="-514350">
              <a:buFont typeface="+mj-lt"/>
              <a:buAutoNum type="arabicPeriod" startAt="25"/>
              <a:defRPr/>
            </a:pPr>
            <a:r>
              <a:rPr lang="zh-CN" altLang="en-US" dirty="0" smtClean="0"/>
              <a:t>罚</a:t>
            </a:r>
            <a:r>
              <a:rPr lang="en-US" altLang="zh-CN" dirty="0" smtClean="0"/>
              <a:t>//</a:t>
            </a:r>
            <a:r>
              <a:rPr lang="zh-CN" altLang="en-US" dirty="0" smtClean="0"/>
              <a:t>款</a:t>
            </a:r>
            <a:endParaRPr lang="en-US" altLang="zh-CN" dirty="0" smtClean="0"/>
          </a:p>
          <a:p>
            <a:pPr marL="514350" indent="-514350">
              <a:buFont typeface="+mj-lt"/>
              <a:buAutoNum type="arabicPeriod" startAt="25"/>
              <a:defRPr/>
            </a:pPr>
            <a:r>
              <a:rPr lang="zh-CN" altLang="en-US" dirty="0"/>
              <a:t>天空</a:t>
            </a:r>
            <a:r>
              <a:rPr lang="zh-CN" altLang="en-US" dirty="0" smtClean="0"/>
              <a:t>     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6011863" y="1412875"/>
            <a:ext cx="2520950" cy="489585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+mj-lt"/>
              <a:buAutoNum type="arabicPeriod" startAt="33"/>
              <a:defRPr/>
            </a:pPr>
            <a:r>
              <a:rPr kumimoji="0" lang="zh-CN" altLang="en-US" u="sng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ea typeface="宋体" pitchFamily="2" charset="-122"/>
              </a:rPr>
              <a:t>天使</a:t>
            </a:r>
            <a:endParaRPr kumimoji="0" lang="en-US" altLang="zh-CN" u="sng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ea typeface="宋体" pitchFamily="2" charset="-122"/>
            </a:endParaRPr>
          </a:p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+mj-lt"/>
              <a:buAutoNum type="arabicPeriod" startAt="33"/>
              <a:defRPr/>
            </a:pPr>
            <a:r>
              <a:rPr kumimoji="0" lang="zh-CN" altLang="en-US" b="1" kern="0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Tahoma"/>
                <a:ea typeface="宋体"/>
              </a:rPr>
              <a:t>陌生</a:t>
            </a:r>
          </a:p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+mj-lt"/>
              <a:buAutoNum type="arabicPeriod" startAt="33"/>
              <a:defRPr/>
            </a:pPr>
            <a:r>
              <a:rPr kumimoji="0" lang="zh-CN" altLang="en-US" u="sng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ea typeface="宋体" pitchFamily="2" charset="-122"/>
              </a:rPr>
              <a:t>男男女女</a:t>
            </a:r>
            <a:endParaRPr kumimoji="0" lang="en-US" altLang="zh-CN" u="sng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ea typeface="宋体" pitchFamily="2" charset="-122"/>
            </a:endParaRPr>
          </a:p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+mj-lt"/>
              <a:buAutoNum type="arabicPeriod" startAt="33"/>
              <a:defRPr/>
            </a:pPr>
            <a:r>
              <a:rPr kumimoji="0" lang="zh-CN" altLang="en-US" u="sng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ea typeface="宋体" pitchFamily="2" charset="-122"/>
              </a:rPr>
              <a:t>啪</a:t>
            </a:r>
            <a:endParaRPr kumimoji="0" lang="en-US" altLang="zh-CN" u="sng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ea typeface="宋体" pitchFamily="2" charset="-122"/>
            </a:endParaRPr>
          </a:p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+mj-lt"/>
              <a:buAutoNum type="arabicPeriod" startAt="33"/>
              <a:defRPr/>
            </a:pPr>
            <a:r>
              <a:rPr kumimoji="0" lang="zh-CN" altLang="en-US" dirty="0">
                <a:solidFill>
                  <a:srgbClr val="000000"/>
                </a:solidFill>
                <a:ea typeface="宋体" pitchFamily="2" charset="-122"/>
              </a:rPr>
              <a:t>火花</a:t>
            </a:r>
            <a:endParaRPr kumimoji="0" lang="en-US" altLang="zh-CN" dirty="0">
              <a:solidFill>
                <a:srgbClr val="000000"/>
              </a:solidFill>
              <a:ea typeface="宋体" pitchFamily="2" charset="-122"/>
            </a:endParaRPr>
          </a:p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+mj-lt"/>
              <a:buAutoNum type="arabicPeriod" startAt="33"/>
              <a:defRPr/>
            </a:pPr>
            <a:r>
              <a:rPr kumimoji="0" lang="zh-CN" altLang="en-US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ea typeface="宋体" pitchFamily="2" charset="-122"/>
              </a:rPr>
              <a:t>哦</a:t>
            </a:r>
            <a:endParaRPr kumimoji="0" lang="en-US" altLang="zh-CN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ea typeface="宋体" pitchFamily="2" charset="-122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23850" y="1412875"/>
            <a:ext cx="2232025" cy="5329238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>
              <a:buClr>
                <a:srgbClr val="3333CC"/>
              </a:buClr>
              <a:buFont typeface="+mj-lt"/>
              <a:buAutoNum type="arabicPeriod" startAt="16"/>
              <a:defRPr/>
            </a:pPr>
            <a:r>
              <a:rPr kumimoji="0" lang="zh-CN" altLang="en-US" kern="0" dirty="0" smtClean="0">
                <a:solidFill>
                  <a:srgbClr val="000000"/>
                </a:solidFill>
              </a:rPr>
              <a:t>迎面</a:t>
            </a:r>
            <a:endParaRPr kumimoji="0" lang="en-US" altLang="zh-CN" kern="0" dirty="0" smtClean="0">
              <a:solidFill>
                <a:srgbClr val="000000"/>
              </a:solid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16"/>
              <a:defRPr/>
            </a:pPr>
            <a:r>
              <a:rPr kumimoji="0" lang="zh-CN" altLang="en-US" kern="0" dirty="0" smtClean="0">
                <a:solidFill>
                  <a:srgbClr val="000000"/>
                </a:solidFill>
              </a:rPr>
              <a:t>一刹那</a:t>
            </a:r>
            <a:endParaRPr kumimoji="0" lang="en-US" altLang="zh-CN" kern="0" dirty="0" smtClean="0">
              <a:solidFill>
                <a:srgbClr val="000000"/>
              </a:solid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16"/>
              <a:defRPr/>
            </a:pPr>
            <a:r>
              <a:rPr kumimoji="0" lang="zh-CN" altLang="en-US" kern="0" dirty="0" smtClean="0">
                <a:solidFill>
                  <a:srgbClr val="000000"/>
                </a:solidFill>
              </a:rPr>
              <a:t>心动</a:t>
            </a:r>
            <a:endParaRPr kumimoji="0" lang="en-US" altLang="zh-CN" kern="0" dirty="0" smtClean="0">
              <a:solidFill>
                <a:srgbClr val="000000"/>
              </a:solid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16"/>
              <a:defRPr/>
            </a:pPr>
            <a:r>
              <a:rPr kumimoji="0" lang="zh-CN" altLang="en-US" u="sng" kern="0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小区</a:t>
            </a:r>
            <a:endParaRPr kumimoji="0" lang="en-US" altLang="zh-CN" u="sng" kern="0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16"/>
              <a:defRPr/>
            </a:pPr>
            <a:r>
              <a:rPr kumimoji="0" lang="zh-CN" altLang="en-US" kern="0" dirty="0" smtClean="0">
                <a:solidFill>
                  <a:srgbClr val="000000"/>
                </a:solidFill>
              </a:rPr>
              <a:t>愣</a:t>
            </a:r>
            <a:endParaRPr kumimoji="0" lang="en-US" altLang="zh-CN" kern="0" dirty="0" smtClean="0">
              <a:solidFill>
                <a:srgbClr val="000000"/>
              </a:solid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16"/>
              <a:defRPr/>
            </a:pPr>
            <a:r>
              <a:rPr kumimoji="0" lang="zh-CN" altLang="en-US" kern="0" dirty="0" smtClean="0">
                <a:solidFill>
                  <a:srgbClr val="000000"/>
                </a:solidFill>
              </a:rPr>
              <a:t>咚咚</a:t>
            </a:r>
            <a:endParaRPr kumimoji="0" lang="en-US" altLang="zh-CN" kern="0" dirty="0" smtClean="0">
              <a:solidFill>
                <a:srgbClr val="000000"/>
              </a:solid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16"/>
              <a:defRPr/>
            </a:pPr>
            <a:r>
              <a:rPr kumimoji="0" lang="zh-CN" altLang="en-US" kern="0" dirty="0" smtClean="0">
                <a:solidFill>
                  <a:srgbClr val="000000"/>
                </a:solidFill>
              </a:rPr>
              <a:t>感叹</a:t>
            </a:r>
            <a:endParaRPr kumimoji="0" lang="en-US" altLang="zh-CN" kern="0" dirty="0" smtClean="0">
              <a:solidFill>
                <a:srgbClr val="000000"/>
              </a:solid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16"/>
              <a:defRPr/>
            </a:pPr>
            <a:r>
              <a:rPr kumimoji="0" lang="zh-CN" altLang="en-US" kern="0" dirty="0" smtClean="0">
                <a:solidFill>
                  <a:srgbClr val="000000"/>
                </a:solidFill>
              </a:rPr>
              <a:t>不已</a:t>
            </a:r>
            <a:endParaRPr kumimoji="0" lang="en-US" altLang="zh-CN" kern="0" dirty="0" smtClean="0">
              <a:solidFill>
                <a:srgbClr val="000000"/>
              </a:solid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16"/>
              <a:defRPr/>
            </a:pPr>
            <a:r>
              <a:rPr kumimoji="0" lang="zh-CN" altLang="en-US" kern="0" dirty="0" smtClean="0">
                <a:solidFill>
                  <a:srgbClr val="000000"/>
                </a:solidFill>
              </a:rPr>
              <a:t>悄悄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  <p:bldP spid="1024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7216775" cy="1163637"/>
          </a:xfrm>
        </p:spPr>
        <p:txBody>
          <a:bodyPr/>
          <a:lstStyle/>
          <a:p>
            <a:pPr eaLnBrk="1" hangingPunct="1"/>
            <a:r>
              <a:rPr lang="zh-CN" altLang="en-US" smtClean="0">
                <a:solidFill>
                  <a:schemeClr val="tx1"/>
                </a:solidFill>
              </a:rPr>
              <a:t>语法</a:t>
            </a:r>
            <a:r>
              <a:rPr lang="en-US" altLang="zh-CN" smtClean="0">
                <a:solidFill>
                  <a:schemeClr val="tx1"/>
                </a:solidFill>
              </a:rPr>
              <a:t>4</a:t>
            </a:r>
            <a:r>
              <a:rPr lang="zh-CN" altLang="en-US" smtClean="0">
                <a:solidFill>
                  <a:schemeClr val="tx1"/>
                </a:solidFill>
              </a:rPr>
              <a:t>   </a:t>
            </a:r>
            <a:r>
              <a:rPr lang="en-US" altLang="zh-CN" smtClean="0">
                <a:solidFill>
                  <a:schemeClr val="tx1"/>
                </a:solidFill>
                <a:latin typeface="Arial" charset="0"/>
              </a:rPr>
              <a:t>……</a:t>
            </a:r>
            <a:r>
              <a:rPr lang="zh-CN" altLang="en-US" smtClean="0">
                <a:solidFill>
                  <a:schemeClr val="tx1"/>
                </a:solidFill>
              </a:rPr>
              <a:t>来</a:t>
            </a:r>
            <a:r>
              <a:rPr lang="en-US" altLang="zh-CN" smtClean="0">
                <a:solidFill>
                  <a:schemeClr val="tx1"/>
                </a:solidFill>
                <a:latin typeface="Arial" charset="0"/>
              </a:rPr>
              <a:t>……</a:t>
            </a:r>
            <a:r>
              <a:rPr lang="zh-CN" altLang="en-US" smtClean="0">
                <a:solidFill>
                  <a:schemeClr val="tx1"/>
                </a:solidFill>
              </a:rPr>
              <a:t>去</a:t>
            </a:r>
            <a:r>
              <a:rPr lang="en-US" altLang="zh-CN" smtClean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951301" name="Text Box 5"/>
          <p:cNvSpPr txBox="1">
            <a:spLocks noChangeArrowheads="1"/>
          </p:cNvSpPr>
          <p:nvPr/>
        </p:nvSpPr>
        <p:spPr bwMode="auto">
          <a:xfrm>
            <a:off x="2051050" y="5013325"/>
            <a:ext cx="3600450" cy="588963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000000"/>
                </a:solidFill>
              </a:rPr>
              <a:t>动词</a:t>
            </a:r>
            <a:r>
              <a:rPr lang="en-US" altLang="zh-CN">
                <a:solidFill>
                  <a:srgbClr val="000000"/>
                </a:solidFill>
              </a:rPr>
              <a:t>+</a:t>
            </a:r>
            <a:r>
              <a:rPr lang="zh-CN" altLang="en-US">
                <a:solidFill>
                  <a:srgbClr val="000000"/>
                </a:solidFill>
              </a:rPr>
              <a:t>来</a:t>
            </a:r>
            <a:r>
              <a:rPr lang="en-US" altLang="zh-CN">
                <a:solidFill>
                  <a:srgbClr val="000000"/>
                </a:solidFill>
              </a:rPr>
              <a:t>+</a:t>
            </a:r>
            <a:r>
              <a:rPr lang="zh-CN" altLang="en-US">
                <a:solidFill>
                  <a:srgbClr val="000000"/>
                </a:solidFill>
              </a:rPr>
              <a:t>动词</a:t>
            </a:r>
            <a:r>
              <a:rPr lang="en-US" altLang="zh-CN">
                <a:solidFill>
                  <a:srgbClr val="000000"/>
                </a:solidFill>
              </a:rPr>
              <a:t>+</a:t>
            </a:r>
            <a:r>
              <a:rPr lang="zh-CN" altLang="en-US">
                <a:solidFill>
                  <a:srgbClr val="000000"/>
                </a:solidFill>
              </a:rPr>
              <a:t>去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438400" y="1628775"/>
            <a:ext cx="3240088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/>
              <a:t>飞来飞去</a:t>
            </a:r>
            <a:endParaRPr lang="en-US" altLang="zh-CN"/>
          </a:p>
          <a:p>
            <a:pPr eaLnBrk="1" hangingPunct="1"/>
            <a:r>
              <a:rPr lang="zh-CN" altLang="en-US"/>
              <a:t>走来走去</a:t>
            </a:r>
            <a:endParaRPr lang="en-US" altLang="zh-CN"/>
          </a:p>
          <a:p>
            <a:pPr eaLnBrk="1" hangingPunct="1"/>
            <a:r>
              <a:rPr lang="zh-CN" altLang="en-US"/>
              <a:t>跑来跑去</a:t>
            </a:r>
            <a:endParaRPr lang="en-US" altLang="zh-CN"/>
          </a:p>
          <a:p>
            <a:pPr eaLnBrk="1" hangingPunct="1"/>
            <a:r>
              <a:rPr lang="zh-CN" altLang="en-US"/>
              <a:t>游来游去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1301" grpId="0" animBg="1" autoUpdateAnimBg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7562850" cy="1163637"/>
          </a:xfrm>
        </p:spPr>
        <p:txBody>
          <a:bodyPr/>
          <a:lstStyle/>
          <a:p>
            <a:pPr eaLnBrk="1" hangingPunct="1"/>
            <a:r>
              <a:rPr lang="zh-CN" altLang="en-US" smtClean="0">
                <a:solidFill>
                  <a:schemeClr val="tx1"/>
                </a:solidFill>
              </a:rPr>
              <a:t>语法</a:t>
            </a:r>
            <a:r>
              <a:rPr lang="en-US" altLang="zh-CN" smtClean="0">
                <a:solidFill>
                  <a:schemeClr val="tx1"/>
                </a:solidFill>
              </a:rPr>
              <a:t>4</a:t>
            </a:r>
            <a:r>
              <a:rPr lang="zh-CN" altLang="en-US" smtClean="0">
                <a:solidFill>
                  <a:schemeClr val="tx1"/>
                </a:solidFill>
              </a:rPr>
              <a:t>   </a:t>
            </a:r>
            <a:r>
              <a:rPr lang="en-US" altLang="zh-CN" smtClean="0">
                <a:solidFill>
                  <a:schemeClr val="tx1"/>
                </a:solidFill>
                <a:latin typeface="Arial" charset="0"/>
              </a:rPr>
              <a:t>……</a:t>
            </a:r>
            <a:r>
              <a:rPr lang="zh-CN" altLang="en-US" smtClean="0">
                <a:solidFill>
                  <a:schemeClr val="tx1"/>
                </a:solidFill>
              </a:rPr>
              <a:t>来</a:t>
            </a:r>
            <a:r>
              <a:rPr lang="en-US" altLang="zh-CN" smtClean="0">
                <a:solidFill>
                  <a:schemeClr val="tx1"/>
                </a:solidFill>
                <a:latin typeface="Arial" charset="0"/>
              </a:rPr>
              <a:t>……</a:t>
            </a:r>
            <a:r>
              <a:rPr lang="zh-CN" altLang="en-US" smtClean="0">
                <a:solidFill>
                  <a:schemeClr val="tx1"/>
                </a:solidFill>
              </a:rPr>
              <a:t>去</a:t>
            </a:r>
            <a:r>
              <a:rPr lang="en-US" altLang="zh-CN" smtClean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953347" name="Text Box 3"/>
          <p:cNvSpPr txBox="1">
            <a:spLocks noChangeArrowheads="1"/>
          </p:cNvSpPr>
          <p:nvPr/>
        </p:nvSpPr>
        <p:spPr bwMode="auto">
          <a:xfrm>
            <a:off x="395288" y="1628775"/>
            <a:ext cx="8748712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zh-CN" altLang="en-US">
                <a:solidFill>
                  <a:srgbClr val="000000"/>
                </a:solidFill>
              </a:rPr>
              <a:t>那个问题，我想</a:t>
            </a:r>
            <a:r>
              <a:rPr lang="zh-CN" altLang="en-US" b="1" u="sng">
                <a:solidFill>
                  <a:srgbClr val="000000"/>
                </a:solidFill>
              </a:rPr>
              <a:t>来</a:t>
            </a:r>
            <a:r>
              <a:rPr lang="zh-CN" altLang="en-US">
                <a:solidFill>
                  <a:srgbClr val="000000"/>
                </a:solidFill>
              </a:rPr>
              <a:t>想</a:t>
            </a:r>
            <a:r>
              <a:rPr lang="zh-CN" altLang="en-US" b="1" u="sng">
                <a:solidFill>
                  <a:srgbClr val="000000"/>
                </a:solidFill>
              </a:rPr>
              <a:t>去</a:t>
            </a:r>
            <a:r>
              <a:rPr lang="zh-CN" altLang="en-US">
                <a:solidFill>
                  <a:srgbClr val="000000"/>
                </a:solidFill>
              </a:rPr>
              <a:t>，</a:t>
            </a:r>
            <a:r>
              <a:rPr lang="zh-CN" altLang="en-US" u="sng">
                <a:solidFill>
                  <a:srgbClr val="000000"/>
                </a:solidFill>
              </a:rPr>
              <a:t>总算想明白了</a:t>
            </a:r>
            <a:r>
              <a:rPr lang="zh-CN" altLang="en-US">
                <a:solidFill>
                  <a:srgbClr val="000000"/>
                </a:solidFill>
              </a:rPr>
              <a:t>。</a:t>
            </a:r>
          </a:p>
          <a:p>
            <a:pPr eaLnBrk="1" hangingPunct="1">
              <a:buFontTx/>
              <a:buAutoNum type="arabicPeriod"/>
            </a:pPr>
            <a:r>
              <a:rPr lang="zh-CN" altLang="en-US">
                <a:solidFill>
                  <a:srgbClr val="000000"/>
                </a:solidFill>
              </a:rPr>
              <a:t>大家商量</a:t>
            </a:r>
            <a:r>
              <a:rPr lang="zh-CN" altLang="en-US" b="1" u="sng">
                <a:solidFill>
                  <a:srgbClr val="000000"/>
                </a:solidFill>
              </a:rPr>
              <a:t>来</a:t>
            </a:r>
            <a:r>
              <a:rPr lang="zh-CN" altLang="en-US">
                <a:solidFill>
                  <a:srgbClr val="000000"/>
                </a:solidFill>
              </a:rPr>
              <a:t>商量</a:t>
            </a:r>
            <a:r>
              <a:rPr lang="zh-CN" altLang="en-US" b="1" u="sng">
                <a:solidFill>
                  <a:srgbClr val="000000"/>
                </a:solidFill>
              </a:rPr>
              <a:t>去</a:t>
            </a:r>
            <a:r>
              <a:rPr lang="zh-CN" altLang="en-US">
                <a:solidFill>
                  <a:srgbClr val="000000"/>
                </a:solidFill>
              </a:rPr>
              <a:t>，</a:t>
            </a:r>
            <a:r>
              <a:rPr lang="zh-CN" altLang="en-US" u="sng">
                <a:solidFill>
                  <a:srgbClr val="000000"/>
                </a:solidFill>
              </a:rPr>
              <a:t>最后决定还是去香山</a:t>
            </a:r>
            <a:r>
              <a:rPr lang="zh-CN" altLang="en-US">
                <a:solidFill>
                  <a:srgbClr val="000000"/>
                </a:solidFill>
              </a:rPr>
              <a:t>。</a:t>
            </a:r>
          </a:p>
          <a:p>
            <a:pPr eaLnBrk="1" hangingPunct="1">
              <a:buFontTx/>
              <a:buAutoNum type="arabicPeriod"/>
            </a:pPr>
            <a:r>
              <a:rPr lang="zh-CN" altLang="en-US">
                <a:solidFill>
                  <a:srgbClr val="000000"/>
                </a:solidFill>
              </a:rPr>
              <a:t>他们几个人花了整整一下午，研究</a:t>
            </a:r>
            <a:r>
              <a:rPr lang="zh-CN" altLang="en-US" b="1" u="sng">
                <a:solidFill>
                  <a:srgbClr val="000000"/>
                </a:solidFill>
              </a:rPr>
              <a:t>来</a:t>
            </a:r>
            <a:r>
              <a:rPr lang="zh-CN" altLang="en-US">
                <a:solidFill>
                  <a:srgbClr val="000000"/>
                </a:solidFill>
              </a:rPr>
              <a:t>研究</a:t>
            </a:r>
            <a:r>
              <a:rPr lang="zh-CN" altLang="en-US" b="1" u="sng">
                <a:solidFill>
                  <a:srgbClr val="000000"/>
                </a:solidFill>
              </a:rPr>
              <a:t>去</a:t>
            </a:r>
            <a:r>
              <a:rPr lang="zh-CN" altLang="en-US">
                <a:solidFill>
                  <a:srgbClr val="000000"/>
                </a:solidFill>
              </a:rPr>
              <a:t>，</a:t>
            </a:r>
            <a:r>
              <a:rPr lang="zh-CN" altLang="en-US" u="sng">
                <a:solidFill>
                  <a:srgbClr val="000000"/>
                </a:solidFill>
              </a:rPr>
              <a:t>也没研究出个结果</a:t>
            </a:r>
            <a:r>
              <a:rPr lang="zh-CN" altLang="en-US">
                <a:solidFill>
                  <a:srgbClr val="000000"/>
                </a:solidFill>
              </a:rPr>
              <a:t>。</a:t>
            </a:r>
          </a:p>
        </p:txBody>
      </p:sp>
      <p:sp>
        <p:nvSpPr>
          <p:cNvPr id="953349" name="Text Box 5"/>
          <p:cNvSpPr txBox="1">
            <a:spLocks noChangeArrowheads="1"/>
          </p:cNvSpPr>
          <p:nvPr/>
        </p:nvSpPr>
        <p:spPr bwMode="auto">
          <a:xfrm>
            <a:off x="755650" y="4652963"/>
            <a:ext cx="7200900" cy="588962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000000"/>
                </a:solidFill>
                <a:latin typeface="Arial" charset="0"/>
              </a:rPr>
              <a:t>……</a:t>
            </a:r>
            <a:r>
              <a:rPr lang="zh-CN" altLang="en-US">
                <a:solidFill>
                  <a:srgbClr val="000000"/>
                </a:solidFill>
              </a:rPr>
              <a:t>动词</a:t>
            </a:r>
            <a:r>
              <a:rPr lang="en-US" altLang="zh-CN">
                <a:solidFill>
                  <a:srgbClr val="000000"/>
                </a:solidFill>
              </a:rPr>
              <a:t>+</a:t>
            </a:r>
            <a:r>
              <a:rPr lang="zh-CN" altLang="en-US">
                <a:solidFill>
                  <a:srgbClr val="000000"/>
                </a:solidFill>
              </a:rPr>
              <a:t>来</a:t>
            </a:r>
            <a:r>
              <a:rPr lang="en-US" altLang="zh-CN">
                <a:solidFill>
                  <a:srgbClr val="000000"/>
                </a:solidFill>
              </a:rPr>
              <a:t>+</a:t>
            </a:r>
            <a:r>
              <a:rPr lang="zh-CN" altLang="en-US">
                <a:solidFill>
                  <a:srgbClr val="000000"/>
                </a:solidFill>
              </a:rPr>
              <a:t>动词</a:t>
            </a:r>
            <a:r>
              <a:rPr lang="en-US" altLang="zh-CN">
                <a:solidFill>
                  <a:srgbClr val="000000"/>
                </a:solidFill>
              </a:rPr>
              <a:t>+</a:t>
            </a:r>
            <a:r>
              <a:rPr lang="zh-CN" altLang="en-US">
                <a:solidFill>
                  <a:srgbClr val="000000"/>
                </a:solidFill>
              </a:rPr>
              <a:t>去，</a:t>
            </a:r>
            <a:r>
              <a:rPr lang="en-US" altLang="zh-CN">
                <a:solidFill>
                  <a:srgbClr val="000000"/>
                </a:solidFill>
                <a:latin typeface="Arial" charset="0"/>
              </a:rPr>
              <a:t>……</a:t>
            </a:r>
            <a:r>
              <a:rPr lang="zh-CN" altLang="en-US">
                <a:solidFill>
                  <a:srgbClr val="000000"/>
                </a:solidFill>
              </a:rPr>
              <a:t>（结果）</a:t>
            </a:r>
            <a:r>
              <a:rPr lang="zh-CN" altLang="en-US" u="sng">
                <a:solidFill>
                  <a:srgbClr val="0000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3347" grpId="0"/>
      <p:bldP spid="95334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即时练习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323850" y="1773238"/>
            <a:ext cx="8820150" cy="4114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1. </a:t>
            </a:r>
            <a:r>
              <a:rPr lang="zh-CN" altLang="en-US" sz="2800" b="1" smtClean="0"/>
              <a:t>孩子们在公园里</a:t>
            </a:r>
            <a:r>
              <a:rPr lang="en-US" altLang="zh-CN" sz="2800" b="1" smtClean="0"/>
              <a:t>__________</a:t>
            </a:r>
            <a:r>
              <a:rPr lang="zh-CN" altLang="en-US" sz="2800" b="1" smtClean="0"/>
              <a:t>，玩儿得十分开心。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2. ________________</a:t>
            </a:r>
            <a:r>
              <a:rPr lang="zh-CN" altLang="en-US" sz="2800" b="1" smtClean="0"/>
              <a:t>，终于找到了他的家。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3. ____________</a:t>
            </a:r>
            <a:r>
              <a:rPr lang="zh-CN" altLang="en-US" sz="2800" b="1" smtClean="0"/>
              <a:t>，也没选出一件让她满意的衣服。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4. </a:t>
            </a:r>
            <a:r>
              <a:rPr lang="zh-CN" altLang="en-US" sz="2800" b="1" smtClean="0"/>
              <a:t>甲：昨天你们等到小李了吗？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    乙：</a:t>
            </a:r>
            <a:r>
              <a:rPr lang="en-US" altLang="zh-CN" sz="2800" b="1" smtClean="0"/>
              <a:t>____________</a:t>
            </a:r>
            <a:r>
              <a:rPr lang="zh-CN" altLang="en-US" sz="2800" b="1" smtClean="0"/>
              <a:t>，最后他也没来。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5. </a:t>
            </a:r>
            <a:r>
              <a:rPr lang="zh-CN" altLang="en-US" sz="2800" b="1" smtClean="0"/>
              <a:t>甲：你跟张强商量好了吗？到底决定去哪儿旅行？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    乙：</a:t>
            </a:r>
            <a:r>
              <a:rPr lang="en-US" altLang="zh-CN" sz="2800" b="1" smtClean="0"/>
              <a:t>______________________________</a:t>
            </a:r>
            <a:r>
              <a:rPr lang="zh-CN" altLang="en-US" sz="2800" b="1" smtClean="0"/>
              <a:t>。　　　　　　　　　　　　　　　　　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492500" y="1681163"/>
            <a:ext cx="23034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</a:rPr>
              <a:t>跑来跑去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900113" y="2257425"/>
            <a:ext cx="42481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400">
                <a:solidFill>
                  <a:srgbClr val="0000FF"/>
                </a:solidFill>
              </a:rPr>
              <a:t>我找来找去</a:t>
            </a:r>
            <a:r>
              <a:rPr lang="en-US" altLang="zh-CN" sz="2400">
                <a:solidFill>
                  <a:srgbClr val="0000FF"/>
                </a:solidFill>
              </a:rPr>
              <a:t>/</a:t>
            </a:r>
            <a:r>
              <a:rPr lang="zh-CN" altLang="en-US" sz="2400">
                <a:solidFill>
                  <a:srgbClr val="0000FF"/>
                </a:solidFill>
              </a:rPr>
              <a:t>打听来打听去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827088" y="2762250"/>
            <a:ext cx="29527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</a:rPr>
              <a:t>小丽选来选去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476375" y="3770313"/>
            <a:ext cx="38877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</a:rPr>
              <a:t>我们等来等去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547813" y="4778375"/>
            <a:ext cx="65532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</a:rPr>
              <a:t>我们商量来商量去，最后决定去云南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4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8124</TotalTime>
  <Words>1224</Words>
  <Application>Microsoft Office PowerPoint</Application>
  <PresentationFormat>On-screen Show (4:3)</PresentationFormat>
  <Paragraphs>142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15</vt:i4>
      </vt:variant>
    </vt:vector>
  </HeadingPairs>
  <TitlesOfParts>
    <vt:vector size="30" baseType="lpstr">
      <vt:lpstr>Tahoma</vt:lpstr>
      <vt:lpstr>楷体_GB2312</vt:lpstr>
      <vt:lpstr>Arial</vt:lpstr>
      <vt:lpstr>宋体</vt:lpstr>
      <vt:lpstr>Wingdings</vt:lpstr>
      <vt:lpstr>Times New Roman</vt:lpstr>
      <vt:lpstr>楷体</vt:lpstr>
      <vt:lpstr>华文新魏</vt:lpstr>
      <vt:lpstr>Blends</vt:lpstr>
      <vt:lpstr>3_Blends</vt:lpstr>
      <vt:lpstr>4_Blends</vt:lpstr>
      <vt:lpstr>9_Blends</vt:lpstr>
      <vt:lpstr>10_Blends</vt:lpstr>
      <vt:lpstr>1_Blends</vt:lpstr>
      <vt:lpstr>6_Blends</vt:lpstr>
      <vt:lpstr>PowerPoint Presentation</vt:lpstr>
      <vt:lpstr>复习：</vt:lpstr>
      <vt:lpstr>        得意</vt:lpstr>
      <vt:lpstr>塞</vt:lpstr>
      <vt:lpstr>        陌生</vt:lpstr>
      <vt:lpstr>生词</vt:lpstr>
      <vt:lpstr>语法4   ……来……去A</vt:lpstr>
      <vt:lpstr>语法4   ……来……去B</vt:lpstr>
      <vt:lpstr>即时练习</vt:lpstr>
      <vt:lpstr>语法5    一时</vt:lpstr>
      <vt:lpstr>即时练习</vt:lpstr>
      <vt:lpstr>语法6：竟（竟然）</vt:lpstr>
      <vt:lpstr>即时练习</vt:lpstr>
      <vt:lpstr>小结；作业</vt:lpstr>
      <vt:lpstr>预习提纲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</dc:creator>
  <cp:lastModifiedBy>N</cp:lastModifiedBy>
  <cp:revision>977</cp:revision>
  <dcterms:created xsi:type="dcterms:W3CDTF">1601-01-01T00:00:00Z</dcterms:created>
  <dcterms:modified xsi:type="dcterms:W3CDTF">2014-09-15T13:25:12Z</dcterms:modified>
</cp:coreProperties>
</file>