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15503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9614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7857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020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FFF39D"/>
                </a:solidFill>
              </a:rPr>
              <a:pPr/>
              <a:t>30.04.2020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14019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96102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219711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185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8033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8012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307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4103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095604" y="2214554"/>
            <a:ext cx="6529406" cy="1089496"/>
          </a:xfrm>
        </p:spPr>
        <p:txBody>
          <a:bodyPr>
            <a:noAutofit/>
          </a:bodyPr>
          <a:lstStyle/>
          <a:p>
            <a:r>
              <a:rPr lang="tr-TR" sz="4000" dirty="0"/>
              <a:t>YETİŞKİN PSİKOPATOLOJİSİ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6667504" y="3714752"/>
            <a:ext cx="3486152" cy="471494"/>
          </a:xfrm>
        </p:spPr>
        <p:txBody>
          <a:bodyPr>
            <a:normAutofit fontScale="85000" lnSpcReduction="20000"/>
          </a:bodyPr>
          <a:lstStyle/>
          <a:p>
            <a:r>
              <a:rPr lang="tr-TR" dirty="0" err="1" smtClean="0"/>
              <a:t>Uzm</a:t>
            </a:r>
            <a:r>
              <a:rPr lang="tr-TR" dirty="0" smtClean="0"/>
              <a:t>. Klinik Psikolog Cenk </a:t>
            </a:r>
            <a:r>
              <a:rPr lang="tr-TR" dirty="0" err="1" smtClean="0"/>
              <a:t>Adıgüzel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411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KLİNİK  BELİRTİLER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u="sng" dirty="0"/>
              <a:t>Duygulanım</a:t>
            </a:r>
          </a:p>
          <a:p>
            <a:r>
              <a:rPr lang="tr-TR" dirty="0" smtClean="0"/>
              <a:t>Başlangıçta dünya yıkılıyor/benliği parçalanıyor duygusuna bağlı yoğun bunaltı</a:t>
            </a:r>
          </a:p>
          <a:p>
            <a:r>
              <a:rPr lang="tr-TR" dirty="0" smtClean="0"/>
              <a:t>Giderek duygularda azalma ve donuklaşma-</a:t>
            </a:r>
            <a:r>
              <a:rPr lang="tr-TR" dirty="0" err="1" smtClean="0"/>
              <a:t>küntleşme</a:t>
            </a:r>
            <a:endParaRPr lang="tr-TR" dirty="0" smtClean="0"/>
          </a:p>
          <a:p>
            <a:r>
              <a:rPr lang="tr-TR" dirty="0" smtClean="0"/>
              <a:t>Anlamsız gülmeler, ağlamalar(uygunsuz duygulanım)</a:t>
            </a:r>
          </a:p>
          <a:p>
            <a:r>
              <a:rPr lang="tr-TR" dirty="0" err="1" smtClean="0"/>
              <a:t>Postpsikotik</a:t>
            </a:r>
            <a:r>
              <a:rPr lang="tr-TR" dirty="0" smtClean="0"/>
              <a:t> çökkünlük</a:t>
            </a:r>
          </a:p>
          <a:p>
            <a:pPr marL="0" indent="0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50843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KLİNİK  BELİRTİLER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u="sng" dirty="0" err="1"/>
              <a:t>Varsanılar</a:t>
            </a:r>
            <a:endParaRPr lang="tr-TR" u="sng" dirty="0"/>
          </a:p>
          <a:p>
            <a:r>
              <a:rPr lang="tr-TR" dirty="0" smtClean="0"/>
              <a:t>Çoğunlukla işitsel </a:t>
            </a:r>
            <a:r>
              <a:rPr lang="tr-TR" dirty="0" err="1" smtClean="0"/>
              <a:t>varsanılar</a:t>
            </a:r>
            <a:r>
              <a:rPr lang="tr-TR" dirty="0" smtClean="0"/>
              <a:t> (emir veren, eleştiren, alay eden sesler)</a:t>
            </a:r>
          </a:p>
          <a:p>
            <a:r>
              <a:rPr lang="tr-TR" dirty="0" smtClean="0"/>
              <a:t>Kendi sesinin kulağına gelmesi</a:t>
            </a:r>
          </a:p>
          <a:p>
            <a:r>
              <a:rPr lang="tr-TR" dirty="0" smtClean="0"/>
              <a:t>Seslerle konuşma- tartışma- seslerin komutlarına uyma ya da karşı gelme</a:t>
            </a:r>
          </a:p>
          <a:p>
            <a:r>
              <a:rPr lang="tr-TR" dirty="0" smtClean="0"/>
              <a:t>Kendi aralarında tartışan sesler</a:t>
            </a:r>
          </a:p>
          <a:p>
            <a:r>
              <a:rPr lang="tr-TR" dirty="0" smtClean="0"/>
              <a:t>Görsel </a:t>
            </a:r>
            <a:r>
              <a:rPr lang="tr-TR" dirty="0" err="1" smtClean="0"/>
              <a:t>varsanılar</a:t>
            </a:r>
            <a:endParaRPr lang="tr-TR" dirty="0" smtClean="0"/>
          </a:p>
          <a:p>
            <a:r>
              <a:rPr lang="tr-TR" dirty="0" smtClean="0"/>
              <a:t>Dokunma </a:t>
            </a:r>
            <a:r>
              <a:rPr lang="tr-TR" dirty="0" err="1" smtClean="0"/>
              <a:t>varsanıları</a:t>
            </a:r>
            <a:r>
              <a:rPr lang="tr-TR" dirty="0" smtClean="0"/>
              <a:t>( cinsel ilişki</a:t>
            </a:r>
          </a:p>
          <a:p>
            <a:r>
              <a:rPr lang="tr-TR" dirty="0" err="1" smtClean="0"/>
              <a:t>Depersonalizasyon</a:t>
            </a:r>
            <a:r>
              <a:rPr lang="tr-TR" dirty="0" smtClean="0"/>
              <a:t>- </a:t>
            </a:r>
            <a:r>
              <a:rPr lang="tr-TR" dirty="0" err="1" smtClean="0"/>
              <a:t>derealizasyon</a:t>
            </a:r>
            <a:endParaRPr lang="tr-TR" dirty="0" smtClean="0"/>
          </a:p>
          <a:p>
            <a:r>
              <a:rPr lang="tr-TR" dirty="0" smtClean="0"/>
              <a:t>Şiddet davranışı ve intihar riskini arttırır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591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KLİNİK  BELİRTİLER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u="sng" dirty="0"/>
              <a:t>Sanrılar</a:t>
            </a:r>
          </a:p>
          <a:p>
            <a:r>
              <a:rPr lang="tr-TR" dirty="0" smtClean="0"/>
              <a:t>Kontrol sanrıları </a:t>
            </a:r>
          </a:p>
          <a:p>
            <a:r>
              <a:rPr lang="tr-TR" dirty="0" smtClean="0"/>
              <a:t>Büyüklük sanrıları</a:t>
            </a:r>
          </a:p>
          <a:p>
            <a:r>
              <a:rPr lang="tr-TR" dirty="0" smtClean="0"/>
              <a:t>Suçluluk sanrıları</a:t>
            </a:r>
          </a:p>
          <a:p>
            <a:r>
              <a:rPr lang="tr-TR" dirty="0" smtClean="0"/>
              <a:t>Kötülük görme sanrıları</a:t>
            </a:r>
          </a:p>
          <a:p>
            <a:r>
              <a:rPr lang="tr-TR" dirty="0" smtClean="0"/>
              <a:t>Alınma sanrıları</a:t>
            </a:r>
          </a:p>
          <a:p>
            <a:r>
              <a:rPr lang="tr-TR" dirty="0" smtClean="0"/>
              <a:t>Somatik sanrılar</a:t>
            </a:r>
          </a:p>
          <a:p>
            <a:r>
              <a:rPr lang="tr-TR" dirty="0" err="1" smtClean="0"/>
              <a:t>Erotomanik</a:t>
            </a:r>
            <a:r>
              <a:rPr lang="tr-TR" dirty="0" smtClean="0"/>
              <a:t> sanrılar</a:t>
            </a:r>
          </a:p>
          <a:p>
            <a:r>
              <a:rPr lang="tr-TR" dirty="0" smtClean="0"/>
              <a:t>Düşünce sokulması, yayınlanması, çekilmesi, çalınması</a:t>
            </a:r>
          </a:p>
          <a:p>
            <a:endParaRPr lang="tr-T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06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KLİNİK  BELİRTİLER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Somut düşünme</a:t>
            </a:r>
          </a:p>
          <a:p>
            <a:r>
              <a:rPr lang="tr-TR" dirty="0" smtClean="0"/>
              <a:t>Neden-sonuç ilişkilerinin giderek azalması</a:t>
            </a:r>
          </a:p>
          <a:p>
            <a:r>
              <a:rPr lang="tr-TR" dirty="0" smtClean="0"/>
              <a:t>Mistik-metafizik uğraşlar</a:t>
            </a:r>
          </a:p>
          <a:p>
            <a:r>
              <a:rPr lang="tr-TR" dirty="0" smtClean="0"/>
              <a:t>Çeşitli obsesyonlar</a:t>
            </a:r>
          </a:p>
          <a:p>
            <a:r>
              <a:rPr lang="tr-TR" dirty="0" smtClean="0"/>
              <a:t>Uykusuzluk</a:t>
            </a:r>
          </a:p>
          <a:p>
            <a:r>
              <a:rPr lang="tr-TR" dirty="0" smtClean="0"/>
              <a:t>Cinsel isteksizlik/aşırı mastürbasyon yapma</a:t>
            </a:r>
          </a:p>
          <a:p>
            <a:r>
              <a:rPr lang="tr-TR" dirty="0" err="1" smtClean="0"/>
              <a:t>Ambivalans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915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KLİNİK  BELİRTİLER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u="sng" dirty="0"/>
              <a:t>Negatif Belirtiler</a:t>
            </a:r>
          </a:p>
          <a:p>
            <a:r>
              <a:rPr lang="tr-TR" dirty="0" smtClean="0"/>
              <a:t>Duygulanımda kısıtlılık</a:t>
            </a:r>
          </a:p>
          <a:p>
            <a:r>
              <a:rPr lang="tr-TR" dirty="0" err="1" smtClean="0"/>
              <a:t>İstemsizlik</a:t>
            </a:r>
            <a:r>
              <a:rPr lang="tr-TR" dirty="0" smtClean="0"/>
              <a:t> (</a:t>
            </a:r>
            <a:r>
              <a:rPr lang="tr-TR" dirty="0" err="1" smtClean="0"/>
              <a:t>avolüsyon</a:t>
            </a:r>
            <a:r>
              <a:rPr lang="tr-TR" dirty="0" smtClean="0"/>
              <a:t>)</a:t>
            </a:r>
          </a:p>
          <a:p>
            <a:r>
              <a:rPr lang="tr-TR" dirty="0" smtClean="0"/>
              <a:t>Konuşma içeriğinin fakirleşmesi(</a:t>
            </a:r>
            <a:r>
              <a:rPr lang="tr-TR" dirty="0" err="1" smtClean="0"/>
              <a:t>aloji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Anhedoni</a:t>
            </a:r>
            <a:endParaRPr lang="tr-TR" dirty="0" smtClean="0"/>
          </a:p>
          <a:p>
            <a:r>
              <a:rPr lang="tr-TR" dirty="0" smtClean="0"/>
              <a:t>Dikkat eksikliği</a:t>
            </a:r>
          </a:p>
          <a:p>
            <a:r>
              <a:rPr lang="tr-TR" dirty="0" smtClean="0"/>
              <a:t>Sosyal içe çekilme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812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KLİNİK  BELİRTİLER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u="sng" dirty="0" err="1"/>
              <a:t>Katatonik</a:t>
            </a:r>
            <a:r>
              <a:rPr lang="tr-TR" u="sng" dirty="0"/>
              <a:t> Davranışlar</a:t>
            </a:r>
          </a:p>
          <a:p>
            <a:r>
              <a:rPr lang="tr-TR" dirty="0" smtClean="0"/>
              <a:t>Aşırı ama amaçsız </a:t>
            </a:r>
            <a:r>
              <a:rPr lang="tr-TR" dirty="0" err="1" smtClean="0"/>
              <a:t>hiperaktivite</a:t>
            </a:r>
            <a:r>
              <a:rPr lang="tr-TR" dirty="0" smtClean="0"/>
              <a:t>/</a:t>
            </a:r>
            <a:r>
              <a:rPr lang="tr-TR" dirty="0" err="1" smtClean="0"/>
              <a:t>hipoaktivite</a:t>
            </a:r>
            <a:endParaRPr lang="tr-TR" dirty="0" smtClean="0"/>
          </a:p>
          <a:p>
            <a:r>
              <a:rPr lang="tr-TR" dirty="0" smtClean="0"/>
              <a:t>Bir yere uzun süre dalıp bakma</a:t>
            </a:r>
          </a:p>
          <a:p>
            <a:r>
              <a:rPr lang="tr-TR" dirty="0" smtClean="0"/>
              <a:t>Hiç tepki vermeden uzun süre aynı duruşta kalma</a:t>
            </a:r>
          </a:p>
          <a:p>
            <a:r>
              <a:rPr lang="tr-TR" dirty="0" smtClean="0"/>
              <a:t>Tuhaf yüz ifadeleri yapma</a:t>
            </a:r>
          </a:p>
          <a:p>
            <a:r>
              <a:rPr lang="tr-TR" dirty="0" smtClean="0"/>
              <a:t>Çok az/hiç konuşma/ hiç hareket etmeme</a:t>
            </a:r>
          </a:p>
          <a:p>
            <a:r>
              <a:rPr lang="tr-TR" dirty="0" smtClean="0"/>
              <a:t>İstemsiz olarak başkalarını hareketlerin/ konuşmalarını  tekrar etme</a:t>
            </a:r>
          </a:p>
          <a:p>
            <a:r>
              <a:rPr lang="tr-TR" dirty="0" smtClean="0"/>
              <a:t>Yemeyi, içmeyi, konuşmayı reddetme/ yönergelere direnç gösterme</a:t>
            </a:r>
          </a:p>
          <a:p>
            <a:r>
              <a:rPr lang="tr-TR" dirty="0" smtClean="0"/>
              <a:t>Sürekli aynı konuya dönme/ anlamsız şekilde kelimeleri tekrar etme</a:t>
            </a:r>
          </a:p>
          <a:p>
            <a:r>
              <a:rPr lang="tr-TR" dirty="0" smtClean="0"/>
              <a:t>Bal mumu esnekliği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97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ALT TİPLERİ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Paranoid</a:t>
            </a:r>
            <a:endParaRPr lang="tr-TR" dirty="0" smtClean="0"/>
          </a:p>
          <a:p>
            <a:r>
              <a:rPr lang="tr-TR" dirty="0" err="1" smtClean="0"/>
              <a:t>Katatonik</a:t>
            </a:r>
            <a:endParaRPr lang="tr-TR" dirty="0" smtClean="0"/>
          </a:p>
          <a:p>
            <a:r>
              <a:rPr lang="tr-TR" dirty="0" smtClean="0"/>
              <a:t>Farklılaşmamış</a:t>
            </a:r>
          </a:p>
          <a:p>
            <a:r>
              <a:rPr lang="tr-TR" dirty="0" err="1" smtClean="0"/>
              <a:t>Dezorganize</a:t>
            </a:r>
            <a:endParaRPr lang="tr-TR" dirty="0" smtClean="0"/>
          </a:p>
          <a:p>
            <a:r>
              <a:rPr lang="tr-TR" dirty="0" smtClean="0"/>
              <a:t>Kalıntı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437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Hastalığı etkileyen etmenler</a:t>
            </a:r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024034" y="1571613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000" b="1" dirty="0"/>
              <a:t>	</a:t>
            </a:r>
            <a:r>
              <a:rPr lang="tr-TR" sz="2000" b="1" u="sng" dirty="0"/>
              <a:t>1.Cinsiyet ve yaş:</a:t>
            </a:r>
            <a:r>
              <a:rPr lang="tr-TR" sz="2000" dirty="0"/>
              <a:t> Erkek / kadın oranı 1.4 civarındadır.Erkeklerde 25-35 yaş arasında kadınlarda ise yaklaşık 5 yıl sonra hastalığın görülme sıklığı artmaktadır.</a:t>
            </a:r>
          </a:p>
          <a:p>
            <a:pPr>
              <a:buNone/>
            </a:pPr>
            <a:r>
              <a:rPr lang="tr-TR" sz="2000" dirty="0"/>
              <a:t/>
            </a:r>
            <a:br>
              <a:rPr lang="tr-TR" sz="2000" dirty="0"/>
            </a:br>
            <a:r>
              <a:rPr lang="tr-TR" sz="2000" b="1" u="sng" dirty="0"/>
              <a:t>2.Sosyoekonomik düzey:</a:t>
            </a:r>
            <a:r>
              <a:rPr lang="tr-TR" sz="2000" dirty="0"/>
              <a:t> hastalık sosyoekonomik düzeyin daha düşük olduğu toplumlarda daha fazla görülür.</a:t>
            </a:r>
          </a:p>
          <a:p>
            <a:pPr>
              <a:buNone/>
            </a:pPr>
            <a:r>
              <a:rPr lang="tr-TR" sz="2000" dirty="0"/>
              <a:t/>
            </a:r>
            <a:br>
              <a:rPr lang="tr-TR" sz="2000" dirty="0"/>
            </a:br>
            <a:r>
              <a:rPr lang="tr-TR" sz="2000" b="1" u="sng" dirty="0"/>
              <a:t>3.Göçmenlik:</a:t>
            </a:r>
            <a:r>
              <a:rPr lang="tr-TR" sz="2000" dirty="0"/>
              <a:t> göçmenlerde daha yüksek oranda şizofreni hastalığının görülmesi ayrımcılık ve </a:t>
            </a:r>
            <a:r>
              <a:rPr lang="tr-TR" sz="2000" dirty="0" err="1"/>
              <a:t>psikososyal</a:t>
            </a:r>
            <a:r>
              <a:rPr lang="tr-TR" sz="2000" dirty="0"/>
              <a:t> faktörlerle ilişkili olduğu düşünülmektedir.</a:t>
            </a:r>
          </a:p>
          <a:p>
            <a:pPr>
              <a:buNone/>
            </a:pPr>
            <a:r>
              <a:rPr lang="tr-TR" sz="2000" dirty="0"/>
              <a:t/>
            </a:r>
            <a:br>
              <a:rPr lang="tr-TR" sz="2000" dirty="0"/>
            </a:br>
            <a:r>
              <a:rPr lang="tr-TR" sz="2000" b="1" u="sng" dirty="0"/>
              <a:t>4. </a:t>
            </a:r>
            <a:r>
              <a:rPr lang="tr-TR" sz="2000" b="1" u="sng" dirty="0" err="1"/>
              <a:t>Sehirde</a:t>
            </a:r>
            <a:r>
              <a:rPr lang="tr-TR" sz="2000" b="1" u="sng" dirty="0"/>
              <a:t> yaşama</a:t>
            </a:r>
            <a:r>
              <a:rPr lang="tr-TR" sz="2000" dirty="0"/>
              <a:t>nın kırsal alanda yaşamaya göre riski 2 ile 4 kat arttığı saptanmıştır.</a:t>
            </a:r>
          </a:p>
          <a:p>
            <a:pPr>
              <a:buNone/>
            </a:pPr>
            <a:r>
              <a:rPr lang="tr-TR" sz="2000" dirty="0"/>
              <a:t/>
            </a:r>
            <a:br>
              <a:rPr lang="tr-TR" sz="2000" dirty="0"/>
            </a:br>
            <a:r>
              <a:rPr lang="tr-TR" sz="2000" dirty="0"/>
              <a:t/>
            </a:r>
            <a:br>
              <a:rPr lang="tr-TR" sz="2000" dirty="0"/>
            </a:b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3170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tr-TR" sz="2000" b="1" dirty="0"/>
              <a:t>       </a:t>
            </a:r>
            <a:r>
              <a:rPr lang="tr-TR" sz="2000" b="1" u="sng" dirty="0"/>
              <a:t>5.Doğum mevsimi:</a:t>
            </a:r>
            <a:r>
              <a:rPr lang="tr-TR" sz="2000" dirty="0"/>
              <a:t> Kış sonu ve bahar başlarında risk daha fazladır. Bu durum, kışın hamilelik ve doğum komplikasyonlarının artması, beslenme bozuklukları ve bazı enfeksiyonlara yakalanma riskinin yüksek olması ile ilgilidir.</a:t>
            </a:r>
            <a:br>
              <a:rPr lang="tr-TR" sz="2000" dirty="0"/>
            </a:br>
            <a:r>
              <a:rPr lang="tr-TR" sz="2000" b="1" u="sng" dirty="0"/>
              <a:t>6.Hamilelik döneminde maruz kalınan bazı enfeksiyonlar</a:t>
            </a:r>
            <a:r>
              <a:rPr lang="tr-TR" sz="2000" dirty="0"/>
              <a:t> (</a:t>
            </a:r>
            <a:r>
              <a:rPr lang="tr-TR" sz="2000" dirty="0" err="1"/>
              <a:t>influenza</a:t>
            </a:r>
            <a:r>
              <a:rPr lang="tr-TR" sz="2000" dirty="0"/>
              <a:t>,</a:t>
            </a:r>
            <a:r>
              <a:rPr lang="tr-TR" sz="2000" dirty="0" err="1"/>
              <a:t>pnömoni</a:t>
            </a:r>
            <a:r>
              <a:rPr lang="tr-TR" sz="2000" dirty="0"/>
              <a:t>,bronşit,</a:t>
            </a:r>
            <a:r>
              <a:rPr lang="tr-TR" sz="2000" dirty="0" err="1"/>
              <a:t>rubella</a:t>
            </a:r>
            <a:r>
              <a:rPr lang="tr-TR" sz="2000" dirty="0"/>
              <a:t>,menenjit gibi) şizofreni riskini </a:t>
            </a:r>
            <a:r>
              <a:rPr lang="tr-TR" sz="2000" dirty="0" err="1"/>
              <a:t>arttırmaktadr</a:t>
            </a:r>
            <a:r>
              <a:rPr lang="tr-TR" sz="2000" dirty="0"/>
              <a:t>.Aynı zamanda hamilelik sürecince beslenmede yaşanabilecek aksaklılar da etkendir.</a:t>
            </a:r>
            <a:br>
              <a:rPr lang="tr-TR" sz="2000" dirty="0"/>
            </a:br>
            <a:r>
              <a:rPr lang="tr-TR" sz="2000" b="1" u="sng" dirty="0"/>
              <a:t>7.</a:t>
            </a:r>
            <a:r>
              <a:rPr lang="tr-TR" sz="2000" b="1" u="sng" dirty="0" err="1"/>
              <a:t>Rh</a:t>
            </a:r>
            <a:r>
              <a:rPr lang="tr-TR" sz="2000" b="1" u="sng" dirty="0"/>
              <a:t> uyuşmazlığı:</a:t>
            </a:r>
            <a:r>
              <a:rPr lang="tr-TR" sz="2000" dirty="0" err="1"/>
              <a:t>Rh</a:t>
            </a:r>
            <a:r>
              <a:rPr lang="tr-TR" sz="2000" dirty="0"/>
              <a:t> negatif annenin </a:t>
            </a:r>
            <a:r>
              <a:rPr lang="tr-TR" sz="2000" dirty="0" err="1"/>
              <a:t>Rh</a:t>
            </a:r>
            <a:r>
              <a:rPr lang="tr-TR" sz="2000" dirty="0"/>
              <a:t> pozitif bebeğe hamile kalması şizofreni riski ile ilişkili bulunmuştur.</a:t>
            </a:r>
            <a:br>
              <a:rPr lang="tr-TR" sz="2000" dirty="0"/>
            </a:b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01375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/>
              <a:t>	</a:t>
            </a:r>
            <a:r>
              <a:rPr lang="tr-TR" b="1" u="sng" dirty="0" smtClean="0"/>
              <a:t>8.Yaş:</a:t>
            </a:r>
            <a:r>
              <a:rPr lang="tr-TR" dirty="0" smtClean="0"/>
              <a:t> Yapılan çalışmalardan elde edilen </a:t>
            </a:r>
            <a:r>
              <a:rPr lang="tr-TR" dirty="0" err="1" smtClean="0"/>
              <a:t>sonuçalar</a:t>
            </a:r>
            <a:r>
              <a:rPr lang="tr-TR" dirty="0" smtClean="0"/>
              <a:t> ileri anne ve baba yaşının şizofreni hastalığının çocukta ortaya çıkma riskini arttırdığı saptanmıştır.</a:t>
            </a:r>
          </a:p>
          <a:p>
            <a:pPr>
              <a:buNone/>
            </a:pPr>
            <a:r>
              <a:rPr lang="tr-TR" b="1" dirty="0" smtClean="0"/>
              <a:t>	</a:t>
            </a:r>
            <a:r>
              <a:rPr lang="tr-TR" b="1" u="sng" dirty="0" smtClean="0"/>
              <a:t>9.Esrar :</a:t>
            </a:r>
            <a:r>
              <a:rPr lang="tr-TR" dirty="0" smtClean="0"/>
              <a:t> Esrar kullanan bireylerde zeminde uygun genetik yapı da mevcut ise , şizofreni hastalığının ortaya çıkma riskinin arttığı yapılan çalışmalar ile bilinmektedir.</a:t>
            </a:r>
          </a:p>
          <a:p>
            <a:pPr>
              <a:buNone/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b="1" u="sng" dirty="0" smtClean="0"/>
              <a:t>10. Genetik etmenler:</a:t>
            </a:r>
            <a:r>
              <a:rPr lang="tr-TR" dirty="0" smtClean="0"/>
              <a:t>Birinci derece akrabalarında şizofreni olan kişilerde risk yaklaşık 10 kat artmıştır.Hem anne hem babası şizofreni olan bireylerde ise risk risk % 50 civarındadır.Eş yumurta ikizlerinde ise ikizin hasta olduğu durumda risk % 60 </a:t>
            </a:r>
            <a:r>
              <a:rPr lang="tr-TR" dirty="0" err="1" smtClean="0"/>
              <a:t>ları</a:t>
            </a:r>
            <a:r>
              <a:rPr lang="tr-TR" dirty="0" smtClean="0"/>
              <a:t> geçmektedir.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300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ŞİZOFRENİ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Şizofreni, genellikle genç yaşlarda başlayan, kişinin dış dünyadan uzaklaşarak içine kapandığı; duygu, düşünce ve davranışlarında önemli bozuklukların ortaya çıktığı, beynin yapı ve işleyişinde değişiklerin saptandığı, kronik seyirli biyolojik bir beyin hastalığıdır.</a:t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68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BAŞLANGIÇ VE SEYİR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Başlangıçta; uykusuzluk, bunaltı, çabuk sinirlenme, odaklanma güçlüğü, okul başarısında düşme, sosyal geri çekilme, halsizlik, kendinden beklenen işleri yapamama</a:t>
            </a:r>
          </a:p>
          <a:p>
            <a:r>
              <a:rPr lang="tr-TR" dirty="0" smtClean="0"/>
              <a:t>Alevlenme döneminde artı </a:t>
            </a:r>
            <a:r>
              <a:rPr lang="tr-TR" dirty="0" err="1" smtClean="0"/>
              <a:t>psikotik</a:t>
            </a:r>
            <a:r>
              <a:rPr lang="tr-TR" dirty="0" smtClean="0"/>
              <a:t> belirtilerin baskın olduğu tablo</a:t>
            </a:r>
          </a:p>
          <a:p>
            <a:r>
              <a:rPr lang="tr-TR" dirty="0" smtClean="0"/>
              <a:t>Yatışma dönemlerine negatif belirtiler daha baskın</a:t>
            </a:r>
          </a:p>
          <a:p>
            <a:r>
              <a:rPr lang="tr-TR" dirty="0" smtClean="0"/>
              <a:t>Hastaneye yatarak tedavi gören ve ilaç tedavisin devam eden hastaların yaklaşık %35-40’ı ilk yıl içinde ikinci </a:t>
            </a:r>
            <a:r>
              <a:rPr lang="tr-TR" dirty="0" err="1" smtClean="0"/>
              <a:t>psikotik</a:t>
            </a:r>
            <a:r>
              <a:rPr lang="tr-TR" dirty="0" smtClean="0"/>
              <a:t> atağı geçirir.</a:t>
            </a:r>
          </a:p>
          <a:p>
            <a:r>
              <a:rPr lang="tr-TR" dirty="0" smtClean="0"/>
              <a:t>%30-40’ı orta-iyi derecede düzelir, uyumlu olabilir.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756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BAŞLANGIÇ VE SEYİR-olumlu gidiş göstergeleri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Kadın olmak</a:t>
            </a:r>
          </a:p>
          <a:p>
            <a:r>
              <a:rPr lang="tr-TR" dirty="0" smtClean="0"/>
              <a:t>Ailede şizofreni öyküsünün olmaması</a:t>
            </a:r>
          </a:p>
          <a:p>
            <a:r>
              <a:rPr lang="tr-TR" dirty="0" smtClean="0"/>
              <a:t>Ailede </a:t>
            </a:r>
            <a:r>
              <a:rPr lang="tr-TR" dirty="0" err="1" smtClean="0"/>
              <a:t>duygudurum</a:t>
            </a:r>
            <a:r>
              <a:rPr lang="tr-TR" dirty="0" smtClean="0"/>
              <a:t> bozukluğu öyküsünün olması</a:t>
            </a:r>
          </a:p>
          <a:p>
            <a:r>
              <a:rPr lang="tr-TR" dirty="0" smtClean="0"/>
              <a:t>Evli olma</a:t>
            </a:r>
          </a:p>
          <a:p>
            <a:r>
              <a:rPr lang="tr-TR" dirty="0" smtClean="0"/>
              <a:t>Hastalığın geç başlaması</a:t>
            </a:r>
          </a:p>
          <a:p>
            <a:r>
              <a:rPr lang="tr-TR" dirty="0" smtClean="0"/>
              <a:t>Başlangıcın birden ve renkli belirtilerle başlaması</a:t>
            </a:r>
          </a:p>
          <a:p>
            <a:r>
              <a:rPr lang="tr-TR" dirty="0" smtClean="0"/>
              <a:t>Hastalık öncesi uyumun iyi olması</a:t>
            </a:r>
          </a:p>
          <a:p>
            <a:r>
              <a:rPr lang="tr-TR" dirty="0" err="1" smtClean="0"/>
              <a:t>Katatonik</a:t>
            </a:r>
            <a:r>
              <a:rPr lang="tr-TR" dirty="0" smtClean="0"/>
              <a:t> ve </a:t>
            </a:r>
            <a:r>
              <a:rPr lang="tr-TR" dirty="0" err="1" smtClean="0"/>
              <a:t>paranoid</a:t>
            </a:r>
            <a:r>
              <a:rPr lang="tr-TR" dirty="0" smtClean="0"/>
              <a:t> türler</a:t>
            </a:r>
          </a:p>
          <a:p>
            <a:r>
              <a:rPr lang="tr-TR" dirty="0" smtClean="0"/>
              <a:t>Tedavinin erken başlaması ve tedaviye uyumun iyi olması</a:t>
            </a:r>
          </a:p>
          <a:p>
            <a:r>
              <a:rPr lang="tr-TR" dirty="0" smtClean="0"/>
              <a:t>Sanı ve </a:t>
            </a:r>
            <a:r>
              <a:rPr lang="tr-TR" dirty="0" err="1" smtClean="0"/>
              <a:t>varsanıların</a:t>
            </a:r>
            <a:r>
              <a:rPr lang="tr-TR" dirty="0" smtClean="0"/>
              <a:t> baskın olması</a:t>
            </a:r>
          </a:p>
          <a:p>
            <a:r>
              <a:rPr lang="tr-TR" dirty="0" smtClean="0"/>
              <a:t>Yüksek zeka düzeyi</a:t>
            </a:r>
          </a:p>
          <a:p>
            <a:r>
              <a:rPr lang="tr-TR" dirty="0" smtClean="0"/>
              <a:t>Alevli hastalık dönemlerinin az ve kısa süreli olması</a:t>
            </a:r>
          </a:p>
          <a:p>
            <a:r>
              <a:rPr lang="tr-TR" dirty="0" smtClean="0"/>
              <a:t>Hastalığın ortaya çıkışıyla ilgili stres etkenlerinin var olması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679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ÖLÜM VE İNTİHAR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Ölüm oranı toplum ortalamasından 2-4 kat fazla.</a:t>
            </a:r>
          </a:p>
          <a:p>
            <a:r>
              <a:rPr lang="tr-TR" dirty="0" smtClean="0"/>
              <a:t>En önemli ölüm nedeni intihar (%10).</a:t>
            </a:r>
          </a:p>
          <a:p>
            <a:r>
              <a:rPr lang="tr-TR" dirty="0" smtClean="0"/>
              <a:t>Hastaların %20-50’si intihar girişiminde bulunur.</a:t>
            </a:r>
          </a:p>
          <a:p>
            <a:r>
              <a:rPr lang="tr-TR" dirty="0" smtClean="0"/>
              <a:t>İntihar, genellikle hastalığın akut döneminde ani şekilde ve işitsel </a:t>
            </a:r>
            <a:r>
              <a:rPr lang="tr-TR" dirty="0" err="1" smtClean="0"/>
              <a:t>varsanı</a:t>
            </a:r>
            <a:r>
              <a:rPr lang="tr-TR" dirty="0" smtClean="0"/>
              <a:t> ve sanrılar doğrultusunda gerçekleşir.</a:t>
            </a:r>
          </a:p>
          <a:p>
            <a:r>
              <a:rPr lang="tr-TR" dirty="0" smtClean="0"/>
              <a:t>İntihar biçimi genellikle anlaşılması güç ve acayiptir.</a:t>
            </a:r>
          </a:p>
          <a:p>
            <a:r>
              <a:rPr lang="tr-TR" dirty="0" smtClean="0"/>
              <a:t>Bazen </a:t>
            </a:r>
            <a:r>
              <a:rPr lang="tr-TR" dirty="0" err="1" smtClean="0"/>
              <a:t>postpsikotik</a:t>
            </a:r>
            <a:r>
              <a:rPr lang="tr-TR" dirty="0" smtClean="0"/>
              <a:t> depresyona bağlı olarak veya yeti yitiminin farına vararak çaresizlik sonucu planlı intihar girişimler de olabilir.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73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AYIRICI TANI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u="sng" dirty="0"/>
              <a:t>Bedensel Hastalığa veya Madde Kullanımına Bağlı Psikozlar</a:t>
            </a:r>
          </a:p>
          <a:p>
            <a:r>
              <a:rPr lang="tr-TR" dirty="0" smtClean="0"/>
              <a:t>Bilişsel yetilerde çoklu bozukluklar olur. (bilinç-yönelim-algı)</a:t>
            </a:r>
          </a:p>
          <a:p>
            <a:r>
              <a:rPr lang="tr-TR" dirty="0" err="1" smtClean="0"/>
              <a:t>Varsanılar</a:t>
            </a:r>
            <a:r>
              <a:rPr lang="tr-TR" dirty="0" smtClean="0"/>
              <a:t> ve sanrılar çoğu zaman ego-</a:t>
            </a:r>
            <a:r>
              <a:rPr lang="tr-TR" dirty="0" err="1" smtClean="0"/>
              <a:t>distoniktiktir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Belirtiler kısa sürelidir(atak- madde etkisi)</a:t>
            </a:r>
          </a:p>
          <a:p>
            <a:r>
              <a:rPr lang="tr-TR" dirty="0" smtClean="0"/>
              <a:t>İlaç/ hastalık öyküsü</a:t>
            </a:r>
          </a:p>
          <a:p>
            <a:r>
              <a:rPr lang="tr-TR" dirty="0" smtClean="0"/>
              <a:t>Fizik muayene bulguları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954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AYIRICI TANI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u="sng" dirty="0"/>
              <a:t>Şizofreniye Benzer Psikozlar</a:t>
            </a:r>
          </a:p>
          <a:p>
            <a:r>
              <a:rPr lang="tr-TR" i="1" dirty="0" smtClean="0"/>
              <a:t>Kısa </a:t>
            </a:r>
            <a:r>
              <a:rPr lang="tr-TR" i="1" dirty="0" err="1" smtClean="0"/>
              <a:t>Psikotik</a:t>
            </a:r>
            <a:r>
              <a:rPr lang="tr-TR" i="1" dirty="0" smtClean="0"/>
              <a:t> Bozukluk</a:t>
            </a:r>
          </a:p>
          <a:p>
            <a:pPr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tr-TR" dirty="0" smtClean="0"/>
              <a:t>bir aydan kısa süren </a:t>
            </a:r>
            <a:r>
              <a:rPr lang="tr-TR" dirty="0" err="1" smtClean="0"/>
              <a:t>varsanı</a:t>
            </a:r>
            <a:r>
              <a:rPr lang="tr-TR" dirty="0" smtClean="0"/>
              <a:t> ve sanrılar,</a:t>
            </a:r>
          </a:p>
          <a:p>
            <a:pPr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tr-TR" dirty="0" smtClean="0"/>
              <a:t>işlevsel bozulma olabilir</a:t>
            </a:r>
          </a:p>
          <a:p>
            <a:pPr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tr-TR" dirty="0" smtClean="0"/>
              <a:t>tam düzelme görülür.</a:t>
            </a:r>
          </a:p>
          <a:p>
            <a:pPr>
              <a:buClr>
                <a:schemeClr val="accent2"/>
              </a:buClr>
              <a:buFont typeface="Book Antiqua" panose="02040602050305030304" pitchFamily="18" charset="0"/>
              <a:buChar char="•"/>
            </a:pPr>
            <a:r>
              <a:rPr lang="tr-TR" i="1" dirty="0" err="1" smtClean="0"/>
              <a:t>Şizofreniform</a:t>
            </a:r>
            <a:r>
              <a:rPr lang="tr-TR" i="1" dirty="0" smtClean="0"/>
              <a:t> bozukluk</a:t>
            </a:r>
          </a:p>
          <a:p>
            <a:pPr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tr-TR" dirty="0" smtClean="0"/>
              <a:t>Bir aydan uzun altı aydan kısa süren şizofreniye özgü </a:t>
            </a:r>
            <a:r>
              <a:rPr lang="tr-TR" dirty="0" err="1" smtClean="0"/>
              <a:t>prodromal</a:t>
            </a:r>
            <a:r>
              <a:rPr lang="tr-TR" dirty="0" smtClean="0"/>
              <a:t> ,aktif ve </a:t>
            </a:r>
            <a:r>
              <a:rPr lang="tr-TR" dirty="0" err="1" smtClean="0"/>
              <a:t>rezidüel</a:t>
            </a:r>
            <a:r>
              <a:rPr lang="tr-TR" dirty="0" smtClean="0"/>
              <a:t> dönemi kapsayan bozukluk</a:t>
            </a:r>
          </a:p>
          <a:p>
            <a:pPr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tr-TR" dirty="0" smtClean="0"/>
              <a:t>1/3’ü tamamen düzelir, kalanı şizofreni veya </a:t>
            </a:r>
            <a:r>
              <a:rPr lang="tr-TR" dirty="0" err="1" smtClean="0"/>
              <a:t>şizoaffektif</a:t>
            </a:r>
            <a:r>
              <a:rPr lang="tr-TR" dirty="0" smtClean="0"/>
              <a:t> bozukluğa ilerler </a:t>
            </a:r>
          </a:p>
          <a:p>
            <a:pPr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949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AYIRICI TANI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u="sng" dirty="0" err="1"/>
              <a:t>Sanrısal</a:t>
            </a:r>
            <a:r>
              <a:rPr lang="tr-TR" u="sng" dirty="0"/>
              <a:t> Bozukluk</a:t>
            </a:r>
          </a:p>
          <a:p>
            <a:r>
              <a:rPr lang="tr-TR" dirty="0" smtClean="0"/>
              <a:t>Sanrılar düzenli, sistematik, neredeyse inandırıcı gibidir.</a:t>
            </a:r>
          </a:p>
          <a:p>
            <a:r>
              <a:rPr lang="tr-TR" dirty="0" smtClean="0"/>
              <a:t>İşlevsellik oldukça korunmuştur.</a:t>
            </a:r>
          </a:p>
          <a:p>
            <a:r>
              <a:rPr lang="tr-TR" dirty="0" err="1" smtClean="0"/>
              <a:t>Varsanılar</a:t>
            </a:r>
            <a:r>
              <a:rPr lang="tr-TR" dirty="0" smtClean="0"/>
              <a:t> ve çağrışım bozuklukları görülmez.</a:t>
            </a:r>
          </a:p>
          <a:p>
            <a:r>
              <a:rPr lang="tr-TR" dirty="0" smtClean="0"/>
              <a:t>Duygulanım sıklıkla savunucu ve kuşkucu tarzdan kaynaklı olarak soğuk ve donuk gibi görünse de kısıtlılık  yoktur. Aksine sıklıkla depresyon eşlik eder.</a:t>
            </a:r>
          </a:p>
          <a:p>
            <a:r>
              <a:rPr lang="tr-TR" dirty="0" err="1" smtClean="0"/>
              <a:t>Süregen</a:t>
            </a:r>
            <a:r>
              <a:rPr lang="tr-TR" dirty="0" smtClean="0"/>
              <a:t> olgularda bilişsel yetilerde belirgin kayıp olmaz.</a:t>
            </a:r>
          </a:p>
          <a:p>
            <a:r>
              <a:rPr lang="tr-TR" dirty="0" smtClean="0"/>
              <a:t>Başlangıç yaşı daha geçtir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872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AYIRICI TANI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u="sng" dirty="0" err="1"/>
              <a:t>Şizoaffektif</a:t>
            </a:r>
            <a:r>
              <a:rPr lang="tr-TR" u="sng" dirty="0"/>
              <a:t> Bozukluk</a:t>
            </a:r>
          </a:p>
          <a:p>
            <a:r>
              <a:rPr lang="tr-TR" dirty="0" smtClean="0"/>
              <a:t>Bu tanı içi majör depresyon veya </a:t>
            </a:r>
            <a:r>
              <a:rPr lang="tr-TR" dirty="0" err="1" smtClean="0"/>
              <a:t>manik</a:t>
            </a:r>
            <a:r>
              <a:rPr lang="tr-TR" dirty="0" smtClean="0"/>
              <a:t> atak tanısına ek olarak </a:t>
            </a:r>
            <a:r>
              <a:rPr lang="tr-TR" dirty="0" err="1" smtClean="0"/>
              <a:t>duygudurum</a:t>
            </a:r>
            <a:r>
              <a:rPr lang="tr-TR" dirty="0" smtClean="0"/>
              <a:t> belirtilerinin görülmediği iki haftalık bir dönemde </a:t>
            </a:r>
            <a:r>
              <a:rPr lang="tr-TR" dirty="0" err="1" smtClean="0"/>
              <a:t>psikotik</a:t>
            </a:r>
            <a:r>
              <a:rPr lang="tr-TR" dirty="0" smtClean="0"/>
              <a:t> belirtilerin görülmesi ve </a:t>
            </a:r>
            <a:r>
              <a:rPr lang="tr-TR" dirty="0" err="1" smtClean="0"/>
              <a:t>psikotik</a:t>
            </a:r>
            <a:r>
              <a:rPr lang="tr-TR" dirty="0" smtClean="0"/>
              <a:t> belirtilerle </a:t>
            </a:r>
            <a:r>
              <a:rPr lang="tr-TR" dirty="0" err="1" smtClean="0"/>
              <a:t>duygudurum</a:t>
            </a:r>
            <a:r>
              <a:rPr lang="tr-TR" dirty="0" smtClean="0"/>
              <a:t> belirtilerinin aynı anda başlaması gerekir.</a:t>
            </a:r>
          </a:p>
          <a:p>
            <a:r>
              <a:rPr lang="tr-TR" dirty="0" smtClean="0"/>
              <a:t>İşlevsellik daha iyi</a:t>
            </a:r>
          </a:p>
          <a:p>
            <a:r>
              <a:rPr lang="tr-TR" dirty="0" err="1" smtClean="0"/>
              <a:t>Duygudurum</a:t>
            </a:r>
            <a:r>
              <a:rPr lang="tr-TR" dirty="0" smtClean="0"/>
              <a:t> belirtileri mevcut</a:t>
            </a:r>
          </a:p>
          <a:p>
            <a:r>
              <a:rPr lang="tr-TR" dirty="0" err="1" smtClean="0"/>
              <a:t>Prognoz</a:t>
            </a:r>
            <a:r>
              <a:rPr lang="tr-TR" dirty="0" smtClean="0"/>
              <a:t> daha iyi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832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AYIRICI TANI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u="sng" dirty="0"/>
              <a:t>Kişilik Bozuklukları</a:t>
            </a:r>
          </a:p>
          <a:p>
            <a:r>
              <a:rPr lang="tr-TR" dirty="0" err="1" smtClean="0"/>
              <a:t>Paranoid</a:t>
            </a:r>
            <a:r>
              <a:rPr lang="tr-TR" dirty="0" smtClean="0"/>
              <a:t>- </a:t>
            </a:r>
            <a:r>
              <a:rPr lang="tr-TR" dirty="0" err="1" smtClean="0"/>
              <a:t>Şizoid-Şizotipal-Borderline</a:t>
            </a:r>
            <a:r>
              <a:rPr lang="tr-TR" dirty="0" smtClean="0"/>
              <a:t> </a:t>
            </a:r>
          </a:p>
          <a:p>
            <a:r>
              <a:rPr lang="tr-TR" dirty="0" smtClean="0"/>
              <a:t>Belirgin </a:t>
            </a:r>
            <a:r>
              <a:rPr lang="tr-TR" dirty="0" err="1" smtClean="0"/>
              <a:t>varsanı</a:t>
            </a:r>
            <a:r>
              <a:rPr lang="tr-TR" dirty="0" smtClean="0"/>
              <a:t> ve sanrılar olmaz</a:t>
            </a:r>
          </a:p>
          <a:p>
            <a:r>
              <a:rPr lang="tr-TR" dirty="0" smtClean="0"/>
              <a:t>Semptomlar yaşam boyu var olmaz</a:t>
            </a:r>
          </a:p>
          <a:p>
            <a:r>
              <a:rPr lang="tr-TR" dirty="0" smtClean="0"/>
              <a:t>Negatif semptomlar olmaz</a:t>
            </a:r>
          </a:p>
          <a:p>
            <a:r>
              <a:rPr lang="tr-TR" dirty="0" err="1" smtClean="0"/>
              <a:t>Dezorganize</a:t>
            </a:r>
            <a:r>
              <a:rPr lang="tr-TR" dirty="0" smtClean="0"/>
              <a:t> davranışlar ve konuşmalar görülmez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783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AYIRICI TANI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u="sng" dirty="0"/>
              <a:t>OKB</a:t>
            </a:r>
          </a:p>
          <a:p>
            <a:r>
              <a:rPr lang="tr-TR" dirty="0" smtClean="0"/>
              <a:t>Algı bozuklukları olmaz</a:t>
            </a:r>
          </a:p>
          <a:p>
            <a:r>
              <a:rPr lang="tr-TR" dirty="0" smtClean="0"/>
              <a:t>Gerçeği değerlendirme yetisi genellikle bozulmamıştır</a:t>
            </a:r>
          </a:p>
          <a:p>
            <a:r>
              <a:rPr lang="tr-TR" dirty="0" smtClean="0"/>
              <a:t>Belirgin yıkım yoktur</a:t>
            </a:r>
          </a:p>
          <a:p>
            <a:pPr marL="0" indent="0">
              <a:buNone/>
            </a:pPr>
            <a:r>
              <a:rPr lang="tr-TR" u="sng" dirty="0"/>
              <a:t>Bunama</a:t>
            </a:r>
          </a:p>
          <a:p>
            <a:r>
              <a:rPr lang="tr-TR" dirty="0" smtClean="0"/>
              <a:t>Şizofrenide ağır bellek yitimi olmaz</a:t>
            </a:r>
          </a:p>
          <a:p>
            <a:r>
              <a:rPr lang="tr-TR" dirty="0" smtClean="0"/>
              <a:t>Negatif </a:t>
            </a:r>
            <a:r>
              <a:rPr lang="tr-TR" dirty="0" err="1" smtClean="0"/>
              <a:t>belirtiler,varsanılar</a:t>
            </a:r>
            <a:r>
              <a:rPr lang="tr-TR" dirty="0" smtClean="0"/>
              <a:t>, ilgisizlik, aldırmazlık , yargılama kusuru tanıların karışmasına neden olabilir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911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AYIRICI TANI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Hipokondriazis</a:t>
            </a:r>
            <a:endParaRPr lang="tr-TR" dirty="0" smtClean="0"/>
          </a:p>
          <a:p>
            <a:r>
              <a:rPr lang="tr-TR" dirty="0" smtClean="0"/>
              <a:t>Beden </a:t>
            </a:r>
            <a:r>
              <a:rPr lang="tr-TR" dirty="0" err="1" smtClean="0"/>
              <a:t>dismorfik</a:t>
            </a:r>
            <a:r>
              <a:rPr lang="tr-TR" dirty="0" smtClean="0"/>
              <a:t> bozukluğu </a:t>
            </a:r>
          </a:p>
          <a:p>
            <a:r>
              <a:rPr lang="tr-TR" dirty="0" smtClean="0"/>
              <a:t>Histerik psikoz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536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 Ölçütleri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A- Karakteristik semptomlar: Bir aylık dönem boyunca bu sürenin önemli bir kısmında aşağıdakilerden en az ikisinin varlığı</a:t>
            </a:r>
          </a:p>
          <a:p>
            <a:pPr marL="0" indent="0">
              <a:buNone/>
            </a:pPr>
            <a:r>
              <a:rPr lang="tr-TR" dirty="0" smtClean="0"/>
              <a:t>       a- sanrılar</a:t>
            </a:r>
          </a:p>
          <a:p>
            <a:pPr marL="0" indent="0">
              <a:buNone/>
            </a:pPr>
            <a:r>
              <a:rPr lang="tr-TR" dirty="0" smtClean="0"/>
              <a:t>       b- </a:t>
            </a:r>
            <a:r>
              <a:rPr lang="tr-TR" dirty="0" err="1" smtClean="0"/>
              <a:t>varsanılar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   c- çağrışım bozukluğu</a:t>
            </a:r>
          </a:p>
          <a:p>
            <a:pPr marL="0" indent="0">
              <a:buNone/>
            </a:pPr>
            <a:r>
              <a:rPr lang="tr-TR" dirty="0" smtClean="0"/>
              <a:t>       d- ileri derece dağılmış davranış örüntüsü</a:t>
            </a:r>
          </a:p>
          <a:p>
            <a:pPr marL="0" indent="0">
              <a:buNone/>
            </a:pPr>
            <a:r>
              <a:rPr lang="tr-TR" dirty="0" smtClean="0"/>
              <a:t>       e- negatif semptomlar(</a:t>
            </a:r>
            <a:r>
              <a:rPr lang="tr-TR" dirty="0" err="1" smtClean="0"/>
              <a:t>aloji</a:t>
            </a:r>
            <a:r>
              <a:rPr lang="tr-TR" dirty="0" smtClean="0"/>
              <a:t>, </a:t>
            </a:r>
            <a:r>
              <a:rPr lang="tr-TR" dirty="0" err="1" smtClean="0"/>
              <a:t>avolüsyon</a:t>
            </a:r>
            <a:r>
              <a:rPr lang="tr-TR" dirty="0" smtClean="0"/>
              <a:t>, donuk duygulanım)</a:t>
            </a:r>
          </a:p>
          <a:p>
            <a:r>
              <a:rPr lang="tr-TR" dirty="0" smtClean="0"/>
              <a:t>B- Toplumsal/mesleki işlev bozukluğu</a:t>
            </a:r>
          </a:p>
          <a:p>
            <a:r>
              <a:rPr lang="tr-TR" dirty="0" smtClean="0"/>
              <a:t>C- En az 6 ay süre, 6 ayın en az bir ayı A belirtileri olacak</a:t>
            </a:r>
          </a:p>
          <a:p>
            <a:r>
              <a:rPr lang="tr-TR" dirty="0" smtClean="0"/>
              <a:t>D-</a:t>
            </a:r>
            <a:r>
              <a:rPr lang="tr-TR" dirty="0" err="1" smtClean="0"/>
              <a:t>Şizoaffektif</a:t>
            </a:r>
            <a:r>
              <a:rPr lang="tr-TR" dirty="0" smtClean="0"/>
              <a:t> bozukluk/</a:t>
            </a:r>
            <a:r>
              <a:rPr lang="tr-TR" dirty="0" err="1" smtClean="0"/>
              <a:t>duygudurum</a:t>
            </a:r>
            <a:r>
              <a:rPr lang="tr-TR" dirty="0" smtClean="0"/>
              <a:t> bozukluk dışlanacak</a:t>
            </a:r>
          </a:p>
          <a:p>
            <a:r>
              <a:rPr lang="tr-TR" dirty="0" smtClean="0"/>
              <a:t>E- Genel tıbbi durum/madde kullanımı dışlanacak</a:t>
            </a:r>
          </a:p>
          <a:p>
            <a:r>
              <a:rPr lang="tr-TR" dirty="0" smtClean="0"/>
              <a:t>F- Yaygın bir gelişimsel bozukla ilişki: Bir ay boyunca bu belirtiler varsa tanı konulabilir </a:t>
            </a:r>
          </a:p>
          <a:p>
            <a:pPr marL="0" indent="0">
              <a:buNone/>
            </a:pPr>
            <a:r>
              <a:rPr lang="tr-TR" dirty="0" smtClean="0"/>
              <a:t>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022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Amerikan Psikiyatri Birliği, Ruhsal Bozuklukların Tanımsal ve </a:t>
            </a:r>
            <a:r>
              <a:rPr lang="tr-TR" dirty="0" err="1"/>
              <a:t>Sayımsal</a:t>
            </a:r>
            <a:r>
              <a:rPr lang="tr-TR" dirty="0"/>
              <a:t> Elkitabı, Beşinci Baskı (DSM-5) Tanı Ölçütleri Başvuru </a:t>
            </a:r>
            <a:r>
              <a:rPr lang="tr-TR" dirty="0" err="1"/>
              <a:t>Elkitabı’ndan</a:t>
            </a:r>
            <a:r>
              <a:rPr lang="tr-TR" dirty="0"/>
              <a:t>, çev. </a:t>
            </a:r>
            <a:r>
              <a:rPr lang="tr-TR" dirty="0" err="1"/>
              <a:t>Köroğlu,E</a:t>
            </a:r>
            <a:r>
              <a:rPr lang="tr-TR" dirty="0"/>
              <a:t>. Hekimler Yayın Birliği, </a:t>
            </a:r>
            <a:r>
              <a:rPr lang="tr-TR" dirty="0" err="1"/>
              <a:t>ankara</a:t>
            </a:r>
            <a:r>
              <a:rPr lang="tr-TR" dirty="0"/>
              <a:t>, 2013</a:t>
            </a:r>
          </a:p>
        </p:txBody>
      </p:sp>
    </p:spTree>
    <p:extLst>
      <p:ext uri="{BB962C8B-B14F-4D97-AF65-F5344CB8AC3E}">
        <p14:creationId xmlns:p14="http://schemas.microsoft.com/office/powerpoint/2010/main" val="3343189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Yaygınlık ve Sıklık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Yaşam boyu görülme oranı % 1 civarlarındadır.</a:t>
            </a:r>
          </a:p>
          <a:p>
            <a:r>
              <a:rPr lang="tr-TR" dirty="0" smtClean="0"/>
              <a:t>Dünyada yılda 1.5-3 milyon şizofreni hastasının olduğu bildirilmektedir.</a:t>
            </a:r>
          </a:p>
          <a:p>
            <a:r>
              <a:rPr lang="tr-TR" dirty="0" smtClean="0"/>
              <a:t>Şizofrenlerde yaşam beklentisi genel nüfusa göre %20 daha düşüktür.</a:t>
            </a:r>
          </a:p>
          <a:p>
            <a:r>
              <a:rPr lang="tr-TR" dirty="0" smtClean="0"/>
              <a:t>Şizofrenide erkek :kadın oranı, 1.4 civarındadır.</a:t>
            </a:r>
          </a:p>
          <a:p>
            <a:r>
              <a:rPr lang="tr-TR" dirty="0" smtClean="0"/>
              <a:t>Kadınlarda başlangıç yaşı, erkeklerden ortalama 5 yaş daha geç olup, genellikle hastalık daha iyi seyretmekte ve </a:t>
            </a:r>
            <a:r>
              <a:rPr lang="tr-TR" dirty="0" err="1" smtClean="0"/>
              <a:t>prognoz</a:t>
            </a:r>
            <a:r>
              <a:rPr lang="tr-TR" dirty="0" smtClean="0"/>
              <a:t> daha olumlu olmaktadır. Kadınların hastalık öncesi uyumları da daha iyi bulunmuştur, klinik iyileşmeleri daha iyidir ve daha fazla </a:t>
            </a:r>
            <a:r>
              <a:rPr lang="tr-TR" dirty="0" err="1" smtClean="0"/>
              <a:t>duygudurum</a:t>
            </a:r>
            <a:r>
              <a:rPr lang="tr-TR" dirty="0" smtClean="0"/>
              <a:t> belirtileri gösterirler.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347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Yaygınlık ve Sıklık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Erkeklerde başlangıç yaşı 18-25 olarak belirlenmiştir.</a:t>
            </a:r>
          </a:p>
          <a:p>
            <a:r>
              <a:rPr lang="tr-TR" dirty="0" smtClean="0"/>
              <a:t>45 yaş sonrası başlayan şizofreni geç başlangıçlı şizofreni olarak adlandırılır. Kadınlarda menopoz sonra 2. zirve gözlenir</a:t>
            </a:r>
          </a:p>
          <a:p>
            <a:r>
              <a:rPr lang="tr-TR" dirty="0" smtClean="0"/>
              <a:t>Kalabalık nüfusa sahip kentleşmiş bölgelerde daha sık görülür</a:t>
            </a:r>
          </a:p>
          <a:p>
            <a:r>
              <a:rPr lang="tr-TR" dirty="0" smtClean="0"/>
              <a:t>Yoksulluk, işsizlik, sağlık hizmetlerine ulaşmadaki kısıtlılıklar, evsizlik gibi etmenler şizofrenler için yüksek risk yaratırlar.</a:t>
            </a:r>
          </a:p>
          <a:p>
            <a:r>
              <a:rPr lang="tr-TR" dirty="0" smtClean="0"/>
              <a:t>Evlenmeyen şizofreni hastalarında psikoz daha erken başlar, hastalık öncesi işlevsellik daha kötüdür ve hastalık daha ağır seyreder.</a:t>
            </a:r>
          </a:p>
          <a:p>
            <a:r>
              <a:rPr lang="tr-TR" dirty="0" smtClean="0"/>
              <a:t>Şizofrenlerin daha çok Şubat- Mart aylarında doğduklarında tespit edilmiştir. – Gebelikte </a:t>
            </a:r>
            <a:r>
              <a:rPr lang="tr-TR" dirty="0" err="1" smtClean="0"/>
              <a:t>viral</a:t>
            </a:r>
            <a:r>
              <a:rPr lang="tr-TR" dirty="0" smtClean="0"/>
              <a:t> enfeksiyon?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329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Oluş Nedenleri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Nörokimyasal</a:t>
            </a:r>
            <a:r>
              <a:rPr lang="tr-TR" dirty="0" smtClean="0"/>
              <a:t> Anormallikler(</a:t>
            </a:r>
            <a:r>
              <a:rPr lang="tr-TR" dirty="0" err="1" smtClean="0"/>
              <a:t>dopamin</a:t>
            </a:r>
            <a:r>
              <a:rPr lang="tr-TR" dirty="0" smtClean="0"/>
              <a:t>,</a:t>
            </a:r>
            <a:r>
              <a:rPr lang="tr-TR" dirty="0" err="1" smtClean="0"/>
              <a:t>serotonin</a:t>
            </a:r>
            <a:r>
              <a:rPr lang="tr-TR" dirty="0" smtClean="0"/>
              <a:t>,</a:t>
            </a:r>
            <a:r>
              <a:rPr lang="tr-TR" dirty="0" err="1" smtClean="0"/>
              <a:t>glutamat</a:t>
            </a:r>
            <a:r>
              <a:rPr lang="tr-TR" dirty="0" smtClean="0"/>
              <a:t>,GABA hipotezleri)</a:t>
            </a:r>
          </a:p>
          <a:p>
            <a:r>
              <a:rPr lang="tr-TR" dirty="0" smtClean="0"/>
              <a:t>Yapısal Beyin Anormallikleri</a:t>
            </a:r>
          </a:p>
          <a:p>
            <a:r>
              <a:rPr lang="tr-TR" dirty="0" smtClean="0"/>
              <a:t>İşlevsel Beyin Anormallikleri</a:t>
            </a:r>
          </a:p>
          <a:p>
            <a:r>
              <a:rPr lang="tr-TR" dirty="0" smtClean="0"/>
              <a:t>Genetik</a:t>
            </a: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v"/>
            </a:pPr>
            <a:r>
              <a:rPr lang="tr-TR" dirty="0" smtClean="0"/>
              <a:t>Anne ya da baba hasta ise çocuklarda hastalık riski %12.5-13.8</a:t>
            </a: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v"/>
            </a:pPr>
            <a:r>
              <a:rPr lang="tr-TR" dirty="0" smtClean="0"/>
              <a:t>Hem anne hem hem baba hasta ise risk % 35- 46</a:t>
            </a: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v"/>
            </a:pPr>
            <a:r>
              <a:rPr lang="tr-TR" dirty="0" smtClean="0"/>
              <a:t>Tel yumurta ikizlerinde eş hastalanma oranı çift yumurta ikizlerine göre çok yüksek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506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Oluş Nedenleri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Hamilelikte ve doğum sırasında virüs</a:t>
            </a:r>
          </a:p>
          <a:p>
            <a:r>
              <a:rPr lang="tr-TR" dirty="0" smtClean="0"/>
              <a:t>Çevresel etmenler</a:t>
            </a:r>
          </a:p>
          <a:p>
            <a:r>
              <a:rPr lang="tr-TR" dirty="0" err="1" smtClean="0"/>
              <a:t>Nörogelişimsel</a:t>
            </a:r>
            <a:r>
              <a:rPr lang="tr-TR" dirty="0" smtClean="0"/>
              <a:t> kuramlar- </a:t>
            </a:r>
            <a:r>
              <a:rPr lang="tr-TR" dirty="0" err="1" smtClean="0"/>
              <a:t>sinaptik</a:t>
            </a:r>
            <a:r>
              <a:rPr lang="tr-TR" dirty="0" smtClean="0"/>
              <a:t> budanma</a:t>
            </a:r>
          </a:p>
          <a:p>
            <a:r>
              <a:rPr lang="tr-TR" dirty="0" err="1" smtClean="0"/>
              <a:t>Psikodinamik</a:t>
            </a:r>
            <a:r>
              <a:rPr lang="tr-TR" dirty="0" smtClean="0"/>
              <a:t> yaklaşımlar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762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HASTALIK ÖNCESİ KİŞİLİK VE UYUM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Genellikle sessiz, içe kapanık, arkadaşı az, yalnızlığı tercih eden, garip olarak nitelenen, sınırlı ve değişik ilgileri olan , güvensiz kişiler</a:t>
            </a:r>
          </a:p>
          <a:p>
            <a:r>
              <a:rPr lang="tr-TR" dirty="0" err="1" smtClean="0"/>
              <a:t>Şizoid</a:t>
            </a:r>
            <a:r>
              <a:rPr lang="tr-TR" dirty="0" smtClean="0"/>
              <a:t>, </a:t>
            </a:r>
            <a:r>
              <a:rPr lang="tr-TR" dirty="0" err="1" smtClean="0"/>
              <a:t>şizotipal</a:t>
            </a:r>
            <a:r>
              <a:rPr lang="tr-TR" dirty="0" smtClean="0"/>
              <a:t> ve </a:t>
            </a:r>
            <a:r>
              <a:rPr lang="tr-TR" dirty="0" err="1" smtClean="0"/>
              <a:t>paranoid</a:t>
            </a:r>
            <a:r>
              <a:rPr lang="tr-TR" dirty="0" smtClean="0"/>
              <a:t> kişilik özellikleri gösteren kişilerde daha sık görülür</a:t>
            </a:r>
          </a:p>
          <a:p>
            <a:r>
              <a:rPr lang="tr-TR" dirty="0" smtClean="0"/>
              <a:t>Canlı- uyumlu, dışa dönük, arkadaş çevresi geniş kişilerde görülen </a:t>
            </a:r>
            <a:r>
              <a:rPr lang="tr-TR" dirty="0" err="1" smtClean="0"/>
              <a:t>psikotik</a:t>
            </a:r>
            <a:r>
              <a:rPr lang="tr-TR" dirty="0" smtClean="0"/>
              <a:t> ataklarda kural olmasa da ilerleyen süreçlerde bir </a:t>
            </a:r>
            <a:r>
              <a:rPr lang="tr-TR" dirty="0" err="1" smtClean="0"/>
              <a:t>duygudurum</a:t>
            </a:r>
            <a:r>
              <a:rPr lang="tr-TR" dirty="0" smtClean="0"/>
              <a:t> bozukluğu, </a:t>
            </a:r>
            <a:r>
              <a:rPr lang="tr-TR" dirty="0" err="1" smtClean="0"/>
              <a:t>şizoaffektif</a:t>
            </a:r>
            <a:r>
              <a:rPr lang="tr-TR" dirty="0" smtClean="0"/>
              <a:t> bozukluk veya kısa </a:t>
            </a:r>
            <a:r>
              <a:rPr lang="tr-TR" dirty="0" err="1" smtClean="0"/>
              <a:t>psikotik</a:t>
            </a:r>
            <a:r>
              <a:rPr lang="tr-TR" dirty="0" smtClean="0"/>
              <a:t> bozukluk olduğu düşünülebilir.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087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KLİNİK  BELİRTİLER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Vurdumduymaz, ilgisiz, çekingen, donuk veya dağınık görünüm</a:t>
            </a:r>
          </a:p>
          <a:p>
            <a:r>
              <a:rPr lang="tr-TR" dirty="0" smtClean="0"/>
              <a:t>Ayrı bir dünyaymış hissi, ilişki kurmakta güçlük</a:t>
            </a:r>
          </a:p>
          <a:p>
            <a:r>
              <a:rPr lang="tr-TR" dirty="0" smtClean="0"/>
              <a:t>Öz bakımda azalma</a:t>
            </a:r>
          </a:p>
          <a:p>
            <a:r>
              <a:rPr lang="tr-TR" dirty="0" smtClean="0"/>
              <a:t>Kişisel hijyene dikkatte azalma</a:t>
            </a:r>
          </a:p>
          <a:p>
            <a:r>
              <a:rPr lang="tr-TR" dirty="0" smtClean="0"/>
              <a:t>Başlangıç aşamalarında kafa karışıklığı(</a:t>
            </a:r>
            <a:r>
              <a:rPr lang="tr-TR" dirty="0" err="1" smtClean="0"/>
              <a:t>perpleksite</a:t>
            </a:r>
            <a:r>
              <a:rPr lang="tr-TR" dirty="0" smtClean="0"/>
              <a:t>)</a:t>
            </a:r>
          </a:p>
          <a:p>
            <a:r>
              <a:rPr lang="tr-TR" dirty="0" smtClean="0"/>
              <a:t>Ses tonu tek düze, duygularını yansıtmıyor</a:t>
            </a:r>
          </a:p>
          <a:p>
            <a:r>
              <a:rPr lang="tr-TR" dirty="0" smtClean="0"/>
              <a:t>Konuşma içeriği fakir/karışık/takip edilemiyor/dağınık/yavaş/ saçma</a:t>
            </a:r>
          </a:p>
          <a:p>
            <a:r>
              <a:rPr lang="tr-TR" dirty="0" smtClean="0"/>
              <a:t>Çevresel/</a:t>
            </a:r>
            <a:r>
              <a:rPr lang="tr-TR" dirty="0" err="1" smtClean="0"/>
              <a:t>teğetsel</a:t>
            </a:r>
            <a:r>
              <a:rPr lang="tr-TR" dirty="0" smtClean="0"/>
              <a:t>/</a:t>
            </a:r>
            <a:r>
              <a:rPr lang="tr-TR" dirty="0" err="1" smtClean="0"/>
              <a:t>enkoheran</a:t>
            </a:r>
            <a:r>
              <a:rPr lang="tr-TR" dirty="0" smtClean="0"/>
              <a:t> çağrışımlar</a:t>
            </a:r>
          </a:p>
          <a:p>
            <a:r>
              <a:rPr lang="tr-TR" dirty="0" smtClean="0"/>
              <a:t>Basınçlı konuşma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069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1207</Words>
  <Application>Microsoft Office PowerPoint</Application>
  <PresentationFormat>Geniş ekran</PresentationFormat>
  <Paragraphs>208</Paragraphs>
  <Slides>30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6" baseType="lpstr">
      <vt:lpstr>Arial</vt:lpstr>
      <vt:lpstr>Book Antiqua</vt:lpstr>
      <vt:lpstr>Century Schoolbook</vt:lpstr>
      <vt:lpstr>Wingdings</vt:lpstr>
      <vt:lpstr>Wingdings 2</vt:lpstr>
      <vt:lpstr>Cumba</vt:lpstr>
      <vt:lpstr>YETİŞKİN PSİKOPATOLOJİSİ</vt:lpstr>
      <vt:lpstr>ŞİZOFRENİ</vt:lpstr>
      <vt:lpstr>Tanı Ölçütleri</vt:lpstr>
      <vt:lpstr>Yaygınlık ve Sıklık</vt:lpstr>
      <vt:lpstr>Yaygınlık ve Sıklık</vt:lpstr>
      <vt:lpstr>Oluş Nedenleri</vt:lpstr>
      <vt:lpstr>Oluş Nedenleri</vt:lpstr>
      <vt:lpstr>HASTALIK ÖNCESİ KİŞİLİK VE UYUM</vt:lpstr>
      <vt:lpstr>KLİNİK  BELİRTİLER</vt:lpstr>
      <vt:lpstr>KLİNİK  BELİRTİLER</vt:lpstr>
      <vt:lpstr>KLİNİK  BELİRTİLER</vt:lpstr>
      <vt:lpstr>KLİNİK  BELİRTİLER</vt:lpstr>
      <vt:lpstr>KLİNİK  BELİRTİLER</vt:lpstr>
      <vt:lpstr>KLİNİK  BELİRTİLER</vt:lpstr>
      <vt:lpstr>KLİNİK  BELİRTİLER</vt:lpstr>
      <vt:lpstr>ALT TİPLERİ</vt:lpstr>
      <vt:lpstr> Hastalığı etkileyen etmenler </vt:lpstr>
      <vt:lpstr>PowerPoint Sunusu</vt:lpstr>
      <vt:lpstr>PowerPoint Sunusu</vt:lpstr>
      <vt:lpstr>BAŞLANGIÇ VE SEYİR</vt:lpstr>
      <vt:lpstr>BAŞLANGIÇ VE SEYİR-olumlu gidiş göstergeleri</vt:lpstr>
      <vt:lpstr>ÖLÜM VE İNTİHAR</vt:lpstr>
      <vt:lpstr>AYIRICI TANI</vt:lpstr>
      <vt:lpstr>AYIRICI TANI</vt:lpstr>
      <vt:lpstr>AYIRICI TANI</vt:lpstr>
      <vt:lpstr>AYIRICI TANI</vt:lpstr>
      <vt:lpstr>AYIRICI TANI</vt:lpstr>
      <vt:lpstr>AYIRICI TANI</vt:lpstr>
      <vt:lpstr>AYIRICI TANI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Cenk</dc:creator>
  <cp:lastModifiedBy>Cenk</cp:lastModifiedBy>
  <cp:revision>2</cp:revision>
  <dcterms:created xsi:type="dcterms:W3CDTF">2020-03-27T07:47:15Z</dcterms:created>
  <dcterms:modified xsi:type="dcterms:W3CDTF">2020-04-30T10:03:56Z</dcterms:modified>
</cp:coreProperties>
</file>