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18" r:id="rId2"/>
    <p:sldId id="319" r:id="rId3"/>
    <p:sldId id="299" r:id="rId4"/>
    <p:sldId id="259" r:id="rId5"/>
    <p:sldId id="295" r:id="rId6"/>
    <p:sldId id="373" r:id="rId7"/>
    <p:sldId id="350" r:id="rId8"/>
    <p:sldId id="351" r:id="rId9"/>
    <p:sldId id="352" r:id="rId10"/>
    <p:sldId id="353" r:id="rId11"/>
    <p:sldId id="374" r:id="rId12"/>
    <p:sldId id="366" r:id="rId13"/>
    <p:sldId id="367" r:id="rId14"/>
    <p:sldId id="368" r:id="rId15"/>
    <p:sldId id="369" r:id="rId16"/>
    <p:sldId id="390" r:id="rId17"/>
    <p:sldId id="371" r:id="rId18"/>
    <p:sldId id="372" r:id="rId19"/>
    <p:sldId id="379" r:id="rId20"/>
    <p:sldId id="377" r:id="rId21"/>
    <p:sldId id="376" r:id="rId22"/>
    <p:sldId id="383" r:id="rId23"/>
    <p:sldId id="380" r:id="rId24"/>
    <p:sldId id="384" r:id="rId25"/>
    <p:sldId id="389" r:id="rId26"/>
    <p:sldId id="385" r:id="rId27"/>
    <p:sldId id="386" r:id="rId28"/>
    <p:sldId id="387" r:id="rId29"/>
    <p:sldId id="356" r:id="rId30"/>
    <p:sldId id="358" r:id="rId31"/>
    <p:sldId id="359" r:id="rId32"/>
    <p:sldId id="360" r:id="rId33"/>
    <p:sldId id="361" r:id="rId34"/>
    <p:sldId id="391" r:id="rId35"/>
    <p:sldId id="365" r:id="rId36"/>
    <p:sldId id="304" r:id="rId37"/>
    <p:sldId id="308" r:id="rId38"/>
    <p:sldId id="309" r:id="rId39"/>
    <p:sldId id="310" r:id="rId40"/>
    <p:sldId id="307" r:id="rId41"/>
    <p:sldId id="306" r:id="rId42"/>
    <p:sldId id="305" r:id="rId43"/>
    <p:sldId id="311" r:id="rId44"/>
    <p:sldId id="316" r:id="rId45"/>
    <p:sldId id="315" r:id="rId46"/>
    <p:sldId id="314" r:id="rId47"/>
    <p:sldId id="272" r:id="rId48"/>
    <p:sldId id="273" r:id="rId49"/>
    <p:sldId id="317" r:id="rId50"/>
    <p:sldId id="274" r:id="rId51"/>
    <p:sldId id="275" r:id="rId52"/>
    <p:sldId id="276" r:id="rId53"/>
    <p:sldId id="320" r:id="rId54"/>
    <p:sldId id="321" r:id="rId55"/>
    <p:sldId id="322" r:id="rId56"/>
    <p:sldId id="326" r:id="rId57"/>
    <p:sldId id="325" r:id="rId5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70BF9-1A0B-4B08-A491-1CFA106EDD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86E7EC5-C508-4A78-B535-1E04B9C106DB}">
      <dgm:prSet/>
      <dgm:spPr/>
      <dgm:t>
        <a:bodyPr/>
        <a:lstStyle/>
        <a:p>
          <a:pPr rtl="0"/>
          <a:r>
            <a:rPr lang="tr-TR" dirty="0" err="1" smtClean="0"/>
            <a:t>Metastatik</a:t>
          </a:r>
          <a:r>
            <a:rPr lang="tr-TR" dirty="0" smtClean="0"/>
            <a:t> enfeksiyon oral </a:t>
          </a:r>
          <a:r>
            <a:rPr lang="tr-TR" dirty="0" err="1" smtClean="0"/>
            <a:t>kavitedeki</a:t>
          </a:r>
          <a:r>
            <a:rPr lang="tr-TR" dirty="0" smtClean="0"/>
            <a:t> bakterilerin geçişi ile ortaya çıkar.</a:t>
          </a:r>
          <a:endParaRPr lang="tr-TR" dirty="0"/>
        </a:p>
      </dgm:t>
    </dgm:pt>
    <dgm:pt modelId="{DFE2F885-E1C6-48B0-9BC1-F6C1468F4AA4}" type="parTrans" cxnId="{3100FECD-1B5C-497A-88F2-F2C7076E7CBC}">
      <dgm:prSet/>
      <dgm:spPr/>
      <dgm:t>
        <a:bodyPr/>
        <a:lstStyle/>
        <a:p>
          <a:endParaRPr lang="tr-TR"/>
        </a:p>
      </dgm:t>
    </dgm:pt>
    <dgm:pt modelId="{E86F0A4F-BFA9-43D4-BCD9-571BABC4DB34}" type="sibTrans" cxnId="{3100FECD-1B5C-497A-88F2-F2C7076E7CBC}">
      <dgm:prSet/>
      <dgm:spPr/>
      <dgm:t>
        <a:bodyPr/>
        <a:lstStyle/>
        <a:p>
          <a:endParaRPr lang="tr-TR"/>
        </a:p>
      </dgm:t>
    </dgm:pt>
    <dgm:pt modelId="{9C0095B8-0E22-45D6-AAE9-FDF0883D923A}" type="pres">
      <dgm:prSet presAssocID="{BCF70BF9-1A0B-4B08-A491-1CFA106EDD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7A5A7A-2937-4BA4-AF18-C99165A6260A}" type="pres">
      <dgm:prSet presAssocID="{F86E7EC5-C508-4A78-B535-1E04B9C106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9F241D-232F-4841-92E5-35081552A3B2}" type="presOf" srcId="{BCF70BF9-1A0B-4B08-A491-1CFA106EDD45}" destId="{9C0095B8-0E22-45D6-AAE9-FDF0883D923A}" srcOrd="0" destOrd="0" presId="urn:microsoft.com/office/officeart/2005/8/layout/vList2"/>
    <dgm:cxn modelId="{3100FECD-1B5C-497A-88F2-F2C7076E7CBC}" srcId="{BCF70BF9-1A0B-4B08-A491-1CFA106EDD45}" destId="{F86E7EC5-C508-4A78-B535-1E04B9C106DB}" srcOrd="0" destOrd="0" parTransId="{DFE2F885-E1C6-48B0-9BC1-F6C1468F4AA4}" sibTransId="{E86F0A4F-BFA9-43D4-BCD9-571BABC4DB34}"/>
    <dgm:cxn modelId="{B1250AD9-817E-489B-8377-A279AC4ABE36}" type="presOf" srcId="{F86E7EC5-C508-4A78-B535-1E04B9C106DB}" destId="{6D7A5A7A-2937-4BA4-AF18-C99165A6260A}" srcOrd="0" destOrd="0" presId="urn:microsoft.com/office/officeart/2005/8/layout/vList2"/>
    <dgm:cxn modelId="{F9528064-23DE-40E7-B006-B23D7451C6F0}" type="presParOf" srcId="{9C0095B8-0E22-45D6-AAE9-FDF0883D923A}" destId="{6D7A5A7A-2937-4BA4-AF18-C99165A6260A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35908-376D-4571-9C9C-72900DB9AB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2CA7EF3-5FC8-4561-BA42-C0E31125B11A}">
      <dgm:prSet/>
      <dgm:spPr/>
      <dgm:t>
        <a:bodyPr/>
        <a:lstStyle/>
        <a:p>
          <a:pPr rtl="0"/>
          <a:r>
            <a:rPr lang="tr-TR" dirty="0" err="1" smtClean="0"/>
            <a:t>Metastatik</a:t>
          </a:r>
          <a:r>
            <a:rPr lang="tr-TR" dirty="0" smtClean="0"/>
            <a:t> hasar oral </a:t>
          </a:r>
          <a:r>
            <a:rPr lang="tr-TR" dirty="0" err="1" smtClean="0"/>
            <a:t>mikrobiyal</a:t>
          </a:r>
          <a:r>
            <a:rPr lang="tr-TR" dirty="0" smtClean="0"/>
            <a:t> toksinlerin sirkülasyonu ile oluşur.</a:t>
          </a:r>
          <a:endParaRPr lang="tr-TR" dirty="0"/>
        </a:p>
      </dgm:t>
    </dgm:pt>
    <dgm:pt modelId="{E937C19F-172C-4BE0-8F7E-0F9DB0DE6F15}" type="parTrans" cxnId="{4CE3DC53-7692-40F5-A168-E63C9075A5D1}">
      <dgm:prSet/>
      <dgm:spPr/>
      <dgm:t>
        <a:bodyPr/>
        <a:lstStyle/>
        <a:p>
          <a:endParaRPr lang="tr-TR"/>
        </a:p>
      </dgm:t>
    </dgm:pt>
    <dgm:pt modelId="{3E41731F-BE78-4A16-8B60-851863C1442B}" type="sibTrans" cxnId="{4CE3DC53-7692-40F5-A168-E63C9075A5D1}">
      <dgm:prSet/>
      <dgm:spPr/>
      <dgm:t>
        <a:bodyPr/>
        <a:lstStyle/>
        <a:p>
          <a:endParaRPr lang="tr-TR"/>
        </a:p>
      </dgm:t>
    </dgm:pt>
    <dgm:pt modelId="{A7772F6E-C6EA-4E78-8231-FECC135BA18F}" type="pres">
      <dgm:prSet presAssocID="{E5D35908-376D-4571-9C9C-72900DB9AB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382E05-055D-4206-ABFD-0E2BC7EAAAB3}" type="pres">
      <dgm:prSet presAssocID="{F2CA7EF3-5FC8-4561-BA42-C0E31125B1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E3DC53-7692-40F5-A168-E63C9075A5D1}" srcId="{E5D35908-376D-4571-9C9C-72900DB9AB6D}" destId="{F2CA7EF3-5FC8-4561-BA42-C0E31125B11A}" srcOrd="0" destOrd="0" parTransId="{E937C19F-172C-4BE0-8F7E-0F9DB0DE6F15}" sibTransId="{3E41731F-BE78-4A16-8B60-851863C1442B}"/>
    <dgm:cxn modelId="{895239CB-2D28-4AC3-9F80-ADC685A8E523}" type="presOf" srcId="{E5D35908-376D-4571-9C9C-72900DB9AB6D}" destId="{A7772F6E-C6EA-4E78-8231-FECC135BA18F}" srcOrd="0" destOrd="0" presId="urn:microsoft.com/office/officeart/2005/8/layout/vList2"/>
    <dgm:cxn modelId="{98C941A4-2899-435A-A273-73BBC87284A1}" type="presOf" srcId="{F2CA7EF3-5FC8-4561-BA42-C0E31125B11A}" destId="{66382E05-055D-4206-ABFD-0E2BC7EAAAB3}" srcOrd="0" destOrd="0" presId="urn:microsoft.com/office/officeart/2005/8/layout/vList2"/>
    <dgm:cxn modelId="{5F6BDA3F-CC09-456C-8653-0697A1C7BE5C}" type="presParOf" srcId="{A7772F6E-C6EA-4E78-8231-FECC135BA18F}" destId="{66382E05-055D-4206-ABFD-0E2BC7EAAAB3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0B6FE-3DD6-422C-9583-93AFA8740F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1A0539E-A281-4BDB-9019-FCD10A11C166}">
      <dgm:prSet/>
      <dgm:spPr/>
      <dgm:t>
        <a:bodyPr/>
        <a:lstStyle/>
        <a:p>
          <a:pPr rtl="0"/>
          <a:r>
            <a:rPr lang="tr-TR" dirty="0" err="1" smtClean="0"/>
            <a:t>Metastatik</a:t>
          </a:r>
          <a:r>
            <a:rPr lang="tr-TR" dirty="0" smtClean="0"/>
            <a:t> </a:t>
          </a:r>
          <a:r>
            <a:rPr lang="tr-TR" dirty="0" err="1" smtClean="0"/>
            <a:t>enflamasyon</a:t>
          </a:r>
          <a:r>
            <a:rPr lang="tr-TR" dirty="0" smtClean="0"/>
            <a:t> oral organizmaların immünolojik hasarı ile ortaya çıkar</a:t>
          </a:r>
          <a:endParaRPr lang="tr-TR" dirty="0"/>
        </a:p>
      </dgm:t>
    </dgm:pt>
    <dgm:pt modelId="{A76FF45C-EF2D-40DD-9552-FD39DB8F1DFF}" type="parTrans" cxnId="{B9A74E07-EEBE-4C0D-909E-A67B1FA8E108}">
      <dgm:prSet/>
      <dgm:spPr/>
      <dgm:t>
        <a:bodyPr/>
        <a:lstStyle/>
        <a:p>
          <a:endParaRPr lang="tr-TR"/>
        </a:p>
      </dgm:t>
    </dgm:pt>
    <dgm:pt modelId="{C4E77124-2A67-46C8-B080-E7B00F6C1E9E}" type="sibTrans" cxnId="{B9A74E07-EEBE-4C0D-909E-A67B1FA8E108}">
      <dgm:prSet/>
      <dgm:spPr/>
      <dgm:t>
        <a:bodyPr/>
        <a:lstStyle/>
        <a:p>
          <a:endParaRPr lang="tr-TR"/>
        </a:p>
      </dgm:t>
    </dgm:pt>
    <dgm:pt modelId="{97EB3E8A-27C6-4EAC-A0EE-AE6411057391}" type="pres">
      <dgm:prSet presAssocID="{EA60B6FE-3DD6-422C-9583-93AFA8740F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F8254E-40F2-481C-9AA8-E0917C511714}" type="pres">
      <dgm:prSet presAssocID="{E1A0539E-A281-4BDB-9019-FCD10A11C1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3214D7-4CA7-400E-9444-CC91BA938F65}" type="presOf" srcId="{E1A0539E-A281-4BDB-9019-FCD10A11C166}" destId="{E6F8254E-40F2-481C-9AA8-E0917C511714}" srcOrd="0" destOrd="0" presId="urn:microsoft.com/office/officeart/2005/8/layout/vList2"/>
    <dgm:cxn modelId="{B9A74E07-EEBE-4C0D-909E-A67B1FA8E108}" srcId="{EA60B6FE-3DD6-422C-9583-93AFA8740FB3}" destId="{E1A0539E-A281-4BDB-9019-FCD10A11C166}" srcOrd="0" destOrd="0" parTransId="{A76FF45C-EF2D-40DD-9552-FD39DB8F1DFF}" sibTransId="{C4E77124-2A67-46C8-B080-E7B00F6C1E9E}"/>
    <dgm:cxn modelId="{DCFD4487-DB55-464C-B88B-5F9A82D40B1A}" type="presOf" srcId="{EA60B6FE-3DD6-422C-9583-93AFA8740FB3}" destId="{97EB3E8A-27C6-4EAC-A0EE-AE6411057391}" srcOrd="0" destOrd="0" presId="urn:microsoft.com/office/officeart/2005/8/layout/vList2"/>
    <dgm:cxn modelId="{CD6E9FC4-1443-4D51-89AC-0246D9F938E9}" type="presParOf" srcId="{97EB3E8A-27C6-4EAC-A0EE-AE6411057391}" destId="{E6F8254E-40F2-481C-9AA8-E0917C511714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C2FAA-D0D8-467E-AF3A-C55364C9F85E}" type="datetimeFigureOut">
              <a:rPr lang="tr-TR" smtClean="0"/>
              <a:pPr/>
              <a:t>27.01.2017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A1208-E794-48BB-9318-98834E52490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B0FC9-0FC9-4418-8D44-2B1B1C2A2A1F}" type="slidenum">
              <a:rPr lang="tr-TR" altLang="en-US" smtClean="0">
                <a:latin typeface="Arial" charset="0"/>
              </a:rPr>
              <a:pPr/>
              <a:t>6</a:t>
            </a:fld>
            <a:endParaRPr lang="tr-TR" alt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A22A9-9446-4EC0-B1A0-B4D40E739AB8}" type="slidenum">
              <a:rPr lang="tr-TR" smtClean="0"/>
              <a:pPr/>
              <a:t>10</a:t>
            </a:fld>
            <a:endParaRPr lang="tr-T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Bakteriler ve ürünlerinin dolaşıma karışması </a:t>
            </a:r>
            <a:r>
              <a:rPr lang="tr-T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KVHlar</a:t>
            </a:r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için oral enfeksiyonlarla bağlantılı biyolojik olayların başlatan bir faktör olarak görülür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532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D30020-7430-42E8-BA33-D86E19879970}" type="slidenum">
              <a:rPr lang="tr-TR" altLang="en-US" smtClean="0">
                <a:latin typeface="Times New Roman" pitchFamily="18" charset="-94"/>
              </a:rPr>
              <a:pPr/>
              <a:t>26</a:t>
            </a:fld>
            <a:endParaRPr lang="tr-TR" altLang="en-US" smtClean="0">
              <a:latin typeface="Times New Roman" pitchFamily="18" charset="-9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8C442-6279-4276-B96F-4959391FFDE3}" type="slidenum">
              <a:rPr lang="en-US" altLang="en-US" smtClean="0">
                <a:latin typeface="Times New Roman" pitchFamily="18" charset="-94"/>
              </a:rPr>
              <a:pPr/>
              <a:t>27</a:t>
            </a:fld>
            <a:endParaRPr lang="en-US" altLang="en-US" smtClean="0">
              <a:latin typeface="Times New Roman" pitchFamily="18" charset="-94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ahoma" pitchFamily="34" charset="0"/>
              </a:rPr>
              <a:t>2 cm</a:t>
            </a:r>
            <a:r>
              <a:rPr lang="tr-TR" altLang="en-US" smtClean="0">
                <a:latin typeface="Tahoma" pitchFamily="34" charset="0"/>
              </a:rPr>
              <a:t>’lik ayak tabanı ülseri enfekte periodontal cep içindeki ülsere epitelden daha küçüktür Periodontitiste 8-20 cm.</a:t>
            </a:r>
            <a:endParaRPr lang="en-US" altLang="en-US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smtClean="0"/>
              <a:t>Açık yara yüzeyleriyle ilişkili olarak Dental işlemlerin farklı düzeylerde bakteriyemi riski dışında sadece ağız bakım işlemleri ve çiğneme sırasında da bakteriyemi oluşabilir</a:t>
            </a:r>
            <a:endParaRPr lang="en-US" altLang="en-US" smtClean="0"/>
          </a:p>
        </p:txBody>
      </p:sp>
      <p:sp>
        <p:nvSpPr>
          <p:cNvPr id="5632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847E74-618E-414D-B88B-FD11F2615B10}" type="slidenum">
              <a:rPr lang="tr-TR" altLang="en-US" smtClean="0">
                <a:latin typeface="Times New Roman" pitchFamily="18" charset="-94"/>
              </a:rPr>
              <a:pPr/>
              <a:t>28</a:t>
            </a:fld>
            <a:endParaRPr lang="tr-TR" altLang="en-US" smtClean="0">
              <a:latin typeface="Times New Roman" pitchFamily="18" charset="-9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BC0ED4-62CF-4D05-9214-ED0524F2EF35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9F1544-734D-4250-B5D7-89B6F0920B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DDFF-A905-4DE8-9245-EEB7FA258D14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1E39-E16F-4E84-82C7-B6BD077205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3324-6EF2-41D5-ABC2-E9107C45E8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4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5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E5C2-948C-47C7-A05B-0A1F892FFD1D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E61B-969D-4E84-B936-F63BA326B9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865F-A5F5-4318-BBA9-E6D161F8A845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BF46-6AC4-4EAF-903A-E96679745D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E1ED-9577-4AB9-806E-828C09A60266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212E-5DD3-4B04-81B8-D6030D1293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BC9755-3157-4600-8BA3-EAC6C895037F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F31326-E478-4D76-BD6D-75074D4845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4324-3784-429E-B53B-D86AC8287BDD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88ED-8EB1-4967-8E26-BE325585A2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8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3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987E5A-638B-49B7-A1AB-D5928B2C1161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59D50C-E475-4052-BC2D-F5F27AC847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2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839791-4A84-4359-9A04-474705669E20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C83799-240F-47B8-8347-3FE9251466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BBEA-16D9-436F-B678-1B24072D008A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84A5-A3EB-441B-9681-7E34FFC534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28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033934-90B9-4F37-A352-AAB21339F42B}" type="datetimeFigureOut">
              <a:rPr lang="tr-TR"/>
              <a:pPr>
                <a:defRPr/>
              </a:pPr>
              <a:t>27.01.2017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02CB0E0-D0B1-4D7B-941D-C2DA3284F9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6" r:id="rId3"/>
    <p:sldLayoutId id="2147483667" r:id="rId4"/>
    <p:sldLayoutId id="2147483673" r:id="rId5"/>
    <p:sldLayoutId id="2147483668" r:id="rId6"/>
    <p:sldLayoutId id="2147483674" r:id="rId7"/>
    <p:sldLayoutId id="2147483675" r:id="rId8"/>
    <p:sldLayoutId id="2147483669" r:id="rId9"/>
    <p:sldLayoutId id="2147483670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228600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>
                <a:latin typeface="Tahoma" pitchFamily="34" charset="0"/>
              </a:rPr>
              <a:t>Sistemik Durumlarla </a:t>
            </a:r>
            <a:r>
              <a:rPr lang="tr-TR" sz="3200" dirty="0" err="1" smtClean="0">
                <a:latin typeface="Tahoma" pitchFamily="34" charset="0"/>
              </a:rPr>
              <a:t>Periodontal</a:t>
            </a:r>
            <a:r>
              <a:rPr lang="tr-TR" sz="3200" dirty="0" smtClean="0">
                <a:latin typeface="Tahoma" pitchFamily="34" charset="0"/>
              </a:rPr>
              <a:t> Hastalıklar Arasındaki İlişki</a:t>
            </a:r>
            <a:endParaRPr lang="tr-TR" sz="32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00063" y="4357688"/>
            <a:ext cx="7467600" cy="1685925"/>
          </a:xfrm>
        </p:spPr>
        <p:txBody>
          <a:bodyPr/>
          <a:lstStyle/>
          <a:p>
            <a:pPr eaLnBrk="1" hangingPunct="1"/>
            <a:r>
              <a:rPr lang="tr-TR" dirty="0" smtClean="0"/>
              <a:t>Prof Dr Adnan TEZEL</a:t>
            </a:r>
          </a:p>
        </p:txBody>
      </p:sp>
      <p:pic>
        <p:nvPicPr>
          <p:cNvPr id="47108" name="Picture 4" descr="j0293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581525"/>
            <a:ext cx="17383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half" idx="1"/>
          </p:nvPr>
        </p:nvGraphicFramePr>
        <p:xfrm>
          <a:off x="571472" y="1000108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071546"/>
            <a:ext cx="3810000" cy="4452950"/>
          </a:xfrm>
          <a:gradFill rotWithShape="0">
            <a:gsLst>
              <a:gs pos="0">
                <a:srgbClr val="A5539D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Behçet Hastalığı</a:t>
            </a:r>
          </a:p>
          <a:p>
            <a:r>
              <a:rPr lang="tr-TR" sz="2000" dirty="0" smtClean="0">
                <a:solidFill>
                  <a:schemeClr val="bg1"/>
                </a:solidFill>
              </a:rPr>
              <a:t>Kronik Ürtiker</a:t>
            </a:r>
          </a:p>
          <a:p>
            <a:r>
              <a:rPr lang="tr-TR" sz="2000" dirty="0" err="1" smtClean="0">
                <a:solidFill>
                  <a:schemeClr val="bg1"/>
                </a:solidFill>
              </a:rPr>
              <a:t>Uveitis</a:t>
            </a:r>
            <a:endParaRPr lang="tr-TR" sz="2000" dirty="0" smtClean="0">
              <a:solidFill>
                <a:schemeClr val="bg1"/>
              </a:solidFill>
            </a:endParaRPr>
          </a:p>
          <a:p>
            <a:r>
              <a:rPr lang="tr-TR" sz="2000" dirty="0" err="1" smtClean="0">
                <a:solidFill>
                  <a:schemeClr val="bg1"/>
                </a:solidFill>
              </a:rPr>
              <a:t>Enflamatuar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Bowel</a:t>
            </a:r>
            <a:r>
              <a:rPr lang="tr-TR" sz="2000" dirty="0" smtClean="0">
                <a:solidFill>
                  <a:schemeClr val="bg1"/>
                </a:solidFill>
              </a:rPr>
              <a:t> Hastalığı</a:t>
            </a:r>
          </a:p>
          <a:p>
            <a:r>
              <a:rPr lang="tr-TR" sz="2000" dirty="0" err="1" smtClean="0">
                <a:solidFill>
                  <a:schemeClr val="bg1"/>
                </a:solidFill>
              </a:rPr>
              <a:t>Crohn</a:t>
            </a:r>
            <a:r>
              <a:rPr lang="tr-TR" sz="2000" dirty="0" smtClean="0">
                <a:solidFill>
                  <a:schemeClr val="bg1"/>
                </a:solidFill>
              </a:rPr>
              <a:t> Hastalığı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ChangeArrowheads="1"/>
          </p:cNvSpPr>
          <p:nvPr/>
        </p:nvSpPr>
        <p:spPr bwMode="auto">
          <a:xfrm>
            <a:off x="428625" y="2276475"/>
            <a:ext cx="8382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tr-TR" sz="4000" b="1" dirty="0">
                <a:solidFill>
                  <a:srgbClr val="92D050"/>
                </a:solidFill>
                <a:latin typeface="Times New Roman" pitchFamily="18" charset="0"/>
              </a:rPr>
              <a:t>PERİODONTAL HASTALIKLAR İLE KARDİYOVASKÜLER HASTALIKLAR ARASINDAKİ İLİŞKİ</a:t>
            </a:r>
          </a:p>
          <a:p>
            <a:pPr algn="ctr">
              <a:defRPr/>
            </a:pPr>
            <a:endParaRPr lang="tr-TR" sz="40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tr-TR" sz="4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tr-TR" sz="4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357158" y="1997838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Kardiyovasküler</a:t>
            </a:r>
            <a:r>
              <a:rPr lang="tr-TR" dirty="0" smtClean="0"/>
              <a:t> hastalıklar, bütün dünyada </a:t>
            </a:r>
            <a:r>
              <a:rPr lang="tr-TR" dirty="0" err="1" smtClean="0"/>
              <a:t>primer</a:t>
            </a:r>
            <a:r>
              <a:rPr lang="tr-TR" dirty="0" smtClean="0"/>
              <a:t> ölüm nedenidir.</a:t>
            </a:r>
          </a:p>
          <a:p>
            <a:endParaRPr lang="tr-TR" dirty="0" smtClean="0"/>
          </a:p>
          <a:p>
            <a:r>
              <a:rPr lang="tr-TR" dirty="0" smtClean="0"/>
              <a:t> Türkiye'de 2 milyon kalp hastası bulunmakta; ve her yıl 160.000 kişi bu nedenle hayatını kaybetmektedir. </a:t>
            </a:r>
          </a:p>
          <a:p>
            <a:endParaRPr lang="tr-TR" dirty="0" smtClean="0"/>
          </a:p>
          <a:p>
            <a:r>
              <a:rPr lang="tr-TR" dirty="0" err="1" smtClean="0"/>
              <a:t>Kardiyovasküler</a:t>
            </a:r>
            <a:r>
              <a:rPr lang="tr-TR" dirty="0" smtClean="0"/>
              <a:t>  hastalıklar : </a:t>
            </a:r>
          </a:p>
          <a:p>
            <a:endParaRPr lang="tr-TR" dirty="0" smtClean="0"/>
          </a:p>
          <a:p>
            <a:r>
              <a:rPr lang="tr-TR" dirty="0" smtClean="0"/>
              <a:t>	*</a:t>
            </a:r>
            <a:r>
              <a:rPr lang="tr-TR" dirty="0" err="1" smtClean="0"/>
              <a:t>Aterosikleroz</a:t>
            </a:r>
            <a:r>
              <a:rPr lang="tr-TR" dirty="0" smtClean="0"/>
              <a:t> </a:t>
            </a:r>
          </a:p>
          <a:p>
            <a:r>
              <a:rPr lang="tr-TR" dirty="0" smtClean="0"/>
              <a:t>	* Koroner kalp hastalıkları </a:t>
            </a:r>
          </a:p>
          <a:p>
            <a:r>
              <a:rPr lang="tr-TR" dirty="0" smtClean="0"/>
              <a:t>	*</a:t>
            </a:r>
            <a:r>
              <a:rPr lang="tr-TR" dirty="0" err="1" smtClean="0"/>
              <a:t>Anjina</a:t>
            </a:r>
            <a:r>
              <a:rPr lang="tr-TR" dirty="0" smtClean="0"/>
              <a:t> </a:t>
            </a:r>
            <a:r>
              <a:rPr lang="tr-TR" dirty="0" err="1" smtClean="0"/>
              <a:t>Pektoris</a:t>
            </a:r>
            <a:r>
              <a:rPr lang="tr-TR" dirty="0" smtClean="0"/>
              <a:t>(stabil, stabil olmayan) </a:t>
            </a:r>
          </a:p>
          <a:p>
            <a:r>
              <a:rPr lang="tr-TR" dirty="0" smtClean="0"/>
              <a:t>	*</a:t>
            </a:r>
            <a:r>
              <a:rPr lang="tr-TR" dirty="0" err="1" smtClean="0"/>
              <a:t>Miyokard</a:t>
            </a:r>
            <a:r>
              <a:rPr lang="tr-TR" dirty="0" smtClean="0"/>
              <a:t> enfarktüsü (ME) </a:t>
            </a:r>
          </a:p>
          <a:p>
            <a:r>
              <a:rPr lang="tr-TR" dirty="0" smtClean="0"/>
              <a:t>	*</a:t>
            </a:r>
            <a:r>
              <a:rPr lang="tr-TR" dirty="0" err="1" smtClean="0"/>
              <a:t>Serebral</a:t>
            </a:r>
            <a:r>
              <a:rPr lang="tr-TR" dirty="0" smtClean="0"/>
              <a:t> enfarktüs (felç, inme) </a:t>
            </a:r>
          </a:p>
          <a:p>
            <a:r>
              <a:rPr lang="tr-TR" dirty="0" smtClean="0"/>
              <a:t>	*Kalp kapağı hastalıkları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Kardiyovasküler</a:t>
            </a:r>
            <a:r>
              <a:rPr lang="tr-TR" dirty="0" smtClean="0"/>
              <a:t> hastalıklar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571472" y="2000240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Olguların çoğunda altta yatan neden </a:t>
            </a:r>
            <a:r>
              <a:rPr lang="tr-TR" dirty="0" err="1" smtClean="0"/>
              <a:t>aterosklerozdur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</a:p>
          <a:p>
            <a:r>
              <a:rPr lang="tr-TR" dirty="0" smtClean="0"/>
              <a:t>AYRICA</a:t>
            </a:r>
          </a:p>
          <a:p>
            <a:endParaRPr lang="tr-TR" dirty="0" smtClean="0"/>
          </a:p>
          <a:p>
            <a:r>
              <a:rPr lang="tr-TR" dirty="0" smtClean="0"/>
              <a:t>	*  Alkol kullanımı, </a:t>
            </a:r>
          </a:p>
          <a:p>
            <a:r>
              <a:rPr lang="tr-TR" dirty="0" smtClean="0"/>
              <a:t>	*  Sigara içme, </a:t>
            </a:r>
          </a:p>
          <a:p>
            <a:r>
              <a:rPr lang="tr-TR" dirty="0" smtClean="0"/>
              <a:t>	*  Yüksek kan basıncı, </a:t>
            </a:r>
          </a:p>
          <a:p>
            <a:r>
              <a:rPr lang="tr-TR" dirty="0" smtClean="0"/>
              <a:t>	*  Yüksek vücut kitle indeksi, </a:t>
            </a:r>
          </a:p>
          <a:p>
            <a:r>
              <a:rPr lang="tr-TR" dirty="0" smtClean="0"/>
              <a:t>	*  Yüksek kolesterol, </a:t>
            </a:r>
          </a:p>
          <a:p>
            <a:r>
              <a:rPr lang="tr-TR" dirty="0" smtClean="0"/>
              <a:t>	*  Yüksek kan şekeri, </a:t>
            </a:r>
          </a:p>
          <a:p>
            <a:r>
              <a:rPr lang="tr-TR" dirty="0" smtClean="0"/>
              <a:t>	*  Az </a:t>
            </a:r>
            <a:r>
              <a:rPr lang="tr-TR" dirty="0" err="1" smtClean="0"/>
              <a:t>meyva</a:t>
            </a:r>
            <a:r>
              <a:rPr lang="tr-TR" dirty="0" smtClean="0"/>
              <a:t> ve sebze yeme </a:t>
            </a:r>
          </a:p>
          <a:p>
            <a:r>
              <a:rPr lang="tr-TR" dirty="0" smtClean="0"/>
              <a:t>	*  Hareketsiz yaşam. 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571472" y="2000240"/>
            <a:ext cx="79296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Obezite</a:t>
            </a:r>
            <a:r>
              <a:rPr lang="tr-TR" dirty="0" smtClean="0"/>
              <a:t> de </a:t>
            </a:r>
            <a:r>
              <a:rPr lang="tr-TR" dirty="0" err="1" smtClean="0"/>
              <a:t>immünoinflamatuar</a:t>
            </a:r>
            <a:r>
              <a:rPr lang="tr-TR" dirty="0" smtClean="0"/>
              <a:t> değişiklikler oluşturması nedeniyle </a:t>
            </a:r>
            <a:r>
              <a:rPr lang="tr-TR" dirty="0" err="1" smtClean="0"/>
              <a:t>periodontitise</a:t>
            </a:r>
            <a:r>
              <a:rPr lang="tr-TR" dirty="0" smtClean="0"/>
              <a:t> yatkınlığı arttırıyor olabilir (</a:t>
            </a:r>
            <a:r>
              <a:rPr lang="tr-TR" dirty="0" err="1" smtClean="0"/>
              <a:t>Kongstad</a:t>
            </a:r>
            <a:r>
              <a:rPr lang="tr-TR" dirty="0" smtClean="0"/>
              <a:t> 2009). </a:t>
            </a:r>
          </a:p>
          <a:p>
            <a:endParaRPr lang="tr-TR" dirty="0" smtClean="0"/>
          </a:p>
          <a:p>
            <a:r>
              <a:rPr lang="tr-TR" dirty="0" smtClean="0"/>
              <a:t>Artmış vücut ağırlığı veya artmış vücut kitle indeksinin </a:t>
            </a:r>
            <a:r>
              <a:rPr lang="tr-TR" dirty="0" err="1" smtClean="0"/>
              <a:t>periodontitis</a:t>
            </a:r>
            <a:r>
              <a:rPr lang="tr-TR" dirty="0" smtClean="0"/>
              <a:t> ile iliş- kili olabileceği de ileri sürülmektedir, bu ilişki vücutta artmış yağ dokusu ve yağ dokusundan salı-</a:t>
            </a:r>
            <a:r>
              <a:rPr lang="tr-TR" dirty="0" err="1" smtClean="0"/>
              <a:t>nan</a:t>
            </a:r>
            <a:r>
              <a:rPr lang="tr-TR" dirty="0" smtClean="0"/>
              <a:t> IL-6 ve TNF-_ nedeniyle olabilir (</a:t>
            </a:r>
            <a:r>
              <a:rPr lang="tr-TR" dirty="0" err="1" smtClean="0"/>
              <a:t>Saxlin</a:t>
            </a:r>
            <a:r>
              <a:rPr lang="tr-TR" dirty="0" smtClean="0"/>
              <a:t> 2009). </a:t>
            </a:r>
          </a:p>
          <a:p>
            <a:endParaRPr lang="tr-TR" dirty="0" smtClean="0"/>
          </a:p>
          <a:p>
            <a:r>
              <a:rPr lang="tr-TR" dirty="0" smtClean="0"/>
              <a:t>Hem </a:t>
            </a:r>
            <a:r>
              <a:rPr lang="tr-TR" dirty="0" err="1" smtClean="0"/>
              <a:t>periodontal</a:t>
            </a:r>
            <a:r>
              <a:rPr lang="tr-TR" dirty="0" smtClean="0"/>
              <a:t> hastalık hem </a:t>
            </a:r>
            <a:r>
              <a:rPr lang="tr-TR" dirty="0" err="1" smtClean="0"/>
              <a:t>kardiyovasküler</a:t>
            </a:r>
            <a:r>
              <a:rPr lang="tr-TR" dirty="0" smtClean="0"/>
              <a:t> hastalıkta serum C-reaktif protein (CRP) düzeyi yükselir. </a:t>
            </a:r>
          </a:p>
          <a:p>
            <a:endParaRPr lang="tr-TR" dirty="0" smtClean="0"/>
          </a:p>
          <a:p>
            <a:r>
              <a:rPr lang="tr-TR" dirty="0" smtClean="0"/>
              <a:t>CRP köpük hücre, damar </a:t>
            </a:r>
            <a:r>
              <a:rPr lang="tr-TR" dirty="0" err="1" smtClean="0"/>
              <a:t>rüptürü</a:t>
            </a:r>
            <a:r>
              <a:rPr lang="tr-TR" dirty="0" smtClean="0"/>
              <a:t> ya da erozyonu sonrası </a:t>
            </a:r>
            <a:r>
              <a:rPr lang="tr-TR" dirty="0" err="1" smtClean="0"/>
              <a:t>trombositten</a:t>
            </a:r>
            <a:r>
              <a:rPr lang="tr-TR" dirty="0" smtClean="0"/>
              <a:t> zengin </a:t>
            </a:r>
            <a:r>
              <a:rPr lang="tr-TR" dirty="0" err="1" smtClean="0"/>
              <a:t>trombüs</a:t>
            </a:r>
            <a:r>
              <a:rPr lang="tr-TR" dirty="0" smtClean="0"/>
              <a:t> oluşumu ile ilişkili olduğundan damar </a:t>
            </a:r>
            <a:r>
              <a:rPr lang="tr-TR" dirty="0" err="1" smtClean="0"/>
              <a:t>endoteline</a:t>
            </a:r>
            <a:r>
              <a:rPr lang="tr-TR" dirty="0" smtClean="0"/>
              <a:t> bakteriyel zarar olmaksızın </a:t>
            </a:r>
            <a:r>
              <a:rPr lang="tr-TR" dirty="0" err="1" smtClean="0"/>
              <a:t>periodontal</a:t>
            </a:r>
            <a:r>
              <a:rPr lang="tr-TR" dirty="0" smtClean="0"/>
              <a:t> hastalık ve </a:t>
            </a:r>
            <a:r>
              <a:rPr lang="tr-TR" dirty="0" err="1" smtClean="0"/>
              <a:t>kardiyovasküler</a:t>
            </a:r>
            <a:r>
              <a:rPr lang="tr-TR" dirty="0" smtClean="0"/>
              <a:t> hastalık arasında bir ilişki sağlayabilir</a:t>
            </a:r>
          </a:p>
          <a:p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85720" y="2143116"/>
            <a:ext cx="85011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Son yıllarda her </a:t>
            </a:r>
            <a:r>
              <a:rPr lang="tr-TR" dirty="0" err="1" smtClean="0"/>
              <a:t>nekadar</a:t>
            </a:r>
            <a:r>
              <a:rPr lang="tr-TR" dirty="0" smtClean="0"/>
              <a:t> mekanizması tam aydınlatılamamış olsa da bozulmuş </a:t>
            </a:r>
            <a:r>
              <a:rPr lang="tr-TR" dirty="0" err="1" smtClean="0"/>
              <a:t>lipid</a:t>
            </a:r>
            <a:r>
              <a:rPr lang="tr-TR" dirty="0" smtClean="0"/>
              <a:t> metabolizması ve </a:t>
            </a:r>
            <a:r>
              <a:rPr lang="tr-TR" dirty="0" err="1" smtClean="0"/>
              <a:t>hiperlipidemi</a:t>
            </a:r>
            <a:r>
              <a:rPr lang="tr-TR" dirty="0" smtClean="0"/>
              <a:t> ile </a:t>
            </a:r>
            <a:r>
              <a:rPr lang="tr-TR" dirty="0" err="1" smtClean="0"/>
              <a:t>periodontal</a:t>
            </a:r>
            <a:r>
              <a:rPr lang="tr-TR" dirty="0" smtClean="0"/>
              <a:t> hastalık arasındaki ilişkide </a:t>
            </a:r>
            <a:r>
              <a:rPr lang="tr-TR" dirty="0" err="1" smtClean="0"/>
              <a:t>inflamasyon</a:t>
            </a:r>
            <a:r>
              <a:rPr lang="tr-TR" dirty="0" smtClean="0"/>
              <a:t>  üzerinden açıklamalar yapılmaktadır. </a:t>
            </a:r>
          </a:p>
          <a:p>
            <a:endParaRPr lang="tr-TR" dirty="0" smtClean="0"/>
          </a:p>
          <a:p>
            <a:r>
              <a:rPr lang="tr-TR" dirty="0" smtClean="0"/>
              <a:t>Özellikle </a:t>
            </a:r>
            <a:r>
              <a:rPr lang="tr-TR" dirty="0" err="1" smtClean="0"/>
              <a:t>periodontitis</a:t>
            </a:r>
            <a:r>
              <a:rPr lang="tr-TR" dirty="0" smtClean="0"/>
              <a:t> </a:t>
            </a:r>
            <a:r>
              <a:rPr lang="tr-TR" dirty="0" err="1" smtClean="0"/>
              <a:t>kardiyovasküler</a:t>
            </a:r>
            <a:r>
              <a:rPr lang="tr-TR" dirty="0" smtClean="0"/>
              <a:t> hastalık ilişkisinde </a:t>
            </a:r>
            <a:r>
              <a:rPr lang="tr-TR" dirty="0" err="1" smtClean="0"/>
              <a:t>hiperlipidemi</a:t>
            </a:r>
            <a:r>
              <a:rPr lang="tr-TR" dirty="0" smtClean="0"/>
              <a:t> ve serum </a:t>
            </a:r>
            <a:r>
              <a:rPr lang="tr-TR" dirty="0" err="1" smtClean="0"/>
              <a:t>lipid</a:t>
            </a:r>
            <a:r>
              <a:rPr lang="tr-TR" dirty="0" smtClean="0"/>
              <a:t> profili </a:t>
            </a:r>
            <a:r>
              <a:rPr lang="tr-TR" dirty="0" err="1" smtClean="0"/>
              <a:t>komponentlerinin</a:t>
            </a:r>
            <a:r>
              <a:rPr lang="tr-TR" dirty="0" smtClean="0"/>
              <a:t> birbirine oranlarının (total kolesterol/HDL, LDL/total kolesterol, LDL/HDL gibi) değerlendirilmesinin öneriliyor olması (</a:t>
            </a:r>
            <a:r>
              <a:rPr lang="tr-TR" dirty="0" err="1" smtClean="0"/>
              <a:t>Naito</a:t>
            </a:r>
            <a:r>
              <a:rPr lang="tr-TR" dirty="0" smtClean="0"/>
              <a:t> 1985), </a:t>
            </a:r>
          </a:p>
          <a:p>
            <a:endParaRPr lang="tr-TR" dirty="0" smtClean="0"/>
          </a:p>
          <a:p>
            <a:r>
              <a:rPr lang="tr-TR" dirty="0" err="1" smtClean="0"/>
              <a:t>periodontitisli</a:t>
            </a:r>
            <a:r>
              <a:rPr lang="tr-TR" dirty="0" smtClean="0"/>
              <a:t> hastalarda </a:t>
            </a:r>
            <a:r>
              <a:rPr lang="tr-TR" dirty="0" err="1" smtClean="0"/>
              <a:t>trigliserid</a:t>
            </a:r>
            <a:r>
              <a:rPr lang="tr-TR" dirty="0" smtClean="0"/>
              <a:t> düzeyinin yüksek iken HDL </a:t>
            </a:r>
            <a:r>
              <a:rPr lang="tr-TR" dirty="0" err="1" smtClean="0"/>
              <a:t>dü</a:t>
            </a:r>
            <a:r>
              <a:rPr lang="tr-TR" dirty="0" smtClean="0"/>
              <a:t>-</a:t>
            </a:r>
            <a:r>
              <a:rPr lang="tr-TR" dirty="0" err="1" smtClean="0"/>
              <a:t>zeyinin</a:t>
            </a:r>
            <a:r>
              <a:rPr lang="tr-TR" dirty="0" smtClean="0"/>
              <a:t> düşük olması (</a:t>
            </a:r>
            <a:r>
              <a:rPr lang="tr-TR" dirty="0" err="1" smtClean="0"/>
              <a:t>Monteiro</a:t>
            </a:r>
            <a:r>
              <a:rPr lang="tr-TR" dirty="0" smtClean="0"/>
              <a:t> 2009),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periodontal</a:t>
            </a:r>
            <a:r>
              <a:rPr lang="tr-TR" dirty="0" smtClean="0"/>
              <a:t> tedavinin </a:t>
            </a:r>
            <a:r>
              <a:rPr lang="tr-TR" dirty="0" err="1" smtClean="0"/>
              <a:t>hiperkolesterolemi</a:t>
            </a:r>
            <a:r>
              <a:rPr lang="tr-TR" dirty="0" smtClean="0"/>
              <a:t> üzerinde olumlu etkisi olması (</a:t>
            </a:r>
            <a:r>
              <a:rPr lang="tr-TR" dirty="0" err="1" smtClean="0"/>
              <a:t>Oz</a:t>
            </a:r>
            <a:r>
              <a:rPr lang="tr-TR" dirty="0" smtClean="0"/>
              <a:t> et al. 2007) bozulmuş </a:t>
            </a:r>
            <a:r>
              <a:rPr lang="tr-TR" dirty="0" err="1" smtClean="0"/>
              <a:t>lipid</a:t>
            </a:r>
            <a:r>
              <a:rPr lang="tr-TR" dirty="0" smtClean="0"/>
              <a:t> metabolizmasına ilgiyi yoğunlaştırmıştır. 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altLang="en-US" sz="3600" dirty="0" err="1" smtClean="0">
                <a:solidFill>
                  <a:srgbClr val="00B050"/>
                </a:solidFill>
              </a:rPr>
              <a:t>Aterosklerozla</a:t>
            </a:r>
            <a:r>
              <a:rPr lang="tr-TR" altLang="en-US" sz="3600" dirty="0" smtClean="0">
                <a:solidFill>
                  <a:srgbClr val="00B050"/>
                </a:solidFill>
              </a:rPr>
              <a:t> İlişkili Kalıtsal </a:t>
            </a:r>
            <a:r>
              <a:rPr lang="tr-TR" altLang="en-US" sz="3600" dirty="0" err="1" smtClean="0">
                <a:solidFill>
                  <a:srgbClr val="00B050"/>
                </a:solidFill>
              </a:rPr>
              <a:t>İmmün</a:t>
            </a:r>
            <a:r>
              <a:rPr lang="tr-TR" altLang="en-US" sz="3600" dirty="0" smtClean="0">
                <a:solidFill>
                  <a:srgbClr val="00B050"/>
                </a:solidFill>
              </a:rPr>
              <a:t> Sinyallerin </a:t>
            </a:r>
            <a:r>
              <a:rPr lang="tr-TR" altLang="en-US" sz="3600" dirty="0" err="1" smtClean="0">
                <a:solidFill>
                  <a:srgbClr val="00B050"/>
                </a:solidFill>
              </a:rPr>
              <a:t>Periodontal</a:t>
            </a:r>
            <a:r>
              <a:rPr lang="tr-TR" altLang="en-US" sz="3600" dirty="0" smtClean="0">
                <a:solidFill>
                  <a:srgbClr val="00B050"/>
                </a:solidFill>
              </a:rPr>
              <a:t> Bakterilerle Aktivasyonu</a:t>
            </a:r>
            <a:endParaRPr lang="en-US" alt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32771" name="İçerik Yer Tutucusu 2"/>
          <p:cNvSpPr>
            <a:spLocks noGrp="1"/>
          </p:cNvSpPr>
          <p:nvPr>
            <p:ph idx="1"/>
          </p:nvPr>
        </p:nvSpPr>
        <p:spPr>
          <a:xfrm>
            <a:off x="785786" y="2214554"/>
            <a:ext cx="7467600" cy="487375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tr-TR" altLang="en-US" dirty="0" err="1" smtClean="0"/>
              <a:t>Tool-like</a:t>
            </a:r>
            <a:r>
              <a:rPr lang="tr-TR" altLang="en-US" dirty="0" smtClean="0"/>
              <a:t> reseptörlerin ve onların sinyal yolaklarının aktivasyonu ve </a:t>
            </a:r>
            <a:r>
              <a:rPr lang="tr-TR" altLang="en-US" dirty="0" err="1" smtClean="0"/>
              <a:t>mikrobiyal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infeksiyona</a:t>
            </a:r>
            <a:r>
              <a:rPr lang="tr-TR" altLang="en-US" dirty="0" smtClean="0"/>
              <a:t> karşı spesifik cevaba yol açar. </a:t>
            </a:r>
            <a:r>
              <a:rPr lang="tr-TR" altLang="en-US" dirty="0" err="1" smtClean="0"/>
              <a:t>Tool-like</a:t>
            </a:r>
            <a:r>
              <a:rPr lang="tr-TR" altLang="en-US" dirty="0" smtClean="0"/>
              <a:t> reseptörlerin ekspresyonu, </a:t>
            </a:r>
            <a:r>
              <a:rPr lang="tr-TR" altLang="en-US" dirty="0" err="1" smtClean="0"/>
              <a:t>aterosklerotik</a:t>
            </a:r>
            <a:r>
              <a:rPr lang="tr-TR" altLang="en-US" dirty="0" smtClean="0"/>
              <a:t> lezyonlarda </a:t>
            </a:r>
            <a:r>
              <a:rPr lang="tr-TR" altLang="en-US" dirty="0" err="1" smtClean="0"/>
              <a:t>makrofajlar</a:t>
            </a:r>
            <a:r>
              <a:rPr lang="tr-TR" altLang="en-US" dirty="0" smtClean="0"/>
              <a:t> ve </a:t>
            </a:r>
            <a:r>
              <a:rPr lang="tr-TR" altLang="en-US" dirty="0" err="1" smtClean="0"/>
              <a:t>endotelyal</a:t>
            </a:r>
            <a:r>
              <a:rPr lang="tr-TR" altLang="en-US" dirty="0" smtClean="0"/>
              <a:t> hücrelere indüklenir. </a:t>
            </a:r>
          </a:p>
          <a:p>
            <a:pPr algn="ctr">
              <a:defRPr/>
            </a:pPr>
            <a:endParaRPr lang="tr-TR" altLang="en-US" dirty="0"/>
          </a:p>
          <a:p>
            <a:pPr marL="0" indent="0" algn="ctr">
              <a:buFont typeface="Arial" charset="0"/>
              <a:buNone/>
              <a:defRPr/>
            </a:pPr>
            <a:r>
              <a:rPr lang="tr-TR" altLang="en-US" dirty="0" smtClean="0"/>
              <a:t>	</a:t>
            </a:r>
            <a:r>
              <a:rPr lang="tr-TR" altLang="en-US" sz="2400" dirty="0" smtClean="0"/>
              <a:t>(</a:t>
            </a:r>
            <a:r>
              <a:rPr lang="tr-TR" altLang="en-US" sz="2400" dirty="0" err="1" smtClean="0"/>
              <a:t>Xu</a:t>
            </a:r>
            <a:r>
              <a:rPr lang="tr-TR" altLang="en-US" sz="2400" dirty="0" smtClean="0"/>
              <a:t> ve ark., 2001; </a:t>
            </a:r>
            <a:r>
              <a:rPr lang="tr-TR" altLang="en-US" sz="2400" dirty="0" err="1" smtClean="0"/>
              <a:t>Edfeldt</a:t>
            </a:r>
            <a:r>
              <a:rPr lang="tr-TR" altLang="en-US" sz="2400" dirty="0" smtClean="0"/>
              <a:t> ve ark., 2002)  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Periodontal</a:t>
            </a:r>
            <a:r>
              <a:rPr lang="tr-TR" dirty="0" smtClean="0"/>
              <a:t> Enfeksiyonların </a:t>
            </a:r>
            <a:r>
              <a:rPr lang="tr-TR" dirty="0" err="1" smtClean="0"/>
              <a:t>aterosikleroza</a:t>
            </a:r>
            <a:r>
              <a:rPr lang="tr-TR" dirty="0" smtClean="0"/>
              <a:t> dönüşme mekanizmaları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14282" y="2071678"/>
            <a:ext cx="8643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1.</a:t>
            </a:r>
            <a:r>
              <a:rPr lang="tr-TR" dirty="0" err="1" smtClean="0"/>
              <a:t>Enfeksiyöz</a:t>
            </a:r>
            <a:r>
              <a:rPr lang="tr-TR" dirty="0" smtClean="0"/>
              <a:t> ajanların </a:t>
            </a:r>
            <a:r>
              <a:rPr lang="tr-TR" dirty="0" err="1" smtClean="0"/>
              <a:t>aterom</a:t>
            </a:r>
            <a:r>
              <a:rPr lang="tr-TR" dirty="0" smtClean="0"/>
              <a:t> </a:t>
            </a:r>
            <a:r>
              <a:rPr lang="tr-TR" dirty="0" err="1" smtClean="0"/>
              <a:t>oluþumunda</a:t>
            </a:r>
            <a:r>
              <a:rPr lang="tr-TR" dirty="0" smtClean="0"/>
              <a:t> direkt etkileri </a:t>
            </a:r>
          </a:p>
          <a:p>
            <a:endParaRPr lang="tr-TR" dirty="0" smtClean="0"/>
          </a:p>
          <a:p>
            <a:r>
              <a:rPr lang="tr-TR" dirty="0" smtClean="0"/>
              <a:t>2.Enfeksiyonla tetiklenen </a:t>
            </a:r>
            <a:r>
              <a:rPr lang="tr-TR" dirty="0" err="1" smtClean="0"/>
              <a:t>indirekt</a:t>
            </a:r>
            <a:r>
              <a:rPr lang="tr-TR" dirty="0" smtClean="0"/>
              <a:t> ya da konak ilişkili etkiler </a:t>
            </a:r>
          </a:p>
          <a:p>
            <a:endParaRPr lang="tr-TR" dirty="0" smtClean="0"/>
          </a:p>
          <a:p>
            <a:r>
              <a:rPr lang="tr-TR" dirty="0" smtClean="0"/>
              <a:t>3. </a:t>
            </a:r>
            <a:r>
              <a:rPr lang="tr-TR" dirty="0" err="1" smtClean="0"/>
              <a:t>Periodontal</a:t>
            </a:r>
            <a:r>
              <a:rPr lang="tr-TR" dirty="0" smtClean="0"/>
              <a:t> hastalık ve </a:t>
            </a:r>
            <a:r>
              <a:rPr lang="tr-TR" dirty="0" err="1" smtClean="0"/>
              <a:t>aterosikleroz</a:t>
            </a:r>
            <a:r>
              <a:rPr lang="tr-TR" dirty="0" smtClean="0"/>
              <a:t> gelişimi için ortak genetik yatkınlık </a:t>
            </a:r>
          </a:p>
          <a:p>
            <a:endParaRPr lang="tr-TR" dirty="0" smtClean="0"/>
          </a:p>
          <a:p>
            <a:r>
              <a:rPr lang="tr-TR" dirty="0" smtClean="0"/>
              <a:t>4.Ortak risk faktörleri </a:t>
            </a:r>
            <a:r>
              <a:rPr lang="tr-TR" dirty="0" err="1" smtClean="0"/>
              <a:t>Aterom</a:t>
            </a:r>
            <a:r>
              <a:rPr lang="tr-TR" dirty="0" smtClean="0"/>
              <a:t> formasyonunda </a:t>
            </a:r>
            <a:r>
              <a:rPr lang="tr-TR" dirty="0" err="1" smtClean="0"/>
              <a:t>enfeksiyöz</a:t>
            </a:r>
            <a:r>
              <a:rPr lang="tr-TR" dirty="0" smtClean="0"/>
              <a:t> ajanların direkt etkileri 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1000100" y="1859340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Bununla birlikte </a:t>
            </a:r>
            <a:r>
              <a:rPr lang="tr-TR" dirty="0" err="1" smtClean="0"/>
              <a:t>periodontal</a:t>
            </a:r>
            <a:r>
              <a:rPr lang="tr-TR" dirty="0" smtClean="0"/>
              <a:t> hastalık ya da patojenler ile sistemik hastalık arasında doğrudan nedensel ilişkiyi mekanizma temelinde açıklayacak deneysel çalışmalar da yapılmaktadır </a:t>
            </a:r>
          </a:p>
          <a:p>
            <a:endParaRPr lang="tr-TR" i="1" dirty="0" smtClean="0"/>
          </a:p>
          <a:p>
            <a:r>
              <a:rPr lang="tr-TR" i="1" dirty="0" smtClean="0"/>
              <a:t>P.</a:t>
            </a:r>
            <a:r>
              <a:rPr lang="tr-TR" i="1" dirty="0" err="1" smtClean="0"/>
              <a:t>gingivalis</a:t>
            </a:r>
            <a:r>
              <a:rPr lang="tr-TR" i="1" dirty="0" smtClean="0"/>
              <a:t>, </a:t>
            </a:r>
          </a:p>
          <a:p>
            <a:r>
              <a:rPr lang="tr-TR" i="1" dirty="0" smtClean="0"/>
              <a:t>T.</a:t>
            </a:r>
            <a:r>
              <a:rPr lang="tr-TR" i="1" dirty="0" err="1" smtClean="0"/>
              <a:t>forsythia</a:t>
            </a:r>
            <a:r>
              <a:rPr lang="tr-TR" i="1" dirty="0" smtClean="0"/>
              <a:t>, </a:t>
            </a:r>
          </a:p>
          <a:p>
            <a:r>
              <a:rPr lang="tr-TR" i="1" dirty="0" err="1" smtClean="0"/>
              <a:t>Fusobacterium</a:t>
            </a:r>
            <a:r>
              <a:rPr lang="tr-TR" i="1" dirty="0" smtClean="0"/>
              <a:t> </a:t>
            </a:r>
            <a:r>
              <a:rPr lang="tr-TR" i="1" dirty="0" err="1" smtClean="0"/>
              <a:t>nucleatum</a:t>
            </a:r>
            <a:r>
              <a:rPr lang="tr-TR" i="1" dirty="0" smtClean="0"/>
              <a:t>, </a:t>
            </a:r>
          </a:p>
          <a:p>
            <a:r>
              <a:rPr lang="tr-TR" i="1" dirty="0" err="1" smtClean="0"/>
              <a:t>Prevotella</a:t>
            </a:r>
            <a:r>
              <a:rPr lang="tr-TR" i="1" dirty="0" smtClean="0"/>
              <a:t> </a:t>
            </a:r>
            <a:r>
              <a:rPr lang="tr-TR" i="1" dirty="0" err="1" smtClean="0"/>
              <a:t>intermadia</a:t>
            </a:r>
            <a:r>
              <a:rPr lang="tr-TR" i="1" dirty="0" smtClean="0"/>
              <a:t> ve </a:t>
            </a:r>
          </a:p>
          <a:p>
            <a:r>
              <a:rPr lang="tr-TR" i="1" dirty="0" err="1" smtClean="0"/>
              <a:t>Aggregatibacter</a:t>
            </a:r>
            <a:r>
              <a:rPr lang="tr-TR" i="1" dirty="0" smtClean="0"/>
              <a:t> </a:t>
            </a:r>
            <a:r>
              <a:rPr lang="tr-TR" i="1" dirty="0" err="1" smtClean="0"/>
              <a:t>actinomycetemcomitans</a:t>
            </a:r>
            <a:r>
              <a:rPr lang="tr-TR" i="1" dirty="0" smtClean="0"/>
              <a:t> </a:t>
            </a:r>
          </a:p>
          <a:p>
            <a:endParaRPr lang="tr-TR" i="1" dirty="0" smtClean="0"/>
          </a:p>
          <a:p>
            <a:r>
              <a:rPr lang="tr-TR" i="1" dirty="0" smtClean="0"/>
              <a:t>gibi </a:t>
            </a:r>
            <a:r>
              <a:rPr lang="tr-TR" i="1" dirty="0" err="1" smtClean="0"/>
              <a:t>periodontal</a:t>
            </a:r>
            <a:r>
              <a:rPr lang="tr-TR" i="1" dirty="0" smtClean="0"/>
              <a:t> bakteriler </a:t>
            </a:r>
            <a:r>
              <a:rPr lang="tr-TR" i="1" dirty="0" err="1" smtClean="0"/>
              <a:t>karotis</a:t>
            </a:r>
            <a:r>
              <a:rPr lang="tr-TR" i="1" dirty="0" smtClean="0"/>
              <a:t>, koroner ve aort </a:t>
            </a:r>
            <a:r>
              <a:rPr lang="tr-TR" i="1" dirty="0" err="1" smtClean="0"/>
              <a:t>ateromatöz</a:t>
            </a:r>
            <a:r>
              <a:rPr lang="tr-TR" i="1" dirty="0" smtClean="0"/>
              <a:t> plaklarında saptanmaktadır. 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İçerik Yer Tutucusu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5274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tr-TR" altLang="en-US" sz="3600" b="1" dirty="0" smtClean="0">
                <a:solidFill>
                  <a:srgbClr val="99FFCC"/>
                </a:solidFill>
              </a:rPr>
              <a:t>	</a:t>
            </a:r>
            <a:r>
              <a:rPr lang="tr-TR" altLang="en-US" b="1" dirty="0" smtClean="0">
                <a:solidFill>
                  <a:srgbClr val="92D050"/>
                </a:solidFill>
              </a:rPr>
              <a:t>PERİODONTAL HASTALIKLAR İLE KARDİYOVASKÜLER HASTALIKLAR ARASINDA NE TÜR BİR İLİŞKİ OLDUĞU İDDİA EDİLMEKTEDİR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4" descr="http://galendis.com/wordpress/wp-content/uploads/2012/04/%C4%B0%C3%A7er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857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http://gulaytuter.com/img/hastp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1928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 descr="Image result for periodontal doku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3116"/>
            <a:ext cx="2000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 descr="Image result for periodontal doku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3116"/>
            <a:ext cx="2000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4" descr="http://www.karedent.com/wp-content/uploads/2012/11/147542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357562"/>
            <a:ext cx="19288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785786" y="178592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tr-TR" altLang="en-US" sz="2400" dirty="0" smtClean="0">
                <a:solidFill>
                  <a:srgbClr val="92D050"/>
                </a:solidFill>
              </a:rPr>
              <a:t>Derin </a:t>
            </a:r>
            <a:r>
              <a:rPr lang="tr-TR" altLang="en-US" sz="2400" dirty="0" err="1" smtClean="0">
                <a:solidFill>
                  <a:srgbClr val="92D050"/>
                </a:solidFill>
              </a:rPr>
              <a:t>periodontal</a:t>
            </a:r>
            <a:r>
              <a:rPr lang="tr-TR" altLang="en-US" sz="2400" dirty="0" smtClean="0">
                <a:solidFill>
                  <a:srgbClr val="92D050"/>
                </a:solidFill>
              </a:rPr>
              <a:t> cep ve eksik diş sayısının </a:t>
            </a:r>
            <a:r>
              <a:rPr lang="tr-TR" altLang="en-US" sz="2400" dirty="0" err="1" smtClean="0">
                <a:solidFill>
                  <a:srgbClr val="92D050"/>
                </a:solidFill>
              </a:rPr>
              <a:t>KVH’lar</a:t>
            </a:r>
            <a:r>
              <a:rPr lang="tr-TR" altLang="en-US" sz="2400" dirty="0" smtClean="0">
                <a:solidFill>
                  <a:srgbClr val="92D050"/>
                </a:solidFill>
              </a:rPr>
              <a:t> için önemli bir risk faktörü olduğu iddia edilmektedir.</a:t>
            </a:r>
          </a:p>
          <a:p>
            <a:pPr algn="ctr"/>
            <a:endParaRPr lang="tr-TR" altLang="en-US" sz="2400" dirty="0" smtClean="0">
              <a:solidFill>
                <a:srgbClr val="92D050"/>
              </a:solidFill>
            </a:endParaRPr>
          </a:p>
          <a:p>
            <a:pPr algn="ctr"/>
            <a:endParaRPr lang="tr-TR" altLang="en-US" sz="2400" dirty="0" smtClean="0">
              <a:solidFill>
                <a:srgbClr val="92D050"/>
              </a:solidFill>
            </a:endParaRPr>
          </a:p>
          <a:p>
            <a:pPr algn="ctr">
              <a:buFont typeface="Arial" charset="0"/>
              <a:buNone/>
            </a:pPr>
            <a:r>
              <a:rPr lang="tr-TR" altLang="en-US" sz="2400" dirty="0" smtClean="0">
                <a:solidFill>
                  <a:srgbClr val="92D050"/>
                </a:solidFill>
              </a:rPr>
              <a:t>	(</a:t>
            </a:r>
            <a:r>
              <a:rPr lang="tr-TR" altLang="en-US" sz="2400" dirty="0" err="1" smtClean="0">
                <a:solidFill>
                  <a:srgbClr val="92D050"/>
                </a:solidFill>
              </a:rPr>
              <a:t>Latronico</a:t>
            </a:r>
            <a:r>
              <a:rPr lang="tr-TR" altLang="en-US" sz="2400" dirty="0" smtClean="0">
                <a:solidFill>
                  <a:srgbClr val="92D050"/>
                </a:solidFill>
              </a:rPr>
              <a:t> M ve ark., 2007)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1071538" y="1857364"/>
            <a:ext cx="6929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tr-TR" altLang="en-US" sz="2800" dirty="0" smtClean="0"/>
              <a:t> </a:t>
            </a:r>
            <a:r>
              <a:rPr lang="tr-TR" altLang="en-US" sz="2800" dirty="0" smtClean="0">
                <a:solidFill>
                  <a:srgbClr val="92D050"/>
                </a:solidFill>
              </a:rPr>
              <a:t>Ağız hijyen düzeyi kalp hastalıklarıyla ilişkili bulunmuştur. Kötü ağız hijyenli kişiler, iyi hijyeni olanların iki katı </a:t>
            </a:r>
            <a:r>
              <a:rPr lang="tr-TR" altLang="en-US" sz="2800" dirty="0" err="1" smtClean="0">
                <a:solidFill>
                  <a:srgbClr val="92D050"/>
                </a:solidFill>
              </a:rPr>
              <a:t>kardiyovasküler</a:t>
            </a:r>
            <a:r>
              <a:rPr lang="tr-TR" altLang="en-US" sz="2800" dirty="0" smtClean="0">
                <a:solidFill>
                  <a:srgbClr val="92D050"/>
                </a:solidFill>
              </a:rPr>
              <a:t> hastalık riski altındadırlar.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en-US" sz="2800" dirty="0" smtClean="0">
                <a:solidFill>
                  <a:srgbClr val="92D050"/>
                </a:solidFill>
              </a:rPr>
              <a:t>   </a:t>
            </a:r>
          </a:p>
          <a:p>
            <a:pPr algn="ctr" eaLnBrk="1" hangingPunct="1">
              <a:buFont typeface="Wingdings" pitchFamily="2" charset="2"/>
              <a:buNone/>
            </a:pPr>
            <a:endParaRPr lang="tr-TR" altLang="en-US" sz="2800" dirty="0" smtClean="0">
              <a:solidFill>
                <a:srgbClr val="92D05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tr-TR" altLang="en-US" sz="2800" dirty="0" smtClean="0">
                <a:solidFill>
                  <a:srgbClr val="92D050"/>
                </a:solidFill>
              </a:rPr>
              <a:t>(</a:t>
            </a:r>
            <a:r>
              <a:rPr lang="tr-TR" altLang="en-US" sz="2800" dirty="0" err="1" smtClean="0">
                <a:solidFill>
                  <a:srgbClr val="92D050"/>
                </a:solidFill>
              </a:rPr>
              <a:t>Syrjanen</a:t>
            </a:r>
            <a:r>
              <a:rPr lang="tr-TR" altLang="en-US" sz="2800" dirty="0" smtClean="0">
                <a:solidFill>
                  <a:srgbClr val="92D050"/>
                </a:solidFill>
              </a:rPr>
              <a:t> J.ve ark. 1989)</a:t>
            </a:r>
            <a:endParaRPr lang="tr-TR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tr-TR" altLang="en-US" dirty="0" err="1" smtClean="0">
                <a:solidFill>
                  <a:srgbClr val="92D050"/>
                </a:solidFill>
              </a:rPr>
              <a:t>İnflamasyonun</a:t>
            </a:r>
            <a:r>
              <a:rPr lang="tr-TR" altLang="en-US" dirty="0" smtClean="0">
                <a:solidFill>
                  <a:srgbClr val="92D050"/>
                </a:solidFill>
              </a:rPr>
              <a:t> </a:t>
            </a:r>
            <a:r>
              <a:rPr lang="tr-TR" altLang="en-US" dirty="0" err="1" smtClean="0">
                <a:solidFill>
                  <a:srgbClr val="92D050"/>
                </a:solidFill>
              </a:rPr>
              <a:t>ateroskleroz</a:t>
            </a:r>
            <a:r>
              <a:rPr lang="tr-TR" altLang="en-US" dirty="0" smtClean="0">
                <a:solidFill>
                  <a:srgbClr val="92D050"/>
                </a:solidFill>
              </a:rPr>
              <a:t> </a:t>
            </a:r>
            <a:r>
              <a:rPr lang="tr-TR" altLang="en-US" dirty="0" err="1" smtClean="0">
                <a:solidFill>
                  <a:srgbClr val="92D050"/>
                </a:solidFill>
              </a:rPr>
              <a:t>patogenezinde</a:t>
            </a:r>
            <a:r>
              <a:rPr lang="tr-TR" altLang="en-US" dirty="0" smtClean="0">
                <a:solidFill>
                  <a:srgbClr val="92D050"/>
                </a:solidFill>
              </a:rPr>
              <a:t> önemli bir rol oynadığına inanılmakta ve </a:t>
            </a:r>
            <a:r>
              <a:rPr lang="tr-TR" altLang="en-US" dirty="0" err="1" smtClean="0">
                <a:solidFill>
                  <a:srgbClr val="92D050"/>
                </a:solidFill>
              </a:rPr>
              <a:t>ateroskleroz</a:t>
            </a:r>
            <a:r>
              <a:rPr lang="tr-TR" altLang="en-US" dirty="0" smtClean="0">
                <a:solidFill>
                  <a:srgbClr val="92D050"/>
                </a:solidFill>
              </a:rPr>
              <a:t> ile diğer </a:t>
            </a:r>
            <a:r>
              <a:rPr lang="tr-TR" altLang="en-US" dirty="0" err="1" smtClean="0">
                <a:solidFill>
                  <a:srgbClr val="92D050"/>
                </a:solidFill>
              </a:rPr>
              <a:t>inflamatuar</a:t>
            </a:r>
            <a:r>
              <a:rPr lang="tr-TR" altLang="en-US" dirty="0" smtClean="0">
                <a:solidFill>
                  <a:srgbClr val="92D050"/>
                </a:solidFill>
              </a:rPr>
              <a:t> hastalıklar arasındaki muhtemel ilişkiye dikkat çekilmektedir. </a:t>
            </a:r>
          </a:p>
          <a:p>
            <a:pPr algn="ctr">
              <a:buFont typeface="Arial" charset="0"/>
              <a:buNone/>
            </a:pPr>
            <a:endParaRPr lang="tr-TR" altLang="en-US" dirty="0" smtClean="0">
              <a:solidFill>
                <a:srgbClr val="92D050"/>
              </a:solidFill>
            </a:endParaRPr>
          </a:p>
          <a:p>
            <a:pPr algn="ctr">
              <a:buFont typeface="Arial" charset="0"/>
              <a:buNone/>
            </a:pPr>
            <a:r>
              <a:rPr lang="tr-TR" altLang="en-US" sz="2400" dirty="0" smtClean="0">
                <a:solidFill>
                  <a:srgbClr val="92D050"/>
                </a:solidFill>
              </a:rPr>
              <a:t> (</a:t>
            </a:r>
            <a:r>
              <a:rPr lang="tr-TR" altLang="en-US" sz="2400" dirty="0" err="1" smtClean="0">
                <a:solidFill>
                  <a:srgbClr val="92D050"/>
                </a:solidFill>
              </a:rPr>
              <a:t>Belstrøm</a:t>
            </a:r>
            <a:r>
              <a:rPr lang="tr-TR" altLang="en-US" sz="2400" dirty="0" smtClean="0">
                <a:solidFill>
                  <a:srgbClr val="92D050"/>
                </a:solidFill>
              </a:rPr>
              <a:t> D ve ark., 2012)</a:t>
            </a:r>
          </a:p>
          <a:p>
            <a:endParaRPr lang="tr-TR" altLang="en-US" dirty="0" smtClean="0"/>
          </a:p>
        </p:txBody>
      </p:sp>
      <p:pic>
        <p:nvPicPr>
          <p:cNvPr id="17411" name="Picture 13" descr="ater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221163"/>
            <a:ext cx="1954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1357290" y="1928802"/>
            <a:ext cx="62151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en-US" sz="3200" b="1" dirty="0" err="1" smtClean="0">
                <a:solidFill>
                  <a:srgbClr val="92D050"/>
                </a:solidFill>
              </a:rPr>
              <a:t>Periodontal</a:t>
            </a:r>
            <a:r>
              <a:rPr lang="tr-TR" altLang="en-US" sz="3200" b="1" dirty="0" smtClean="0">
                <a:solidFill>
                  <a:srgbClr val="92D050"/>
                </a:solidFill>
              </a:rPr>
              <a:t> Hastalıklar ile </a:t>
            </a:r>
            <a:r>
              <a:rPr lang="tr-TR" altLang="en-US" sz="3200" b="1" dirty="0" err="1" smtClean="0">
                <a:solidFill>
                  <a:srgbClr val="92D050"/>
                </a:solidFill>
              </a:rPr>
              <a:t>Kardiyovasküler</a:t>
            </a:r>
            <a:r>
              <a:rPr lang="tr-TR" altLang="en-US" sz="3200" b="1" dirty="0" smtClean="0">
                <a:solidFill>
                  <a:srgbClr val="92D050"/>
                </a:solidFill>
              </a:rPr>
              <a:t> Hastalıklar Arasındaki Muhtemel Nedensel İlişki Mekanizması</a:t>
            </a:r>
            <a:endParaRPr lang="tr-TR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428750" y="714375"/>
            <a:ext cx="6153150" cy="95408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b="1" dirty="0">
                <a:latin typeface="Times New Roman" pitchFamily="18" charset="0"/>
              </a:rPr>
              <a:t> </a:t>
            </a:r>
            <a:r>
              <a:rPr lang="tr-TR" sz="2800" b="1" dirty="0" err="1">
                <a:latin typeface="Times New Roman" pitchFamily="18" charset="0"/>
              </a:rPr>
              <a:t>Periodontal</a:t>
            </a:r>
            <a:r>
              <a:rPr lang="tr-TR" sz="2800" b="1" dirty="0">
                <a:latin typeface="Times New Roman" pitchFamily="18" charset="0"/>
              </a:rPr>
              <a:t> </a:t>
            </a:r>
            <a:r>
              <a:rPr lang="tr-TR" sz="2800" b="1" dirty="0" err="1">
                <a:latin typeface="Times New Roman" pitchFamily="18" charset="0"/>
              </a:rPr>
              <a:t>İnfeksiyonun</a:t>
            </a:r>
            <a:r>
              <a:rPr lang="tr-TR" sz="2800" b="1" dirty="0">
                <a:latin typeface="Times New Roman" pitchFamily="18" charset="0"/>
              </a:rPr>
              <a:t> Kan </a:t>
            </a:r>
            <a:r>
              <a:rPr lang="tr-TR" sz="2800" b="1" dirty="0" err="1">
                <a:latin typeface="Times New Roman" pitchFamily="18" charset="0"/>
              </a:rPr>
              <a:t>Vizkozitesi</a:t>
            </a:r>
            <a:r>
              <a:rPr lang="tr-TR" sz="2800" b="1" dirty="0">
                <a:latin typeface="Times New Roman" pitchFamily="18" charset="0"/>
              </a:rPr>
              <a:t> Üzerine Etkisi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3143250" y="4643438"/>
            <a:ext cx="30099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b="1" dirty="0">
                <a:latin typeface="Times New Roman" pitchFamily="18" charset="0"/>
              </a:rPr>
              <a:t>Kan </a:t>
            </a:r>
            <a:r>
              <a:rPr lang="tr-TR" sz="2800" b="1" dirty="0" err="1">
                <a:latin typeface="Times New Roman" pitchFamily="18" charset="0"/>
              </a:rPr>
              <a:t>vizkozitesi</a:t>
            </a:r>
            <a:r>
              <a:rPr lang="tr-TR" sz="2800" b="1" dirty="0">
                <a:latin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2362200" y="5929313"/>
            <a:ext cx="4305300" cy="6175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3200" b="1" dirty="0" err="1">
                <a:latin typeface="Times New Roman" pitchFamily="18" charset="0"/>
              </a:rPr>
              <a:t>İskemik</a:t>
            </a:r>
            <a:r>
              <a:rPr lang="tr-TR" sz="3200" b="1" dirty="0">
                <a:latin typeface="Times New Roman" pitchFamily="18" charset="0"/>
              </a:rPr>
              <a:t> Kalp hastalığı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2362200" y="2357438"/>
            <a:ext cx="4419600" cy="1590675"/>
            <a:chOff x="1488" y="1485"/>
            <a:chExt cx="2784" cy="1002"/>
          </a:xfrm>
        </p:grpSpPr>
        <p:sp>
          <p:nvSpPr>
            <p:cNvPr id="20489" name="Text Box 1031"/>
            <p:cNvSpPr txBox="1">
              <a:spLocks noChangeArrowheads="1"/>
            </p:cNvSpPr>
            <p:nvPr/>
          </p:nvSpPr>
          <p:spPr bwMode="auto">
            <a:xfrm>
              <a:off x="1488" y="1485"/>
              <a:ext cx="2784" cy="10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r-TR" b="1" dirty="0">
                  <a:latin typeface="Times New Roman" pitchFamily="18" charset="0"/>
                </a:rPr>
                <a:t>   </a:t>
              </a:r>
              <a:r>
                <a:rPr lang="tr-TR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Fibrinojen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r-TR" b="1" dirty="0">
                  <a:latin typeface="Times New Roman" pitchFamily="18" charset="0"/>
                </a:rPr>
                <a:t>   </a:t>
              </a:r>
              <a:r>
                <a:rPr lang="tr-TR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Beyaz</a:t>
              </a:r>
              <a:r>
                <a:rPr lang="tr-TR" b="1" dirty="0">
                  <a:latin typeface="Times New Roman" pitchFamily="18" charset="0"/>
                </a:rPr>
                <a:t> </a:t>
              </a:r>
              <a:r>
                <a:rPr lang="tr-TR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kan hücresi sayımı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r-TR" b="1" dirty="0">
                  <a:latin typeface="Times New Roman" pitchFamily="18" charset="0"/>
                </a:rPr>
                <a:t>   </a:t>
              </a:r>
              <a:r>
                <a:rPr lang="tr-TR" b="1" dirty="0" err="1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Von</a:t>
              </a:r>
              <a:r>
                <a:rPr lang="tr-TR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tr-TR" b="1" dirty="0" err="1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Willebrand</a:t>
              </a:r>
              <a:r>
                <a:rPr lang="tr-TR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 faktörü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2540" name="Line 1032"/>
            <p:cNvSpPr>
              <a:spLocks noChangeShapeType="1"/>
            </p:cNvSpPr>
            <p:nvPr/>
          </p:nvSpPr>
          <p:spPr bwMode="auto">
            <a:xfrm flipV="1">
              <a:off x="2736" y="1515"/>
              <a:ext cx="0" cy="240"/>
            </a:xfrm>
            <a:prstGeom prst="line">
              <a:avLst/>
            </a:prstGeom>
            <a:noFill/>
            <a:ln w="57150">
              <a:solidFill>
                <a:srgbClr val="9F439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22541" name="Line 1033"/>
            <p:cNvSpPr>
              <a:spLocks noChangeShapeType="1"/>
            </p:cNvSpPr>
            <p:nvPr/>
          </p:nvSpPr>
          <p:spPr bwMode="auto">
            <a:xfrm flipV="1">
              <a:off x="3888" y="1845"/>
              <a:ext cx="0" cy="240"/>
            </a:xfrm>
            <a:prstGeom prst="line">
              <a:avLst/>
            </a:prstGeom>
            <a:noFill/>
            <a:ln w="57150">
              <a:solidFill>
                <a:srgbClr val="9F439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22542" name="Line 1034"/>
            <p:cNvSpPr>
              <a:spLocks noChangeShapeType="1"/>
            </p:cNvSpPr>
            <p:nvPr/>
          </p:nvSpPr>
          <p:spPr bwMode="auto">
            <a:xfrm flipV="1">
              <a:off x="3840" y="2205"/>
              <a:ext cx="0" cy="240"/>
            </a:xfrm>
            <a:prstGeom prst="line">
              <a:avLst/>
            </a:prstGeom>
            <a:noFill/>
            <a:ln w="57150">
              <a:solidFill>
                <a:srgbClr val="9F439F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</p:grpSp>
      <p:sp>
        <p:nvSpPr>
          <p:cNvPr id="12299" name="AutoShape 1035"/>
          <p:cNvSpPr>
            <a:spLocks noChangeArrowheads="1"/>
          </p:cNvSpPr>
          <p:nvPr/>
        </p:nvSpPr>
        <p:spPr bwMode="auto">
          <a:xfrm>
            <a:off x="4381500" y="178593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0" name="AutoShape 1036"/>
          <p:cNvSpPr>
            <a:spLocks noChangeArrowheads="1"/>
          </p:cNvSpPr>
          <p:nvPr/>
        </p:nvSpPr>
        <p:spPr bwMode="auto">
          <a:xfrm>
            <a:off x="4381500" y="532923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1" name="AutoShape 1037"/>
          <p:cNvSpPr>
            <a:spLocks noChangeArrowheads="1"/>
          </p:cNvSpPr>
          <p:nvPr/>
        </p:nvSpPr>
        <p:spPr bwMode="auto">
          <a:xfrm>
            <a:off x="4381500" y="407193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7" name="Line 1033"/>
          <p:cNvSpPr>
            <a:spLocks noChangeShapeType="1"/>
          </p:cNvSpPr>
          <p:nvPr/>
        </p:nvSpPr>
        <p:spPr bwMode="auto">
          <a:xfrm flipV="1">
            <a:off x="5786438" y="4714875"/>
            <a:ext cx="0" cy="381000"/>
          </a:xfrm>
          <a:prstGeom prst="line">
            <a:avLst/>
          </a:prstGeom>
          <a:noFill/>
          <a:ln w="57150">
            <a:solidFill>
              <a:srgbClr val="9F439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2538" name="Metin kutusu 2"/>
          <p:cNvSpPr txBox="1">
            <a:spLocks noChangeArrowheads="1"/>
          </p:cNvSpPr>
          <p:nvPr/>
        </p:nvSpPr>
        <p:spPr bwMode="auto">
          <a:xfrm>
            <a:off x="3167063" y="22225"/>
            <a:ext cx="2809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99FFCC"/>
                </a:solidFill>
              </a:rPr>
              <a:t>Kan Vizkozitesi</a:t>
            </a:r>
            <a:endParaRPr lang="en-US" sz="3200">
              <a:solidFill>
                <a:srgbClr val="99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/>
      <p:bldP spid="12293" grpId="0" animBg="1" autoUpdateAnimBg="0"/>
      <p:bldP spid="12299" grpId="0" animBg="1"/>
      <p:bldP spid="12300" grpId="0" animBg="1"/>
      <p:bldP spid="123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042988" y="111125"/>
            <a:ext cx="4500562" cy="42465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tr-TR" dirty="0">
                <a:latin typeface="Times New Roman" pitchFamily="18" charset="0"/>
              </a:rPr>
              <a:t>Ortak Risk Faktörleri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r-TR" dirty="0">
                <a:latin typeface="Times New Roman" pitchFamily="18" charset="0"/>
              </a:rPr>
              <a:t>Genetik Yatkınlık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Yaş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Sigara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Diyabet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Sosyoekonomik düzey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Stres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 err="1">
                <a:latin typeface="Times New Roman" pitchFamily="18" charset="0"/>
              </a:rPr>
              <a:t>Obezite</a:t>
            </a:r>
            <a:endParaRPr lang="tr-TR" sz="1800" dirty="0"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Yanlış beslenme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Fiziksel aktivite eksikliği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Diş tedavisinden yararlanmamak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Sağlık bilincinin olmaması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</a:rPr>
              <a:t>Diğer faktörler</a:t>
            </a:r>
          </a:p>
          <a:p>
            <a:pPr lvl="1">
              <a:buFont typeface="Arial" pitchFamily="34" charset="0"/>
              <a:buChar char="•"/>
              <a:defRPr/>
            </a:pPr>
            <a:endParaRPr lang="tr-TR" dirty="0">
              <a:latin typeface="Times New Roman" pitchFamily="18" charset="0"/>
            </a:endParaRPr>
          </a:p>
        </p:txBody>
      </p:sp>
      <p:sp>
        <p:nvSpPr>
          <p:cNvPr id="3" name="2 Aşağı Ok"/>
          <p:cNvSpPr/>
          <p:nvPr/>
        </p:nvSpPr>
        <p:spPr>
          <a:xfrm>
            <a:off x="2000250" y="4357688"/>
            <a:ext cx="428625" cy="15001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3 Aşağı Ok"/>
          <p:cNvSpPr/>
          <p:nvPr/>
        </p:nvSpPr>
        <p:spPr>
          <a:xfrm rot="17724001">
            <a:off x="4013994" y="4080669"/>
            <a:ext cx="369888" cy="9779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642938" y="5929313"/>
            <a:ext cx="2857500" cy="708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2000" dirty="0" err="1">
                <a:latin typeface="Times New Roman" pitchFamily="18" charset="0"/>
              </a:rPr>
              <a:t>Aterosklerozis</a:t>
            </a:r>
            <a:r>
              <a:rPr lang="tr-TR" sz="2000" dirty="0">
                <a:latin typeface="Times New Roman" pitchFamily="18" charset="0"/>
              </a:rPr>
              <a:t>/</a:t>
            </a:r>
            <a:r>
              <a:rPr lang="tr-TR" sz="2000" dirty="0" err="1">
                <a:latin typeface="Times New Roman" pitchFamily="18" charset="0"/>
              </a:rPr>
              <a:t>Trombozis</a:t>
            </a:r>
            <a:endParaRPr lang="tr-TR" sz="2000" dirty="0">
              <a:latin typeface="Times New Roman" pitchFamily="18" charset="0"/>
            </a:endParaRPr>
          </a:p>
          <a:p>
            <a:pPr>
              <a:defRPr/>
            </a:pPr>
            <a:r>
              <a:rPr lang="tr-TR" sz="2000" dirty="0" err="1">
                <a:latin typeface="Times New Roman" pitchFamily="18" charset="0"/>
              </a:rPr>
              <a:t>Kardiyovasküler</a:t>
            </a:r>
            <a:r>
              <a:rPr lang="tr-TR" sz="2000" dirty="0">
                <a:latin typeface="Times New Roman" pitchFamily="18" charset="0"/>
              </a:rPr>
              <a:t> Hastalık</a:t>
            </a:r>
          </a:p>
        </p:txBody>
      </p:sp>
      <p:sp>
        <p:nvSpPr>
          <p:cNvPr id="38918" name="6 Metin kutusu"/>
          <p:cNvSpPr txBox="1">
            <a:spLocks noChangeArrowheads="1"/>
          </p:cNvSpPr>
          <p:nvPr/>
        </p:nvSpPr>
        <p:spPr bwMode="auto">
          <a:xfrm>
            <a:off x="4714875" y="4643438"/>
            <a:ext cx="2857500" cy="369332"/>
          </a:xfrm>
          <a:prstGeom prst="rect">
            <a:avLst/>
          </a:prstGeom>
          <a:solidFill>
            <a:srgbClr val="541C1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en-US" dirty="0" err="1">
                <a:solidFill>
                  <a:schemeClr val="bg1"/>
                </a:solidFill>
              </a:rPr>
              <a:t>Periodontal</a:t>
            </a:r>
            <a:r>
              <a:rPr lang="tr-TR" altLang="en-US" dirty="0">
                <a:solidFill>
                  <a:schemeClr val="bg1"/>
                </a:solidFill>
              </a:rPr>
              <a:t> Hastalık</a:t>
            </a:r>
          </a:p>
        </p:txBody>
      </p:sp>
      <p:sp>
        <p:nvSpPr>
          <p:cNvPr id="8" name="7 Aşağı Ok"/>
          <p:cNvSpPr/>
          <p:nvPr/>
        </p:nvSpPr>
        <p:spPr>
          <a:xfrm rot="2927768">
            <a:off x="4054475" y="5062538"/>
            <a:ext cx="431800" cy="1193800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71500" y="1054100"/>
            <a:ext cx="8029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4400" dirty="0">
                <a:solidFill>
                  <a:srgbClr val="92D050"/>
                </a:solidFill>
              </a:rPr>
              <a:t>BAKTERİYEMİ</a:t>
            </a:r>
          </a:p>
        </p:txBody>
      </p:sp>
      <p:sp>
        <p:nvSpPr>
          <p:cNvPr id="23555" name="3 Metin kutusu"/>
          <p:cNvSpPr txBox="1">
            <a:spLocks noChangeArrowheads="1"/>
          </p:cNvSpPr>
          <p:nvPr/>
        </p:nvSpPr>
        <p:spPr bwMode="auto">
          <a:xfrm>
            <a:off x="1071563" y="3000375"/>
            <a:ext cx="7072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2800"/>
              <a:t>Periodontal hastalık sonucu ülsere olmuş cep epiteli mikroorganizmalar ve ürünleri için sistemik dolaşıma bir giriş kapısı oluşturarak bunların diğer organlara yayılma imkanını verir.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ootulc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1613" r="-11613"/>
          <a:stretch>
            <a:fillRect/>
          </a:stretch>
        </p:blipFill>
        <p:spPr>
          <a:xfrm>
            <a:off x="-180975" y="2924175"/>
            <a:ext cx="4968875" cy="3725863"/>
          </a:xfrm>
          <a:noFill/>
        </p:spPr>
      </p:pic>
      <p:pic>
        <p:nvPicPr>
          <p:cNvPr id="24579" name="Picture 3" descr="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0350"/>
            <a:ext cx="48117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tr-TR" altLang="en-US" sz="4400">
                <a:solidFill>
                  <a:schemeClr val="tx2"/>
                </a:solidFill>
              </a:rPr>
              <a:t>Dental işlemlerde bakteriyemi riski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" y="838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İşlem                                         </a:t>
            </a:r>
            <a:r>
              <a:rPr lang="tr-TR" sz="32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bakteriyemi</a:t>
            </a:r>
            <a:r>
              <a:rPr lang="tr-TR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Tek diş çekimi                                   51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Çok diş çekimi                                 68-100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Subgingival</a:t>
            </a:r>
            <a:r>
              <a:rPr lang="tr-T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kazıma                           51-83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Gingivektomi</a:t>
            </a:r>
            <a:r>
              <a:rPr lang="tr-TR" sz="32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83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Tam kalınlık </a:t>
            </a:r>
            <a:r>
              <a:rPr lang="tr-TR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flap</a:t>
            </a:r>
            <a:r>
              <a:rPr lang="tr-T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33-83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Kanal tedavisi                                  0 -31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İp kullanımı                                       20-58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Çiğneme                                           17-50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Diş fırçalama                                     7  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01000" cy="762000"/>
          </a:xfrm>
          <a:solidFill>
            <a:srgbClr val="008080"/>
          </a:solidFill>
        </p:spPr>
        <p:txBody>
          <a:bodyPr/>
          <a:lstStyle/>
          <a:p>
            <a:r>
              <a:rPr lang="tr-TR" b="1" smtClean="0">
                <a:solidFill>
                  <a:schemeClr val="bg1"/>
                </a:solidFill>
              </a:rPr>
              <a:t>Angina Pectoris</a:t>
            </a:r>
            <a:endParaRPr lang="tr-TR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642910" y="2571744"/>
            <a:ext cx="7467600" cy="4873752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Stabil olmayan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anjinalı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hastalarda ani ölüm,aritmi ve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infarktüs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riski dolayısıyla koroner yoğun bakım ünitesinde veya hastanede tedavi edilmelidir</a:t>
            </a:r>
            <a:endParaRPr lang="tr-TR" b="1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19" y="357166"/>
            <a:ext cx="8358247" cy="585791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7526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Yeni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anjina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geçirmiş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hastarda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ve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unstabil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anjinası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olanlarda genel anestezi 3 ay ertelenmelidir ve herhangi bir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dental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cerrahi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müdahele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yapılmamalıdır.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Dental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tedavi sırasında hasta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anjina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ağrısı hissederse ve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anjina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hikayesi veriyorsa 0.5mg nitrogliserin dil altına konmalı , oksijen verilmeli ve hasta oturur pozisyonda tutulmalıdır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38200"/>
          </a:xfrm>
          <a:solidFill>
            <a:srgbClr val="008080"/>
          </a:solidFill>
        </p:spPr>
        <p:txBody>
          <a:bodyPr/>
          <a:lstStyle/>
          <a:p>
            <a:r>
              <a:rPr lang="tr-TR" b="1" smtClean="0">
                <a:solidFill>
                  <a:schemeClr val="bg1"/>
                </a:solidFill>
              </a:rPr>
              <a:t>Miyokard Enfarktüsü</a:t>
            </a:r>
            <a:endParaRPr lang="tr-TR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428868"/>
            <a:ext cx="7467600" cy="4873752"/>
          </a:xfrm>
        </p:spPr>
        <p:txBody>
          <a:bodyPr/>
          <a:lstStyle/>
          <a:p>
            <a:pPr>
              <a:defRPr/>
            </a:pPr>
            <a:r>
              <a:rPr lang="tr-TR" b="1" dirty="0" smtClean="0"/>
              <a:t> 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Hastada geçirilmiş bir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myokard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</a:t>
            </a:r>
            <a:r>
              <a:rPr lang="tr-TR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infarktüsü</a:t>
            </a:r>
            <a:r>
              <a:rPr lang="tr-TR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varsa ölüm riski ilk 3 ayda %30 takip eden 4.  ayda %15  6.ayda ise %4-6 dır ki bu oran hiç MI geçirmemiş birinin ölme riskiyle aynı orandadır</a:t>
            </a:r>
            <a:r>
              <a:rPr lang="tr-TR" b="1" dirty="0" smtClean="0"/>
              <a:t>.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80"/>
          </a:solidFill>
        </p:spPr>
        <p:txBody>
          <a:bodyPr/>
          <a:lstStyle/>
          <a:p>
            <a:r>
              <a:rPr lang="tr-TR" b="1" smtClean="0">
                <a:solidFill>
                  <a:schemeClr val="bg1"/>
                </a:solidFill>
              </a:rPr>
              <a:t>Aritmiler</a:t>
            </a:r>
            <a:endParaRPr lang="tr-TR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1524000"/>
          </a:xfrm>
        </p:spPr>
        <p:txBody>
          <a:bodyPr/>
          <a:lstStyle/>
          <a:p>
            <a:pPr>
              <a:defRPr/>
            </a:pPr>
            <a:r>
              <a:rPr lang="tr-TR" b="1" noProof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Bu hastalarda adrenalin içermeyen lokal anestezik kullanılmalıdır</a:t>
            </a:r>
            <a:r>
              <a:rPr lang="tr-TR" b="1" noProof="1" smtClean="0"/>
              <a:t>. </a:t>
            </a:r>
            <a:endParaRPr lang="tr-TR" b="1" dirty="0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80"/>
          </a:solidFill>
        </p:spPr>
        <p:txBody>
          <a:bodyPr/>
          <a:lstStyle/>
          <a:p>
            <a:r>
              <a:rPr lang="tr-TR" b="1" smtClean="0">
                <a:solidFill>
                  <a:schemeClr val="bg1"/>
                </a:solidFill>
              </a:rPr>
              <a:t>Pacemaker Kullananlar</a:t>
            </a:r>
            <a:endParaRPr lang="tr-T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357430"/>
            <a:ext cx="7467600" cy="4873752"/>
          </a:xfrm>
        </p:spPr>
        <p:txBody>
          <a:bodyPr/>
          <a:lstStyle/>
          <a:p>
            <a:pPr>
              <a:defRPr/>
            </a:pPr>
            <a:r>
              <a:rPr lang="tr-TR" b="1" noProof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Diş hekimliğinde ultrasonikcihazlar, kavitron,elektrokoter, vitalometreler mikrodalga fırın , elektrikli aletlerin çok sık açılıp kapatılması pacemakerın fonksiyonunu bozabilir</a:t>
            </a:r>
            <a:r>
              <a:rPr lang="tr-TR" b="1" noProof="1" smtClean="0"/>
              <a:t>. </a:t>
            </a:r>
            <a:endParaRPr lang="tr-TR" b="1" dirty="0" smtClean="0"/>
          </a:p>
          <a:p>
            <a:pPr>
              <a:defRPr/>
            </a:pPr>
            <a:endParaRPr lang="tr-TR" b="1" dirty="0" smtClean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Diş hekimi önce hastadan iyi bir </a:t>
            </a:r>
            <a:r>
              <a:rPr lang="tr-TR" sz="1800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anamnez</a:t>
            </a: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 almalıdır.</a:t>
            </a:r>
          </a:p>
          <a:p>
            <a:pPr>
              <a:defRPr/>
            </a:pP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Mutlaka kardiyologla </a:t>
            </a:r>
            <a:r>
              <a:rPr lang="tr-TR" sz="1800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konsultasyon</a:t>
            </a: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 yapmalıdır.</a:t>
            </a:r>
          </a:p>
          <a:p>
            <a:pPr>
              <a:defRPr/>
            </a:pP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Risk grubu hastalarda antibiyotik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proflaksisi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kanamalı bütün işlemlerde önerilmektedir. </a:t>
            </a:r>
          </a:p>
          <a:p>
            <a:pPr>
              <a:defRPr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Eğer birkaç işlem yapılması gerekiyorsa,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rezistan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mikroorganizma gelişimini azaltmak için iki girişim arasında 9-14 gün olması gerekir.</a:t>
            </a:r>
          </a:p>
          <a:p>
            <a:pPr>
              <a:defRPr/>
            </a:pP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Hastada </a:t>
            </a:r>
            <a:r>
              <a:rPr lang="tr-TR" sz="1800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anjinayı</a:t>
            </a: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başlatıcak</a:t>
            </a: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 durumlardan kaçınmalıdır </a:t>
            </a:r>
          </a:p>
          <a:p>
            <a:pPr>
              <a:defRPr/>
            </a:pPr>
            <a:r>
              <a:rPr lang="tr-TR" sz="1800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Anjina</a:t>
            </a: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 nöbeti aşırı egzersizle geliyorsa ve oral </a:t>
            </a:r>
            <a:r>
              <a:rPr lang="tr-TR" sz="1800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nitro</a:t>
            </a: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 gliserinle kontrol altına alınıyorsa ,yakın zamanda </a:t>
            </a:r>
            <a:r>
              <a:rPr lang="tr-TR" sz="1800" b="1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anjina</a:t>
            </a:r>
            <a:r>
              <a:rPr lang="tr-TR" sz="1800" b="1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 atağı olmamışsa basit cerrahi işlemler yapılabilir. </a:t>
            </a:r>
          </a:p>
          <a:p>
            <a:pPr>
              <a:defRPr/>
            </a:pPr>
            <a:r>
              <a:rPr lang="tr-TR" sz="1800" b="1" noProof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Kalp kapak lezyonu olmadıkça bu hastalarda endokardit tehlikesini önlemek için antibiyotik vermeye gerek yoktur.</a:t>
            </a:r>
          </a:p>
          <a:p>
            <a:pPr>
              <a:defRPr/>
            </a:pPr>
            <a:endParaRPr lang="tr-TR" sz="1800" b="1" dirty="0" smtClean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9448800" cy="5143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tr-TR" dirty="0" err="1" smtClean="0"/>
              <a:t>Periodontitisli</a:t>
            </a:r>
            <a:r>
              <a:rPr lang="tr-TR" dirty="0" smtClean="0"/>
              <a:t> hastaların %43'ünde </a:t>
            </a:r>
            <a:r>
              <a:rPr lang="tr-TR" dirty="0" err="1" smtClean="0"/>
              <a:t>sondlama</a:t>
            </a:r>
            <a:r>
              <a:rPr lang="tr-TR" dirty="0" smtClean="0"/>
              <a:t> sonrası </a:t>
            </a:r>
            <a:r>
              <a:rPr lang="tr-TR" dirty="0" err="1" smtClean="0"/>
              <a:t>bakteriyemi</a:t>
            </a:r>
            <a:r>
              <a:rPr lang="tr-TR" dirty="0" smtClean="0"/>
              <a:t> oluştuğu gösterilmiştir.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dirty="0" smtClean="0"/>
              <a:t>Bunun yanında çiğneme, diş fırçalama gibi günlük aktiviteler sırasında da </a:t>
            </a:r>
            <a:r>
              <a:rPr lang="tr-TR" dirty="0" err="1" smtClean="0"/>
              <a:t>odontojenik</a:t>
            </a:r>
            <a:r>
              <a:rPr lang="tr-TR" dirty="0" smtClean="0"/>
              <a:t> </a:t>
            </a:r>
            <a:r>
              <a:rPr lang="tr-TR" dirty="0" err="1" smtClean="0"/>
              <a:t>bakteriyemi</a:t>
            </a:r>
            <a:r>
              <a:rPr lang="tr-TR" dirty="0" smtClean="0"/>
              <a:t> oluştuğu rapor edilmiştir.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dirty="0" err="1" smtClean="0"/>
              <a:t>Odontojenik</a:t>
            </a:r>
            <a:r>
              <a:rPr lang="tr-TR" dirty="0" smtClean="0"/>
              <a:t> </a:t>
            </a:r>
            <a:r>
              <a:rPr lang="tr-TR" dirty="0" err="1" smtClean="0"/>
              <a:t>bakteriyemi</a:t>
            </a:r>
            <a:r>
              <a:rPr lang="tr-TR" dirty="0" smtClean="0"/>
              <a:t> </a:t>
            </a:r>
            <a:r>
              <a:rPr lang="tr-TR" dirty="0" err="1" smtClean="0"/>
              <a:t>þiddeti</a:t>
            </a:r>
            <a:r>
              <a:rPr lang="tr-TR" dirty="0" smtClean="0"/>
              <a:t> ve </a:t>
            </a:r>
            <a:r>
              <a:rPr lang="tr-TR" dirty="0" err="1" smtClean="0"/>
              <a:t>insidansı</a:t>
            </a:r>
            <a:r>
              <a:rPr lang="tr-TR" dirty="0" smtClean="0"/>
              <a:t>, oral dokular </a:t>
            </a:r>
            <a:r>
              <a:rPr lang="tr-TR" dirty="0" err="1" smtClean="0"/>
              <a:t>manipule</a:t>
            </a:r>
            <a:r>
              <a:rPr lang="tr-TR" dirty="0" smtClean="0"/>
              <a:t> edilmeksizin, </a:t>
            </a:r>
            <a:r>
              <a:rPr lang="tr-TR" dirty="0" err="1" smtClean="0"/>
              <a:t>periodontitis</a:t>
            </a:r>
            <a:r>
              <a:rPr lang="tr-TR" dirty="0" smtClean="0"/>
              <a:t> veya </a:t>
            </a:r>
            <a:r>
              <a:rPr lang="tr-TR" dirty="0" err="1" smtClean="0"/>
              <a:t>fokal</a:t>
            </a:r>
            <a:r>
              <a:rPr lang="tr-TR" dirty="0" smtClean="0"/>
              <a:t> enfeksiyon varlığında artış gösterir 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dirty="0" err="1" smtClean="0"/>
              <a:t>Proflaktik</a:t>
            </a:r>
            <a:r>
              <a:rPr lang="tr-TR" dirty="0" smtClean="0"/>
              <a:t> yaklaşımlar, oral </a:t>
            </a:r>
            <a:r>
              <a:rPr lang="tr-TR" dirty="0" err="1" smtClean="0"/>
              <a:t>kavitede</a:t>
            </a:r>
            <a:r>
              <a:rPr lang="tr-TR" dirty="0" smtClean="0"/>
              <a:t>, deride, üst solunum yolu, </a:t>
            </a:r>
            <a:r>
              <a:rPr lang="tr-TR" dirty="0" err="1" smtClean="0"/>
              <a:t>gastrointestinal</a:t>
            </a:r>
            <a:r>
              <a:rPr lang="tr-TR" dirty="0" smtClean="0"/>
              <a:t> sistem ve </a:t>
            </a:r>
            <a:r>
              <a:rPr lang="tr-TR" dirty="0" err="1" smtClean="0"/>
              <a:t>üriner</a:t>
            </a:r>
            <a:r>
              <a:rPr lang="tr-TR" dirty="0" smtClean="0"/>
              <a:t> sistemde </a:t>
            </a:r>
            <a:r>
              <a:rPr lang="tr-TR" dirty="0" err="1" smtClean="0"/>
              <a:t>bakteriyemiyi</a:t>
            </a:r>
            <a:r>
              <a:rPr lang="tr-TR" dirty="0" smtClean="0"/>
              <a:t> azaltmaya yöneliktir. </a:t>
            </a:r>
          </a:p>
        </p:txBody>
      </p:sp>
      <p:pic>
        <p:nvPicPr>
          <p:cNvPr id="4" name="Picture 3" descr="C:\Users\acer\Desktop\atheroscle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85728"/>
            <a:ext cx="137410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cap="none" smtClean="0"/>
              <a:t>  BESLENME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Beslenme durumu ile periodontal hastalıklar arasında bir ilişkinin olduğu bildirilmesine rağmen hiçbir beslenme eksikliği tek başına periodontal hastalıkların gelişmesine neden olmamaktadır.</a:t>
            </a:r>
          </a:p>
          <a:p>
            <a:pPr eaLnBrk="1" hangingPunct="1"/>
            <a:r>
              <a:rPr lang="tr-TR" smtClean="0"/>
              <a:t> Oral kavitede değişikliklere neden olan beslenme eksikliklerinde Dudaklarda, oral mukozada, dişetinde, kemiklerde değişiklikler meydana gelir. </a:t>
            </a:r>
          </a:p>
          <a:p>
            <a:pPr eaLnBrk="1" hangingPunct="1"/>
            <a:r>
              <a:rPr lang="tr-TR" smtClean="0"/>
              <a:t>Bu değişiklikler beslenme yetersizliklerinin oral bulguları şeklinde tanımlanır.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Beslenme yetersizliği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2209800"/>
            <a:ext cx="8421687" cy="5145088"/>
          </a:xfrm>
        </p:spPr>
        <p:txBody>
          <a:bodyPr/>
          <a:lstStyle/>
          <a:p>
            <a:pPr algn="just" eaLnBrk="1" hangingPunct="1"/>
            <a:r>
              <a:rPr lang="tr-TR" b="1" smtClean="0"/>
              <a:t>Yiyecekler içerisinde altı çeşit besin vardır;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-karbonhidratlar,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-yağlar,                          vücutta enerji sağlar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-proteinler,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-vitaminler,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-mineraller,                   birçok aktivitede rol oynar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-su </a:t>
            </a:r>
          </a:p>
        </p:txBody>
      </p:sp>
      <p:sp>
        <p:nvSpPr>
          <p:cNvPr id="25603" name="AutoShape 4"/>
          <p:cNvSpPr>
            <a:spLocks/>
          </p:cNvSpPr>
          <p:nvPr/>
        </p:nvSpPr>
        <p:spPr bwMode="auto">
          <a:xfrm>
            <a:off x="3810000" y="2819400"/>
            <a:ext cx="152400" cy="1143000"/>
          </a:xfrm>
          <a:prstGeom prst="rightBracket">
            <a:avLst>
              <a:gd name="adj" fmla="val 6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Century Schoolbook"/>
            </a:endParaRPr>
          </a:p>
        </p:txBody>
      </p:sp>
      <p:sp>
        <p:nvSpPr>
          <p:cNvPr id="25604" name="AutoShape 5"/>
          <p:cNvSpPr>
            <a:spLocks/>
          </p:cNvSpPr>
          <p:nvPr/>
        </p:nvSpPr>
        <p:spPr bwMode="auto">
          <a:xfrm>
            <a:off x="3810000" y="4343400"/>
            <a:ext cx="228600" cy="1143000"/>
          </a:xfrm>
          <a:prstGeom prst="rightBracket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Beslenme yetersizliği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421688" cy="5145088"/>
          </a:xfrm>
        </p:spPr>
        <p:txBody>
          <a:bodyPr/>
          <a:lstStyle/>
          <a:p>
            <a:pPr algn="just" eaLnBrk="1" hangingPunct="1"/>
            <a:r>
              <a:rPr lang="tr-TR" b="1" smtClean="0"/>
              <a:t>Her gün normal bir vücut için;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-16 vitamin,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-16 mineral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-90 besin,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-12 esensiyal amino asitler,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-  3 esensiyal yağ asitleri gerekir.</a:t>
            </a:r>
          </a:p>
          <a:p>
            <a:pPr algn="just" eaLnBrk="1" hangingPunct="1"/>
            <a:r>
              <a:rPr lang="tr-TR" b="1" smtClean="0"/>
              <a:t>C, D ve E vitaminleri, kalsiyum ve çinko mineralleri vücudun ana fonksiyonları için ve kimyasal ve biyolojik dengenin korunması için gereklidir. 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 cstate="print"/>
          <a:srcRect l="22501" t="43750" r="50002" b="14583"/>
          <a:stretch>
            <a:fillRect/>
          </a:stretch>
        </p:blipFill>
        <p:spPr bwMode="auto">
          <a:xfrm>
            <a:off x="5562600" y="10668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200" cap="none" smtClean="0"/>
              <a:t>DİYETİN FİZİKSEL KAREKTERİ….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4375"/>
            <a:ext cx="7467600" cy="4873625"/>
          </a:xfrm>
        </p:spPr>
        <p:txBody>
          <a:bodyPr/>
          <a:lstStyle/>
          <a:p>
            <a:pPr algn="just" eaLnBrk="1" hangingPunct="1"/>
            <a:r>
              <a:rPr lang="tr-TR" b="1" smtClean="0"/>
              <a:t>Yumuşak diyetler plak ve diş taşı formasyonuna neden olabilir.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Sert ve fibröz gıdalar diş yüzeylerini temizler ve dişetlerini stimüle eder.</a:t>
            </a:r>
          </a:p>
          <a:p>
            <a:pPr algn="just" eaLnBrk="1" hangingPunct="1"/>
            <a:r>
              <a:rPr lang="tr-TR" b="1" smtClean="0"/>
              <a:t>Yiyeceklerin mikroorganizmalar üzerine de etkisi vardır. Bazı yiyecekler ağızdaki bakterilerin oranlarını değiştirir.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 l="54375" t="50000" r="21249" b="21875"/>
          <a:stretch>
            <a:fillRect/>
          </a:stretch>
        </p:blipFill>
        <p:spPr bwMode="auto">
          <a:xfrm>
            <a:off x="6629400" y="5116513"/>
            <a:ext cx="25146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Periodontitisin</a:t>
            </a:r>
            <a:r>
              <a:rPr lang="tr-TR" dirty="0" smtClean="0"/>
              <a:t> ilerlemesi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84313"/>
            <a:ext cx="8839200" cy="49688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 Periodontal doku yıkım yaygınlık ve şiddeti;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      -bireyler arasında,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      -bireyin kendisinde farklı diş alanlarında,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 Farklı derecelerde meydana gelebilir. 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 Periodontal doku yıkımının;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     - görülmesi, başlaması, ve ilerlemesinde,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     - yavaşlayıp veya hızlanmasında,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  farklı faktörlerin önemli etkileri vardır.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 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b="1" smtClean="0"/>
              <a:t>Bunun için RİSK’lerin değerlendirilmesi </a:t>
            </a:r>
            <a:r>
              <a:rPr lang="tr-TR" smtClean="0"/>
              <a:t> </a:t>
            </a:r>
            <a:r>
              <a:rPr lang="tr-TR" b="1" smtClean="0"/>
              <a:t>gereklidir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b="1" smtClean="0"/>
          </a:p>
          <a:p>
            <a:pPr algn="just" eaLnBrk="1" hangingPunct="1">
              <a:buFont typeface="Wingdings" pitchFamily="2" charset="2"/>
              <a:buNone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cap="none" dirty="0" smtClean="0"/>
              <a:t>Asit – Alkali </a:t>
            </a:r>
            <a:br>
              <a:rPr lang="tr-TR" cap="none" dirty="0" smtClean="0"/>
            </a:br>
            <a:r>
              <a:rPr lang="tr-TR" cap="none" dirty="0" smtClean="0"/>
              <a:t>dengesizliği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2276872"/>
            <a:ext cx="7900988" cy="4873625"/>
          </a:xfrm>
        </p:spPr>
        <p:txBody>
          <a:bodyPr/>
          <a:lstStyle/>
          <a:p>
            <a:pPr eaLnBrk="1" hangingPunct="1"/>
            <a:r>
              <a:rPr lang="tr-TR" dirty="0" smtClean="0"/>
              <a:t>Normalde bir denge mevcuttur Hücre metabolizması kanın 7.4 </a:t>
            </a:r>
            <a:r>
              <a:rPr lang="tr-TR" dirty="0" err="1" smtClean="0"/>
              <a:t>Ph</a:t>
            </a:r>
            <a:r>
              <a:rPr lang="tr-TR" dirty="0" smtClean="0"/>
              <a:t> da en iyi çalışır</a:t>
            </a:r>
          </a:p>
          <a:p>
            <a:pPr eaLnBrk="1" hangingPunct="1"/>
            <a:r>
              <a:rPr lang="tr-TR" dirty="0" err="1" smtClean="0"/>
              <a:t>Asidozda</a:t>
            </a:r>
            <a:r>
              <a:rPr lang="tr-TR" dirty="0" smtClean="0"/>
              <a:t>; </a:t>
            </a:r>
            <a:r>
              <a:rPr lang="tr-TR" dirty="0" err="1" smtClean="0"/>
              <a:t>Ph</a:t>
            </a:r>
            <a:r>
              <a:rPr lang="tr-TR" dirty="0" smtClean="0"/>
              <a:t> düşer, kanda asit birikir, alkali kaybı görülür, kemikte tuz çökelmesi görülür ve erişkinlerde </a:t>
            </a:r>
            <a:r>
              <a:rPr lang="tr-TR" dirty="0" err="1" smtClean="0"/>
              <a:t>Osteomalasia</a:t>
            </a:r>
            <a:r>
              <a:rPr lang="tr-TR" dirty="0" smtClean="0"/>
              <a:t> ortaya çıkar</a:t>
            </a:r>
          </a:p>
          <a:p>
            <a:pPr eaLnBrk="1" hangingPunct="1"/>
            <a:r>
              <a:rPr lang="tr-TR" dirty="0" err="1" smtClean="0"/>
              <a:t>Asidozde</a:t>
            </a:r>
            <a:r>
              <a:rPr lang="tr-TR" dirty="0" smtClean="0"/>
              <a:t> deney hayvanlarında </a:t>
            </a:r>
            <a:r>
              <a:rPr lang="tr-TR" dirty="0" err="1" smtClean="0"/>
              <a:t>Osteoporozis</a:t>
            </a:r>
            <a:r>
              <a:rPr lang="tr-TR" dirty="0" smtClean="0"/>
              <a:t> de görülmüştür.</a:t>
            </a:r>
          </a:p>
          <a:p>
            <a:pPr eaLnBrk="1" hangingPunct="1"/>
            <a:r>
              <a:rPr lang="tr-TR" dirty="0" err="1" smtClean="0">
                <a:solidFill>
                  <a:srgbClr val="FF0000"/>
                </a:solidFill>
              </a:rPr>
              <a:t>Asidoz</a:t>
            </a:r>
            <a:r>
              <a:rPr lang="tr-TR" dirty="0" smtClean="0">
                <a:solidFill>
                  <a:srgbClr val="FF0000"/>
                </a:solidFill>
              </a:rPr>
              <a:t> ;</a:t>
            </a:r>
            <a:r>
              <a:rPr lang="tr-TR" dirty="0" smtClean="0"/>
              <a:t> Kusma, </a:t>
            </a:r>
            <a:r>
              <a:rPr lang="tr-TR" dirty="0" err="1" smtClean="0"/>
              <a:t>Diabet</a:t>
            </a:r>
            <a:r>
              <a:rPr lang="tr-TR" dirty="0" smtClean="0"/>
              <a:t>, </a:t>
            </a:r>
            <a:r>
              <a:rPr lang="tr-TR" dirty="0" err="1" smtClean="0"/>
              <a:t>asfiksi</a:t>
            </a:r>
            <a:r>
              <a:rPr lang="tr-TR" dirty="0" smtClean="0"/>
              <a:t>, açlık, astım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       Amfizem, morfin zehirlenmelerinde görülür	</a:t>
            </a:r>
          </a:p>
          <a:p>
            <a:pPr eaLnBrk="1" hangingPunct="1"/>
            <a:endParaRPr lang="tr-TR" dirty="0" smtClean="0"/>
          </a:p>
        </p:txBody>
      </p:sp>
      <p:pic>
        <p:nvPicPr>
          <p:cNvPr id="13314" name="Picture 2" descr="http://tse1.mm.bing.net/th?&amp;id=OIP.M0367d1ff320b60f68319003c01e0426ao0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1923678" cy="2137420"/>
          </a:xfrm>
          <a:prstGeom prst="rect">
            <a:avLst/>
          </a:prstGeom>
          <a:noFill/>
        </p:spPr>
      </p:pic>
      <p:pic>
        <p:nvPicPr>
          <p:cNvPr id="13316" name="Picture 4" descr="http://tse1.mm.bing.net/th?&amp;id=OIP.M715b52e8ab528d3e8de0e8476f5562e7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85750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686675" cy="4873625"/>
          </a:xfrm>
        </p:spPr>
        <p:txBody>
          <a:bodyPr/>
          <a:lstStyle/>
          <a:p>
            <a:pPr eaLnBrk="1" hangingPunct="1"/>
            <a:r>
              <a:rPr lang="tr-TR" smtClean="0"/>
              <a:t>Alkalozis; PH değerinde artma, alkali birikmesi</a:t>
            </a:r>
          </a:p>
          <a:p>
            <a:pPr eaLnBrk="1" hangingPunct="1"/>
            <a:r>
              <a:rPr lang="tr-TR" smtClean="0"/>
              <a:t> Kemik rezorbsiyonun da azalma, asit kaybı</a:t>
            </a:r>
          </a:p>
          <a:p>
            <a:pPr eaLnBrk="1" hangingPunct="1"/>
            <a:r>
              <a:rPr lang="tr-TR" smtClean="0"/>
              <a:t>Deney hayvanlarında alveolar kemik değişikliği</a:t>
            </a:r>
          </a:p>
          <a:p>
            <a:pPr eaLnBrk="1" hangingPunct="1"/>
            <a:r>
              <a:rPr lang="tr-TR" smtClean="0"/>
              <a:t>Böbrek taşlarında artma</a:t>
            </a:r>
          </a:p>
          <a:p>
            <a:pPr eaLnBrk="1" hangingPunct="1"/>
            <a:r>
              <a:rPr lang="tr-TR" smtClean="0"/>
              <a:t>Diş taşı birikiminde artma ??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tr-TR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dirty="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1600200"/>
            <a:ext cx="8715375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Kalsiyum Eksikliği;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Kalsiyum; Günlük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    Erişkinlerde 0.7gr Çocuk,Hamile süt annede 1.5gr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    Kemik,  Pıhtılaşma, sinir ve kas  dokusu,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    Kan şekerinin ayarlanmasında önemlidir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	       Kalsiyum-Fosfor mekanizmasını düzenler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    D vitamini ve </a:t>
            </a:r>
            <a:r>
              <a:rPr lang="tr-TR" dirty="0" err="1" smtClean="0"/>
              <a:t>Paratroit</a:t>
            </a:r>
            <a:r>
              <a:rPr lang="tr-TR" dirty="0" smtClean="0"/>
              <a:t>  hormonu düzenler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    Peynir süt, ıspanak, pırasa, havuç,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Eksikliğinde;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</a:t>
            </a:r>
            <a:r>
              <a:rPr lang="tr-TR" dirty="0" err="1" smtClean="0"/>
              <a:t>Sement</a:t>
            </a:r>
            <a:r>
              <a:rPr lang="tr-TR" dirty="0" smtClean="0"/>
              <a:t> ve kemikte şekil bozuklukları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Çocuklarda Raşitizm, Erişkinlerde </a:t>
            </a:r>
            <a:r>
              <a:rPr lang="tr-TR" dirty="0" err="1" smtClean="0"/>
              <a:t>Osteomalacia</a:t>
            </a:r>
            <a:endParaRPr lang="tr-TR" dirty="0" smtClean="0"/>
          </a:p>
        </p:txBody>
      </p:sp>
      <p:pic>
        <p:nvPicPr>
          <p:cNvPr id="4" name="Picture 6" descr="http://t1.gstatic.com/images?q=tbn:ANd9GcTAPf1myziWaszvRFH6lkaqGqak3BlrsFREbwQWvMs8gSQ06Frli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3965575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1600200"/>
            <a:ext cx="8715375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Fosfor Eksikliği;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	Günlük 1.3 gr alınmalı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	Kalsiyum-fosfor dengesini sağlar kemik yapımı,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	Karbonhidrat yağ ve protein metabolizması sağlar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	Asit-alkali dengesini sağlar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	Peynir süt, ıspanak, pırasa, havuç,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Eksikliğinde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	Kemik büyüme bozuklukları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mtClean="0"/>
              <a:t>		Kalsiyum ve B vitamini ile beraberse Raşitizm</a:t>
            </a:r>
          </a:p>
          <a:p>
            <a:pPr eaLnBrk="1" hangingPunct="1">
              <a:buFont typeface="Wingdings" pitchFamily="2" charset="2"/>
              <a:buNone/>
            </a:pPr>
            <a:endParaRPr lang="tr-TR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1600200"/>
            <a:ext cx="8715375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err="1" smtClean="0"/>
              <a:t>Fluor</a:t>
            </a:r>
            <a:r>
              <a:rPr lang="tr-TR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D </a:t>
            </a:r>
            <a:r>
              <a:rPr lang="tr-TR" dirty="0" err="1" smtClean="0"/>
              <a:t>vit</a:t>
            </a:r>
            <a:r>
              <a:rPr lang="tr-TR" dirty="0" smtClean="0"/>
              <a:t> yan etkilerini ortadan </a:t>
            </a:r>
            <a:r>
              <a:rPr lang="tr-TR" dirty="0" err="1" smtClean="0"/>
              <a:t>kaldırı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Alveol kemiği </a:t>
            </a:r>
            <a:r>
              <a:rPr lang="tr-TR" dirty="0" err="1" smtClean="0"/>
              <a:t>rezorbsiyonunu</a:t>
            </a:r>
            <a:r>
              <a:rPr lang="tr-TR" dirty="0" smtClean="0"/>
              <a:t> azaltır.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Diş çürüklerinde azalmalar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</a:t>
            </a:r>
            <a:r>
              <a:rPr lang="tr-TR" dirty="0" err="1" smtClean="0"/>
              <a:t>Topikal</a:t>
            </a:r>
            <a:r>
              <a:rPr lang="tr-TR" dirty="0" smtClean="0"/>
              <a:t> uygulamalarda hassasiyetin giderilmesi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Fazlalığında;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dirty="0" err="1" smtClean="0"/>
              <a:t>Osteosklerozis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dirty="0" err="1" smtClean="0"/>
              <a:t>Tendon</a:t>
            </a:r>
            <a:r>
              <a:rPr lang="tr-TR" dirty="0" smtClean="0"/>
              <a:t> ve </a:t>
            </a:r>
            <a:r>
              <a:rPr lang="tr-TR" dirty="0" err="1" smtClean="0"/>
              <a:t>ligamantlarde</a:t>
            </a:r>
            <a:r>
              <a:rPr lang="tr-TR" dirty="0" smtClean="0"/>
              <a:t> </a:t>
            </a:r>
            <a:r>
              <a:rPr lang="tr-TR" dirty="0" err="1" smtClean="0"/>
              <a:t>osifikasyon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Geniş kemik </a:t>
            </a:r>
            <a:r>
              <a:rPr lang="tr-TR" dirty="0" err="1" smtClean="0"/>
              <a:t>rezorbsiyonları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</a:t>
            </a:r>
          </a:p>
        </p:txBody>
      </p:sp>
      <p:pic>
        <p:nvPicPr>
          <p:cNvPr id="9217" name="Picture 1" descr="F:\ostesklerozL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2108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1600200"/>
            <a:ext cx="8715375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Demir;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Hemoglobin yapımından sorumludur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Eksikliğinde;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Demir eksikliği Anemisi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Mukozada solukluk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Dilde şişlik </a:t>
            </a:r>
            <a:r>
              <a:rPr lang="tr-TR" dirty="0" err="1" smtClean="0"/>
              <a:t>papillalarda</a:t>
            </a:r>
            <a:r>
              <a:rPr lang="tr-TR" dirty="0" smtClean="0"/>
              <a:t> </a:t>
            </a:r>
            <a:r>
              <a:rPr lang="tr-TR" dirty="0" err="1" smtClean="0"/>
              <a:t>atrofi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Mukozada </a:t>
            </a:r>
            <a:r>
              <a:rPr lang="tr-TR" dirty="0" err="1" smtClean="0"/>
              <a:t>peteşik</a:t>
            </a:r>
            <a:r>
              <a:rPr lang="tr-TR" dirty="0" smtClean="0"/>
              <a:t> kanamalar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Dudak </a:t>
            </a:r>
            <a:r>
              <a:rPr lang="tr-TR" dirty="0" err="1" smtClean="0"/>
              <a:t>komissuralarıda</a:t>
            </a:r>
            <a:r>
              <a:rPr lang="tr-TR" dirty="0" smtClean="0"/>
              <a:t> çatlaklar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																		</a:t>
            </a:r>
          </a:p>
        </p:txBody>
      </p:sp>
      <p:pic>
        <p:nvPicPr>
          <p:cNvPr id="8193" name="Picture 1" descr="F:\anemi5Z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89040"/>
            <a:ext cx="2152650" cy="2857500"/>
          </a:xfrm>
          <a:prstGeom prst="rect">
            <a:avLst/>
          </a:prstGeom>
          <a:noFill/>
        </p:spPr>
      </p:pic>
      <p:pic>
        <p:nvPicPr>
          <p:cNvPr id="8194" name="Picture 2" descr="F:\anemiHTU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85750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cap="none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1600200"/>
            <a:ext cx="91440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Proteinler;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Yara iyileşmelerinden sorumludur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dirty="0" err="1" smtClean="0"/>
              <a:t>Vucutta</a:t>
            </a:r>
            <a:r>
              <a:rPr lang="tr-TR" dirty="0" smtClean="0"/>
              <a:t> depo edilemezler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Genelde hayvan </a:t>
            </a:r>
            <a:r>
              <a:rPr lang="tr-TR" dirty="0" err="1" smtClean="0"/>
              <a:t>menşeylidirler</a:t>
            </a:r>
            <a:endParaRPr lang="tr-TR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Eksikliği;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dirty="0" err="1" smtClean="0"/>
              <a:t>Hypoproteinemia</a:t>
            </a:r>
            <a:r>
              <a:rPr lang="tr-TR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Kaslarda </a:t>
            </a:r>
            <a:r>
              <a:rPr lang="tr-TR" dirty="0" err="1" smtClean="0"/>
              <a:t>atrofi</a:t>
            </a:r>
            <a:r>
              <a:rPr lang="tr-TR" dirty="0" smtClean="0"/>
              <a:t>,  zayıflık, kilo kaybı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Anemi, </a:t>
            </a:r>
            <a:r>
              <a:rPr lang="tr-TR" dirty="0" err="1" smtClean="0"/>
              <a:t>lökopeni</a:t>
            </a:r>
            <a:r>
              <a:rPr lang="tr-TR" dirty="0" smtClean="0"/>
              <a:t>, ödem, yara iyileşmesinde gecikme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Enfeksiyonlara diren düşüklüğü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Alveol kemiğinde </a:t>
            </a:r>
            <a:r>
              <a:rPr lang="tr-TR" dirty="0" err="1" smtClean="0"/>
              <a:t>osteoporozis</a:t>
            </a:r>
            <a:r>
              <a:rPr lang="tr-TR" dirty="0" smtClean="0"/>
              <a:t>, bağ dokusunda dejenerasyon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dirty="0" err="1" smtClean="0"/>
              <a:t>Sement</a:t>
            </a:r>
            <a:r>
              <a:rPr lang="tr-TR" dirty="0" smtClean="0"/>
              <a:t> birikiminde gecikmeler</a:t>
            </a:r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</p:txBody>
      </p:sp>
      <p:pic>
        <p:nvPicPr>
          <p:cNvPr id="7169" name="Picture 1" descr="F:\proteinnV5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001516" cy="1944216"/>
          </a:xfrm>
          <a:prstGeom prst="rect">
            <a:avLst/>
          </a:prstGeom>
          <a:noFill/>
        </p:spPr>
      </p:pic>
      <p:pic>
        <p:nvPicPr>
          <p:cNvPr id="7170" name="Picture 2" descr="F:\proCX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300151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800" cap="none" smtClean="0"/>
              <a:t>   BESLENME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smtClean="0"/>
              <a:t>Vit-A;  epitel hücrelerinin sağlığını korur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smtClean="0"/>
              <a:t>     Epitel koruyucu vitamin de denilir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Tükrük salgısında azalma (XEROSTOMİA)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Epitelde atrofi, hipertrofi, hiperkeratoz görülür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Kollogen liflerde dejenerasyonlar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Periodontal aralıkta genişlemeler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Yara iyileşmesinde gecikmeler.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Enfeksiyonlara karşı dokunun direnci düşer.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Diş sürmesinde gecikmeler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Sement rezorpsiyonlarında aratmalar görülür.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Epitelyal ataçmanda apikale proliferasyon </a:t>
            </a:r>
          </a:p>
          <a:p>
            <a:pPr eaLnBrk="1" hangingPunct="1">
              <a:lnSpc>
                <a:spcPct val="90000"/>
              </a:lnSpc>
            </a:pPr>
            <a:endParaRPr lang="tr-TR" sz="2000" smtClean="0"/>
          </a:p>
        </p:txBody>
      </p:sp>
      <p:pic>
        <p:nvPicPr>
          <p:cNvPr id="35844" name="Picture 5" descr="Maj%C3%B6r%20Oral%20Aftlar"/>
          <p:cNvPicPr>
            <a:picLocks noChangeAspect="1" noChangeArrowheads="1"/>
          </p:cNvPicPr>
          <p:nvPr/>
        </p:nvPicPr>
        <p:blipFill>
          <a:blip r:embed="rId2" cstate="print"/>
          <a:srcRect t="12035" r="2736"/>
          <a:stretch>
            <a:fillRect/>
          </a:stretch>
        </p:blipFill>
        <p:spPr bwMode="auto">
          <a:xfrm>
            <a:off x="5651500" y="333375"/>
            <a:ext cx="31242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58175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900" dirty="0" smtClean="0"/>
              <a:t>     </a:t>
            </a:r>
            <a:r>
              <a:rPr lang="tr-TR" sz="1900" dirty="0" err="1" smtClean="0"/>
              <a:t>Vit</a:t>
            </a:r>
            <a:r>
              <a:rPr lang="tr-TR" sz="1900" dirty="0" smtClean="0"/>
              <a:t>-B eksikliği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err="1" smtClean="0"/>
              <a:t>Tiamin</a:t>
            </a:r>
            <a:r>
              <a:rPr lang="tr-TR" sz="1900" dirty="0" smtClean="0"/>
              <a:t> (B1), </a:t>
            </a:r>
            <a:r>
              <a:rPr lang="tr-TR" sz="1900" dirty="0" err="1" smtClean="0"/>
              <a:t>riboflavin</a:t>
            </a:r>
            <a:r>
              <a:rPr lang="tr-TR" sz="1900" dirty="0" smtClean="0"/>
              <a:t>(B2), </a:t>
            </a:r>
            <a:r>
              <a:rPr lang="tr-TR" sz="1900" dirty="0" err="1" smtClean="0"/>
              <a:t>niasin</a:t>
            </a:r>
            <a:r>
              <a:rPr lang="tr-TR" sz="1900" dirty="0" smtClean="0"/>
              <a:t>, </a:t>
            </a:r>
            <a:r>
              <a:rPr lang="tr-TR" sz="1900" dirty="0" err="1" smtClean="0"/>
              <a:t>pridoksin</a:t>
            </a:r>
            <a:r>
              <a:rPr lang="tr-TR" sz="1900" dirty="0" smtClean="0"/>
              <a:t>(B6), </a:t>
            </a:r>
            <a:r>
              <a:rPr lang="tr-TR" sz="1900" dirty="0" err="1" smtClean="0"/>
              <a:t>biotin</a:t>
            </a:r>
            <a:r>
              <a:rPr lang="tr-TR" sz="1900" dirty="0" smtClean="0"/>
              <a:t>, </a:t>
            </a:r>
            <a:r>
              <a:rPr lang="tr-TR" sz="1900" dirty="0" err="1" smtClean="0"/>
              <a:t>folik</a:t>
            </a:r>
            <a:r>
              <a:rPr lang="tr-TR" sz="1900" dirty="0" smtClean="0"/>
              <a:t> asit ve </a:t>
            </a:r>
            <a:r>
              <a:rPr lang="tr-TR" sz="1900" dirty="0" err="1" smtClean="0"/>
              <a:t>kobalamin</a:t>
            </a:r>
            <a:r>
              <a:rPr lang="tr-TR" sz="1900" dirty="0" smtClean="0"/>
              <a:t>(B12).</a:t>
            </a:r>
          </a:p>
          <a:p>
            <a:pPr eaLnBrk="1" hangingPunct="1">
              <a:lnSpc>
                <a:spcPct val="80000"/>
              </a:lnSpc>
            </a:pP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err="1" smtClean="0">
                <a:solidFill>
                  <a:srgbClr val="FF0000"/>
                </a:solidFill>
              </a:rPr>
              <a:t>Tiamin</a:t>
            </a:r>
            <a:r>
              <a:rPr lang="tr-TR" sz="1900" dirty="0" smtClean="0">
                <a:solidFill>
                  <a:srgbClr val="FF0000"/>
                </a:solidFill>
              </a:rPr>
              <a:t> eksikliği; </a:t>
            </a:r>
            <a:r>
              <a:rPr lang="tr-TR" sz="1900" dirty="0" smtClean="0"/>
              <a:t>Eksikliğinde BERİBERİ hastalığı görülür. Oral mukozada </a:t>
            </a:r>
            <a:r>
              <a:rPr lang="tr-TR" sz="1900" dirty="0" err="1" smtClean="0"/>
              <a:t>hipersensivite</a:t>
            </a:r>
            <a:r>
              <a:rPr lang="tr-TR" sz="1900" dirty="0" smtClean="0"/>
              <a:t>(hassasiyet). Yanak mukozasında, dilde ve damakta veziküller.</a:t>
            </a:r>
          </a:p>
          <a:p>
            <a:pPr eaLnBrk="1" hangingPunct="1">
              <a:lnSpc>
                <a:spcPct val="80000"/>
              </a:lnSpc>
            </a:pP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err="1" smtClean="0">
                <a:solidFill>
                  <a:srgbClr val="FF0000"/>
                </a:solidFill>
              </a:rPr>
              <a:t>Riboflavin</a:t>
            </a:r>
            <a:r>
              <a:rPr lang="tr-TR" sz="1900" dirty="0" smtClean="0">
                <a:solidFill>
                  <a:srgbClr val="FF0000"/>
                </a:solidFill>
              </a:rPr>
              <a:t>:</a:t>
            </a:r>
            <a:r>
              <a:rPr lang="tr-TR" sz="1900" dirty="0" smtClean="0"/>
              <a:t> </a:t>
            </a:r>
            <a:r>
              <a:rPr lang="tr-TR" sz="1900" dirty="0" err="1" smtClean="0"/>
              <a:t>Glossitis</a:t>
            </a:r>
            <a:r>
              <a:rPr lang="tr-TR" sz="1900" dirty="0" smtClean="0"/>
              <a:t>, dudak bileşiklerinde çatlaklar (CHEİLOSİS) . </a:t>
            </a:r>
            <a:r>
              <a:rPr lang="tr-TR" sz="1900" dirty="0" err="1" smtClean="0"/>
              <a:t>Glossitiste</a:t>
            </a:r>
            <a:r>
              <a:rPr lang="tr-TR" sz="1900" dirty="0" smtClean="0"/>
              <a:t> dilde renklenme ve </a:t>
            </a:r>
            <a:r>
              <a:rPr lang="tr-TR" sz="1900" dirty="0" err="1" smtClean="0"/>
              <a:t>papillalarda</a:t>
            </a:r>
            <a:r>
              <a:rPr lang="tr-TR" sz="1900" dirty="0" smtClean="0"/>
              <a:t> </a:t>
            </a:r>
            <a:r>
              <a:rPr lang="tr-TR" sz="1900" dirty="0" err="1" smtClean="0"/>
              <a:t>atrofi</a:t>
            </a:r>
            <a:r>
              <a:rPr lang="tr-TR" sz="1900" dirty="0" smtClean="0"/>
              <a:t>. Dil </a:t>
            </a:r>
            <a:r>
              <a:rPr lang="tr-TR" sz="1900" dirty="0" err="1" smtClean="0"/>
              <a:t>dorsumunda</a:t>
            </a:r>
            <a:r>
              <a:rPr lang="tr-TR" sz="1900" dirty="0" smtClean="0"/>
              <a:t> yama tarzı görüntü. Ciddi vakalarda dil </a:t>
            </a:r>
            <a:r>
              <a:rPr lang="tr-TR" sz="1900" dirty="0" err="1" smtClean="0"/>
              <a:t>dorsumu</a:t>
            </a:r>
            <a:r>
              <a:rPr lang="tr-TR" sz="1900" dirty="0" smtClean="0"/>
              <a:t> düz, kuru ve sıklıkla </a:t>
            </a:r>
            <a:r>
              <a:rPr lang="tr-TR" sz="1900" dirty="0" err="1" smtClean="0"/>
              <a:t>fissürlü</a:t>
            </a:r>
            <a:r>
              <a:rPr lang="tr-TR" sz="1900" dirty="0" smtClean="0"/>
              <a:t> yüzeye sahiptir.</a:t>
            </a:r>
          </a:p>
          <a:p>
            <a:pPr eaLnBrk="1" hangingPunct="1">
              <a:lnSpc>
                <a:spcPct val="80000"/>
              </a:lnSpc>
            </a:pP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err="1" smtClean="0">
                <a:solidFill>
                  <a:srgbClr val="FF0000"/>
                </a:solidFill>
              </a:rPr>
              <a:t>Niasin</a:t>
            </a:r>
            <a:r>
              <a:rPr lang="tr-TR" sz="1900" dirty="0" smtClean="0">
                <a:solidFill>
                  <a:srgbClr val="FF0000"/>
                </a:solidFill>
              </a:rPr>
              <a:t>;</a:t>
            </a:r>
            <a:r>
              <a:rPr lang="tr-TR" sz="1900" dirty="0" smtClean="0"/>
              <a:t> </a:t>
            </a:r>
            <a:r>
              <a:rPr lang="tr-TR" sz="1900" dirty="0" err="1" smtClean="0"/>
              <a:t>glossitis</a:t>
            </a:r>
            <a:r>
              <a:rPr lang="tr-TR" sz="1900" dirty="0" smtClean="0"/>
              <a:t> ve </a:t>
            </a:r>
            <a:r>
              <a:rPr lang="tr-TR" sz="1900" dirty="0" err="1" smtClean="0"/>
              <a:t>stomatitis</a:t>
            </a:r>
            <a:endParaRPr lang="tr-TR" sz="1900" dirty="0" smtClean="0"/>
          </a:p>
        </p:txBody>
      </p:sp>
      <p:pic>
        <p:nvPicPr>
          <p:cNvPr id="1026" name="Picture 2" descr="F:\beri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143125" cy="2331765"/>
          </a:xfrm>
          <a:prstGeom prst="rect">
            <a:avLst/>
          </a:prstGeom>
          <a:noFill/>
        </p:spPr>
      </p:pic>
      <p:pic>
        <p:nvPicPr>
          <p:cNvPr id="1027" name="Picture 3" descr="F:\beriberi1LG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2466975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8258175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1900" dirty="0" err="1" smtClean="0">
                <a:solidFill>
                  <a:srgbClr val="FF0000"/>
                </a:solidFill>
              </a:rPr>
              <a:t>Folik</a:t>
            </a:r>
            <a:r>
              <a:rPr lang="tr-TR" sz="1900" dirty="0" smtClean="0">
                <a:solidFill>
                  <a:srgbClr val="FF0000"/>
                </a:solidFill>
              </a:rPr>
              <a:t> asit </a:t>
            </a:r>
            <a:r>
              <a:rPr lang="tr-TR" sz="1900" dirty="0" smtClean="0"/>
              <a:t>hayvansal çalışmalarda dişetlerinde, alveol kemiğinde ve </a:t>
            </a:r>
            <a:r>
              <a:rPr lang="tr-TR" sz="1900" dirty="0" err="1" smtClean="0"/>
              <a:t>periodontal</a:t>
            </a:r>
            <a:r>
              <a:rPr lang="tr-TR" sz="1900" dirty="0" smtClean="0"/>
              <a:t> </a:t>
            </a:r>
            <a:r>
              <a:rPr lang="tr-TR" sz="1900" dirty="0" err="1" smtClean="0"/>
              <a:t>ligamentte</a:t>
            </a:r>
            <a:r>
              <a:rPr lang="tr-TR" sz="1900" dirty="0" smtClean="0"/>
              <a:t> nekrozlar gözlenmiştir.</a:t>
            </a:r>
          </a:p>
          <a:p>
            <a:pPr eaLnBrk="1" hangingPunct="1">
              <a:lnSpc>
                <a:spcPct val="80000"/>
              </a:lnSpc>
            </a:pP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err="1" smtClean="0">
                <a:solidFill>
                  <a:srgbClr val="FF0000"/>
                </a:solidFill>
              </a:rPr>
              <a:t>Pridoksin</a:t>
            </a:r>
            <a:r>
              <a:rPr lang="tr-TR" sz="1900" dirty="0" smtClean="0">
                <a:solidFill>
                  <a:srgbClr val="FF0000"/>
                </a:solidFill>
              </a:rPr>
              <a:t> (B6);</a:t>
            </a:r>
            <a:r>
              <a:rPr lang="tr-TR" sz="1900" dirty="0" smtClean="0"/>
              <a:t> </a:t>
            </a:r>
            <a:r>
              <a:rPr lang="tr-TR" sz="1900" dirty="0" err="1" smtClean="0"/>
              <a:t>Glossitis</a:t>
            </a:r>
            <a:r>
              <a:rPr lang="tr-TR" sz="1900" dirty="0" smtClean="0"/>
              <a:t>. Ağız mukozasında renk değişikliği ve ülser görülür.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 </a:t>
            </a:r>
            <a:r>
              <a:rPr lang="tr-TR" sz="1900" dirty="0" err="1" smtClean="0">
                <a:solidFill>
                  <a:srgbClr val="FF0000"/>
                </a:solidFill>
              </a:rPr>
              <a:t>Nikotinik</a:t>
            </a:r>
            <a:r>
              <a:rPr lang="tr-TR" sz="1900" dirty="0" smtClean="0">
                <a:solidFill>
                  <a:srgbClr val="FF0000"/>
                </a:solidFill>
              </a:rPr>
              <a:t> Asit;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900" dirty="0" smtClean="0"/>
              <a:t>	PELLEGRA</a:t>
            </a:r>
            <a:r>
              <a:rPr lang="tr-TR" sz="1900" dirty="0" smtClean="0">
                <a:solidFill>
                  <a:srgbClr val="FF0000"/>
                </a:solidFill>
              </a:rPr>
              <a:t> </a:t>
            </a:r>
            <a:r>
              <a:rPr lang="tr-TR" sz="1900" dirty="0" smtClean="0"/>
              <a:t>Dişetleri ve yanak mukozasında veya dilin uç kısmında ateş kırmızısı veya </a:t>
            </a:r>
            <a:r>
              <a:rPr lang="tr-TR" sz="1900" dirty="0" err="1" smtClean="0"/>
              <a:t>mavimtrak</a:t>
            </a:r>
            <a:r>
              <a:rPr lang="tr-TR" sz="1900" dirty="0" smtClean="0"/>
              <a:t> kırmızı renk değişmeleri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900" dirty="0" smtClean="0"/>
              <a:t>	Dişetlerinde yaygın nekrozlar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900" dirty="0" smtClean="0">
                <a:solidFill>
                  <a:srgbClr val="0D0D0D"/>
                </a:solidFill>
              </a:rPr>
              <a:t>	</a:t>
            </a:r>
            <a:r>
              <a:rPr lang="tr-TR" sz="1900" dirty="0" err="1" smtClean="0">
                <a:solidFill>
                  <a:srgbClr val="0D0D0D"/>
                </a:solidFill>
              </a:rPr>
              <a:t>Periodontal</a:t>
            </a:r>
            <a:r>
              <a:rPr lang="tr-TR" sz="1900" dirty="0" smtClean="0">
                <a:solidFill>
                  <a:srgbClr val="0D0D0D"/>
                </a:solidFill>
              </a:rPr>
              <a:t> </a:t>
            </a:r>
            <a:r>
              <a:rPr lang="tr-TR" sz="1900" dirty="0" err="1" smtClean="0">
                <a:solidFill>
                  <a:srgbClr val="0D0D0D"/>
                </a:solidFill>
              </a:rPr>
              <a:t>membran</a:t>
            </a:r>
            <a:r>
              <a:rPr lang="tr-TR" sz="1900" dirty="0" smtClean="0">
                <a:solidFill>
                  <a:srgbClr val="0D0D0D"/>
                </a:solidFill>
              </a:rPr>
              <a:t> ve alveol kemiğinde </a:t>
            </a:r>
            <a:r>
              <a:rPr lang="tr-TR" sz="1900" dirty="0" err="1" smtClean="0">
                <a:solidFill>
                  <a:srgbClr val="0D0D0D"/>
                </a:solidFill>
              </a:rPr>
              <a:t>harabiyet</a:t>
            </a:r>
            <a:endParaRPr lang="tr-TR" sz="1900" dirty="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900" dirty="0" smtClean="0">
                <a:solidFill>
                  <a:srgbClr val="0D0D0D"/>
                </a:solidFill>
              </a:rPr>
              <a:t>	</a:t>
            </a:r>
            <a:r>
              <a:rPr lang="tr-TR" sz="1900" dirty="0" err="1" smtClean="0">
                <a:solidFill>
                  <a:srgbClr val="0D0D0D"/>
                </a:solidFill>
              </a:rPr>
              <a:t>Lökopeni</a:t>
            </a:r>
            <a:endParaRPr lang="tr-TR" sz="1900" dirty="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900" dirty="0" smtClean="0">
              <a:solidFill>
                <a:srgbClr val="0D0D0D"/>
              </a:solidFill>
            </a:endParaRPr>
          </a:p>
        </p:txBody>
      </p:sp>
      <p:pic>
        <p:nvPicPr>
          <p:cNvPr id="2050" name="Picture 2" descr="F:\b6-vita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738" y="260648"/>
            <a:ext cx="2520280" cy="2016224"/>
          </a:xfrm>
          <a:prstGeom prst="rect">
            <a:avLst/>
          </a:prstGeom>
          <a:noFill/>
        </p:spPr>
      </p:pic>
      <p:pic>
        <p:nvPicPr>
          <p:cNvPr id="2051" name="Picture 3" descr="F: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153586"/>
            <a:ext cx="2569468" cy="1704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/>
              <a:t>Periodontal hastalıklarda risk faktörler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59216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Yaş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Cinsiyet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Genetik</a:t>
            </a:r>
          </a:p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solidFill>
                  <a:srgbClr val="FF0000"/>
                </a:solidFill>
              </a:rPr>
              <a:t>Sistemik hastalıklar(</a:t>
            </a:r>
            <a:r>
              <a:rPr lang="tr-TR" sz="3200" dirty="0" err="1" smtClean="0">
                <a:solidFill>
                  <a:srgbClr val="FF0000"/>
                </a:solidFill>
              </a:rPr>
              <a:t>kardiovasküler</a:t>
            </a:r>
            <a:r>
              <a:rPr lang="tr-TR" sz="1900" dirty="0" smtClean="0"/>
              <a:t>, </a:t>
            </a:r>
            <a:r>
              <a:rPr lang="tr-TR" sz="1900" dirty="0" err="1" smtClean="0"/>
              <a:t>diabet</a:t>
            </a:r>
            <a:r>
              <a:rPr lang="tr-TR" sz="1900" dirty="0" smtClean="0"/>
              <a:t> kan hastalıkları gibi)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Zayıflamış konak savunması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Kötü ağız hijyeni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Uygun olmayan kron ve </a:t>
            </a:r>
            <a:r>
              <a:rPr lang="tr-TR" sz="1900" dirty="0" err="1" smtClean="0"/>
              <a:t>dental</a:t>
            </a:r>
            <a:r>
              <a:rPr lang="tr-TR" sz="1900" dirty="0" smtClean="0"/>
              <a:t> restorasyonların kenarları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Stres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Sigara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err="1" smtClean="0"/>
              <a:t>Obesite</a:t>
            </a: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3200" dirty="0" smtClean="0">
                <a:solidFill>
                  <a:srgbClr val="FF0000"/>
                </a:solidFill>
              </a:rPr>
              <a:t>Beslenme (Diyet)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dirty="0" smtClean="0"/>
              <a:t>Diğer Faktörler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2800" cap="none" smtClean="0"/>
              <a:t>  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4375"/>
            <a:ext cx="7900987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tr-TR" sz="1900" dirty="0" smtClean="0"/>
              <a:t>    </a:t>
            </a:r>
            <a:r>
              <a:rPr lang="tr-TR" sz="1900" dirty="0" err="1" smtClean="0"/>
              <a:t>Vit</a:t>
            </a:r>
            <a:r>
              <a:rPr lang="tr-TR" sz="1900" dirty="0" smtClean="0"/>
              <a:t> C eksikliği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Suda eriyen bir vitamindir.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Vitamin C eksikliğinin genel sağlığa ve oral dokulara olumsuz etkileri vardır.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Yorgunluk uyuşukluk nefes alamama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Çocuklarda </a:t>
            </a:r>
            <a:r>
              <a:rPr lang="tr-TR" sz="1900" dirty="0" err="1" smtClean="0"/>
              <a:t>Periost</a:t>
            </a:r>
            <a:r>
              <a:rPr lang="tr-TR" sz="1900" dirty="0" smtClean="0"/>
              <a:t> altına kanamalar (</a:t>
            </a:r>
            <a:r>
              <a:rPr lang="tr-TR" sz="1900" dirty="0" err="1" smtClean="0"/>
              <a:t>Möller</a:t>
            </a:r>
            <a:r>
              <a:rPr lang="tr-TR" sz="1900" dirty="0" smtClean="0"/>
              <a:t>-</a:t>
            </a:r>
            <a:r>
              <a:rPr lang="tr-TR" sz="1900" dirty="0" err="1" smtClean="0"/>
              <a:t>Barlow</a:t>
            </a:r>
            <a:r>
              <a:rPr lang="tr-TR" sz="1900" dirty="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Dişetlerinde kanama, bağ dokusu hastalıkları ve yara iyileşmesinde gecikme meydana gelir, doğal savunma sistemini etkilenir.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Vitamin C bütün vücut dokuları için gereklidir ve güçlü bir hücre koruyucudur.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Erkekler için 90mg kadınlar için 75mg günlük olarak alınması gerekir. </a:t>
            </a:r>
            <a:r>
              <a:rPr lang="tr-TR" sz="1900" dirty="0" err="1" smtClean="0"/>
              <a:t>Stess</a:t>
            </a:r>
            <a:r>
              <a:rPr lang="tr-TR" sz="1900" dirty="0" smtClean="0"/>
              <a:t> ve hastalık durumlarında bu 500-1000mg kadar çıkar. 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Eksikliğinde SKORBÜT oluşur. 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Yara iyileşmesinde gecikme, vücudun savunma sisteminde düşme, fagositlerin fagositoz özellikleri azalır.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 l="25960" t="32446" r="29922" b="15703"/>
          <a:stretch>
            <a:fillRect/>
          </a:stretch>
        </p:blipFill>
        <p:spPr bwMode="auto">
          <a:xfrm>
            <a:off x="6228184" y="332656"/>
            <a:ext cx="25146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571472" y="500042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tr-TR" sz="2800" dirty="0">
                <a:solidFill>
                  <a:schemeClr val="tx2"/>
                </a:solidFill>
                <a:latin typeface="Century Schoolbook"/>
              </a:rPr>
              <a:t>   BESLENME</a:t>
            </a:r>
          </a:p>
        </p:txBody>
      </p:sp>
      <p:pic>
        <p:nvPicPr>
          <p:cNvPr id="4098" name="Picture 2" descr="F:\v  c cc EMT5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857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84375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1900" b="1" dirty="0" smtClean="0"/>
              <a:t>Vitamin D eksikliği</a:t>
            </a: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D vitamini kalsiyumun </a:t>
            </a:r>
            <a:r>
              <a:rPr lang="tr-TR" sz="1900" dirty="0" err="1" smtClean="0"/>
              <a:t>gastrointestinal</a:t>
            </a:r>
            <a:r>
              <a:rPr lang="tr-TR" sz="1900" dirty="0" smtClean="0"/>
              <a:t> bölgeden emilimi ve kalsiyum-fosfor dengesinin korunması için gereklidir.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Diş, mine, kemik oluşumunu düzenler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Diş sürmesinde gecikmeler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İleri yaşlarda osteoporoz </a:t>
            </a:r>
            <a:r>
              <a:rPr lang="tr-TR" sz="1900" dirty="0" err="1" smtClean="0"/>
              <a:t>osteomalaria</a:t>
            </a: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Çocuklarda raşitizm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Radyografik olarak kısmi veya tamamen </a:t>
            </a:r>
            <a:r>
              <a:rPr lang="tr-TR" sz="1900" dirty="0" err="1" smtClean="0"/>
              <a:t>lamina</a:t>
            </a:r>
            <a:r>
              <a:rPr lang="tr-TR" sz="1900" dirty="0" smtClean="0"/>
              <a:t> dura kaybı, destek kemik </a:t>
            </a:r>
            <a:r>
              <a:rPr lang="tr-TR" sz="1900" dirty="0" err="1" smtClean="0"/>
              <a:t>dansitesinde</a:t>
            </a:r>
            <a:r>
              <a:rPr lang="tr-TR" sz="1900" dirty="0" smtClean="0"/>
              <a:t> azalma, </a:t>
            </a:r>
            <a:r>
              <a:rPr lang="tr-TR" sz="1900" dirty="0" err="1" smtClean="0"/>
              <a:t>trabeküler</a:t>
            </a:r>
            <a:r>
              <a:rPr lang="tr-TR" sz="1900" dirty="0" smtClean="0"/>
              <a:t> kayıp</a:t>
            </a:r>
            <a:endParaRPr lang="tr-TR" sz="1900" b="1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b="1" dirty="0" smtClean="0"/>
              <a:t>E vitamini</a:t>
            </a: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Ağız bulguları görülmemekle birlikte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Serbest radikal reaksiyonları için antioksidan olarak görev yapar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hücreleri </a:t>
            </a:r>
            <a:r>
              <a:rPr lang="tr-TR" sz="1900" dirty="0" err="1" smtClean="0"/>
              <a:t>lipid</a:t>
            </a:r>
            <a:r>
              <a:rPr lang="tr-TR" sz="1900" dirty="0" smtClean="0"/>
              <a:t> </a:t>
            </a:r>
            <a:r>
              <a:rPr lang="tr-TR" sz="1900" dirty="0" err="1" smtClean="0"/>
              <a:t>perosidayondan</a:t>
            </a:r>
            <a:r>
              <a:rPr lang="tr-TR" sz="1900" dirty="0" smtClean="0"/>
              <a:t> korur. </a:t>
            </a:r>
          </a:p>
        </p:txBody>
      </p:sp>
      <p:pic>
        <p:nvPicPr>
          <p:cNvPr id="39939" name="Picture 5" descr="p066_1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0"/>
            <a:ext cx="221456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d vit79ZZ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"/>
            <a:ext cx="2857500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94488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b="1" dirty="0" smtClean="0"/>
              <a:t>K Vitamini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b="1" dirty="0" smtClean="0"/>
              <a:t>Bağırsaklarda yapılır karaciğerde depolanır yağda erir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b="1" dirty="0" err="1" smtClean="0"/>
              <a:t>Protrombin</a:t>
            </a:r>
            <a:r>
              <a:rPr lang="tr-TR" sz="2000" b="1" dirty="0" smtClean="0"/>
              <a:t> yapımı için önemlidir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b="1" dirty="0" smtClean="0"/>
              <a:t>Kanamaya </a:t>
            </a:r>
            <a:r>
              <a:rPr lang="tr-TR" sz="2000" b="1" dirty="0" err="1" smtClean="0"/>
              <a:t>meğil</a:t>
            </a:r>
            <a:r>
              <a:rPr lang="tr-TR" sz="2000" b="1" dirty="0" smtClean="0"/>
              <a:t> artar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b="1" dirty="0" smtClean="0"/>
              <a:t>Diş çekiminde kanama yönünden önemlidir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 dirty="0" smtClean="0"/>
              <a:t>    P Vitamini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 dirty="0" smtClean="0"/>
              <a:t>	Kan ve damar hastalıkları için önemlidir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 dirty="0" smtClean="0"/>
              <a:t>	Eksikliğinde kanamaya </a:t>
            </a:r>
            <a:r>
              <a:rPr lang="tr-TR" sz="2000" b="1" dirty="0" err="1" smtClean="0"/>
              <a:t>meğil</a:t>
            </a:r>
            <a:r>
              <a:rPr lang="tr-TR" sz="2000" b="1" dirty="0" smtClean="0"/>
              <a:t> artar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 dirty="0" smtClean="0"/>
              <a:t>	</a:t>
            </a:r>
            <a:r>
              <a:rPr lang="tr-TR" sz="2000" b="1" dirty="0" err="1" smtClean="0"/>
              <a:t>Kapiller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frajilite</a:t>
            </a:r>
            <a:r>
              <a:rPr lang="tr-TR" sz="2000" b="1" dirty="0" smtClean="0"/>
              <a:t> için önemlidir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7467600" cy="1728192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ASİTLİ  İÇECEKLERİN</a:t>
            </a:r>
            <a:br>
              <a:rPr lang="tr-TR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tr-TR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DİŞ VE KEMİK SAĞLIĞINA ETKİLERİ</a:t>
            </a: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tr-TR" b="1" dirty="0" smtClean="0">
              <a:solidFill>
                <a:schemeClr val="tx1"/>
              </a:solidFill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9448800" cy="372427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err="1" smtClean="0">
                <a:latin typeface="Comic Sans MS" pitchFamily="66" charset="0"/>
              </a:rPr>
              <a:t>Obezite</a:t>
            </a:r>
            <a:r>
              <a:rPr lang="tr-TR" b="1" dirty="0" smtClean="0">
                <a:latin typeface="Comic Sans MS" pitchFamily="66" charset="0"/>
              </a:rPr>
              <a:t>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Diyabet,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Diş çürümesi,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Kemik erimesi ve kemik kırılmaları,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Beslenme eksikliği ve bozuklukları,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Kalp hastalıkları,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Gıda bağımlılığı,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Kafein nedeniyle nörolojik bozukluklar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latin typeface="Comic Sans MS" pitchFamily="66" charset="0"/>
              </a:rPr>
              <a:t>Mide rahatsızlıkları 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b="1" dirty="0" smtClean="0"/>
          </a:p>
        </p:txBody>
      </p:sp>
      <p:pic>
        <p:nvPicPr>
          <p:cNvPr id="4" name="Picture 3" descr="http://t0.gstatic.com/images?q=tbn:ANd9GcRpnmoKohhTA9ZgPljGnYkiAamiHp9wgfB8LIoMmnODzd8UyI_0"/>
          <p:cNvPicPr>
            <a:picLocks noChangeAspect="1" noChangeArrowheads="1"/>
          </p:cNvPicPr>
          <p:nvPr/>
        </p:nvPicPr>
        <p:blipFill>
          <a:blip r:embed="rId2" cstate="print"/>
          <a:srcRect l="20364" t="4545" r="18545" b="2273"/>
          <a:stretch>
            <a:fillRect/>
          </a:stretch>
        </p:blipFill>
        <p:spPr bwMode="auto">
          <a:xfrm>
            <a:off x="6444208" y="2636912"/>
            <a:ext cx="208647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477964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tr-TR" b="1" dirty="0" smtClean="0">
                <a:latin typeface="Comic Sans MS" pitchFamily="66" charset="0"/>
              </a:rPr>
              <a:t>  Düzenli olarak gazlı içecek içen genç kız ve erkeklerde ön dişlerin diş minesinin tamamen kaybolduğunu görülür.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r-TR" b="1" dirty="0" smtClean="0">
                <a:latin typeface="Comic Sans MS" pitchFamily="66" charset="0"/>
              </a:rPr>
              <a:t>       Fosforik Asit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b="1" dirty="0" smtClean="0"/>
          </a:p>
        </p:txBody>
      </p:sp>
      <p:pic>
        <p:nvPicPr>
          <p:cNvPr id="4" name="Picture 6" descr="http://www.saglikhakkindahersey.com/images/resimler/%C7ocuklarda%20Di%FE%20%C7%FCr%FCklerinin%20%D6nlenmesi%20%DD%E7in%20Neler%20Yap%FDlmal%FD1.jpg"/>
          <p:cNvPicPr>
            <a:picLocks noChangeAspect="1" noChangeArrowheads="1"/>
          </p:cNvPicPr>
          <p:nvPr/>
        </p:nvPicPr>
        <p:blipFill>
          <a:blip r:embed="rId2" cstate="print"/>
          <a:srcRect l="4878" t="4638" r="2439" b="2611"/>
          <a:stretch>
            <a:fillRect/>
          </a:stretch>
        </p:blipFill>
        <p:spPr bwMode="auto">
          <a:xfrm>
            <a:off x="5292080" y="2564904"/>
            <a:ext cx="2952328" cy="31077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28800"/>
            <a:ext cx="9448800" cy="4457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tr-TR" b="1" dirty="0" smtClean="0"/>
              <a:t>    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23528" y="2636912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Normalde tükürük salgımız 7.4 </a:t>
            </a:r>
            <a:r>
              <a:rPr lang="tr-TR" sz="2800" b="1" dirty="0" err="1" smtClean="0">
                <a:latin typeface="Comic Sans MS" pitchFamily="66" charset="0"/>
              </a:rPr>
              <a:t>pH</a:t>
            </a:r>
            <a:r>
              <a:rPr lang="tr-TR" sz="2800" b="1" dirty="0" smtClean="0">
                <a:latin typeface="Comic Sans MS" pitchFamily="66" charset="0"/>
              </a:rPr>
              <a:t> derecesi ile hafif alkalidir. </a:t>
            </a:r>
          </a:p>
          <a:p>
            <a:r>
              <a:rPr lang="tr-TR" sz="2800" b="1" dirty="0" smtClean="0">
                <a:latin typeface="Comic Sans MS" pitchFamily="66" charset="0"/>
              </a:rPr>
              <a:t>Bütün gün gazlı içecek içildiğinde, fosforik asit tükürük </a:t>
            </a:r>
            <a:r>
              <a:rPr lang="tr-TR" sz="2800" b="1" dirty="0" err="1" smtClean="0">
                <a:latin typeface="Comic Sans MS" pitchFamily="66" charset="0"/>
              </a:rPr>
              <a:t>pH'ini</a:t>
            </a:r>
            <a:r>
              <a:rPr lang="tr-TR" sz="2800" b="1" dirty="0" smtClean="0">
                <a:latin typeface="Comic Sans MS" pitchFamily="66" charset="0"/>
              </a:rPr>
              <a:t> asidik seviyelere düşürür.</a:t>
            </a:r>
          </a:p>
          <a:p>
            <a:r>
              <a:rPr lang="tr-TR" sz="2800" b="1" dirty="0" smtClean="0">
                <a:latin typeface="Comic Sans MS" pitchFamily="66" charset="0"/>
              </a:rPr>
              <a:t> </a:t>
            </a:r>
            <a:r>
              <a:rPr lang="tr-TR" sz="2800" b="1" dirty="0" err="1" smtClean="0">
                <a:latin typeface="Comic Sans MS" pitchFamily="66" charset="0"/>
              </a:rPr>
              <a:t>pH</a:t>
            </a:r>
            <a:r>
              <a:rPr lang="tr-TR" sz="2800" b="1" dirty="0" smtClean="0">
                <a:latin typeface="Comic Sans MS" pitchFamily="66" charset="0"/>
              </a:rPr>
              <a:t> dengesini tekrar 7'ye getirmek için vücut,  dişlerden kalsiyum iyonlarını çeker. Bunun sonucunda diş minesi hızla yok olur.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>
            <a:spLocks noChangeArrowheads="1"/>
          </p:cNvSpPr>
          <p:nvPr/>
        </p:nvSpPr>
        <p:spPr bwMode="auto">
          <a:xfrm>
            <a:off x="323850" y="260350"/>
            <a:ext cx="83153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000" b="1">
                <a:latin typeface="Comic Sans MS" pitchFamily="66" charset="0"/>
              </a:rPr>
              <a:t>    Son  yıllarda gazlı içecek tüketimi ile osteoporoz ve kemik kırılmalarını ilişkilendiren arastırmalar yayınlanmaya başladı.</a:t>
            </a:r>
          </a:p>
        </p:txBody>
      </p:sp>
      <p:pic>
        <p:nvPicPr>
          <p:cNvPr id="3" name="Picture 4" descr="http://www.tazekahve.com/wp-content/uploads/osteoporoz-2.jpg"/>
          <p:cNvPicPr>
            <a:picLocks noChangeAspect="1" noChangeArrowheads="1"/>
          </p:cNvPicPr>
          <p:nvPr/>
        </p:nvPicPr>
        <p:blipFill>
          <a:blip r:embed="rId2" cstate="print"/>
          <a:srcRect b="9863"/>
          <a:stretch>
            <a:fillRect/>
          </a:stretch>
        </p:blipFill>
        <p:spPr bwMode="auto">
          <a:xfrm>
            <a:off x="2771800" y="3331745"/>
            <a:ext cx="3672408" cy="2689543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825" y="188913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36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de-DE" sz="36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Asitli içecekler içildikten sonra yapılması gerekenler nelerdir?</a:t>
            </a:r>
            <a:endParaRPr lang="de-DE" sz="3600" b="1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http://img03.blogcu.com/images/h/e/a/healthonline/640268fd5b4e40e6f92fc5cc03f6a941_126545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7930">
            <a:off x="3028950" y="1541463"/>
            <a:ext cx="2522538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825" y="4221163"/>
            <a:ext cx="8642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3600" b="1">
                <a:latin typeface="Comic Sans MS" pitchFamily="66" charset="0"/>
                <a:cs typeface="Times New Roman" pitchFamily="18" charset="0"/>
              </a:rPr>
              <a:t>  </a:t>
            </a:r>
            <a:r>
              <a:rPr lang="de-DE" sz="3600" b="1">
                <a:latin typeface="Comic Sans MS" pitchFamily="66" charset="0"/>
                <a:cs typeface="Times New Roman" pitchFamily="18" charset="0"/>
              </a:rPr>
              <a:t>Asitli içecekler içildikten hemen sonra ağızdaki asitlik olabildiğince çabuk nötralize edilmeli. Bunun en iyi yolu ise şekersiz sakız çiğnemektir. 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r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2594" t="26950" r="30359" b="19112"/>
          <a:stretch>
            <a:fillRect/>
          </a:stretch>
        </p:blipFill>
        <p:spPr>
          <a:xfrm>
            <a:off x="3000375" y="1571625"/>
            <a:ext cx="3149600" cy="4752975"/>
          </a:xfrm>
          <a:noFill/>
          <a:ln w="25400">
            <a:solidFill>
              <a:srgbClr val="FF6600"/>
            </a:solidFill>
          </a:ln>
        </p:spPr>
      </p:pic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95288" y="620713"/>
            <a:ext cx="2376487" cy="1512887"/>
          </a:xfrm>
          <a:prstGeom prst="flowChartMagneticTape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altLang="en-US"/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52388" y="1320800"/>
            <a:ext cx="2237792" cy="840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>
                <a:solidFill>
                  <a:srgbClr val="92D050"/>
                </a:solidFill>
              </a:rPr>
              <a:t>Solunum Yolu 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>
                <a:solidFill>
                  <a:srgbClr val="92D050"/>
                </a:solidFill>
              </a:rPr>
              <a:t>Hastalıkları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sz="1800" dirty="0"/>
              <a:t>Hayes ve ark., 1998</a:t>
            </a:r>
          </a:p>
        </p:txBody>
      </p:sp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6572250" y="4286250"/>
            <a:ext cx="2135200" cy="8685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 err="1">
                <a:solidFill>
                  <a:srgbClr val="92D050"/>
                </a:solidFill>
              </a:rPr>
              <a:t>Diabetes</a:t>
            </a:r>
            <a:endParaRPr lang="tr-TR" altLang="en-US" b="1" dirty="0">
              <a:solidFill>
                <a:srgbClr val="92D05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 err="1">
                <a:solidFill>
                  <a:srgbClr val="92D050"/>
                </a:solidFill>
              </a:rPr>
              <a:t>Mellitus</a:t>
            </a:r>
            <a:endParaRPr lang="tr-TR" altLang="en-US" b="1" dirty="0">
              <a:solidFill>
                <a:srgbClr val="92D05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sz="1800" dirty="0"/>
              <a:t>Kıran ve ark., 2005</a:t>
            </a:r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6215063" y="2928938"/>
            <a:ext cx="2768600" cy="109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 err="1">
                <a:solidFill>
                  <a:srgbClr val="92D050"/>
                </a:solidFill>
              </a:rPr>
              <a:t>Kardiyovasküler</a:t>
            </a:r>
            <a:r>
              <a:rPr lang="tr-TR" altLang="en-US" b="1" dirty="0">
                <a:solidFill>
                  <a:srgbClr val="92D050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>
                <a:solidFill>
                  <a:srgbClr val="92D050"/>
                </a:solidFill>
              </a:rPr>
              <a:t>Hastalıklar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sz="1800" dirty="0" err="1"/>
              <a:t>Mattila</a:t>
            </a:r>
            <a:r>
              <a:rPr lang="tr-TR" altLang="en-US" sz="1800" dirty="0"/>
              <a:t> ve ark., 1989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sz="1800" dirty="0" err="1"/>
              <a:t>Beck</a:t>
            </a:r>
            <a:r>
              <a:rPr lang="tr-TR" altLang="en-US" sz="1800" dirty="0"/>
              <a:t> ve ark., 1996</a:t>
            </a:r>
          </a:p>
        </p:txBody>
      </p:sp>
      <p:sp>
        <p:nvSpPr>
          <p:cNvPr id="9223" name="Text Box 22"/>
          <p:cNvSpPr txBox="1">
            <a:spLocks noChangeArrowheads="1"/>
          </p:cNvSpPr>
          <p:nvPr/>
        </p:nvSpPr>
        <p:spPr bwMode="auto">
          <a:xfrm>
            <a:off x="6215063" y="1143000"/>
            <a:ext cx="2786062" cy="896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 err="1">
                <a:solidFill>
                  <a:srgbClr val="92D050"/>
                </a:solidFill>
              </a:rPr>
              <a:t>Serebrovasküler</a:t>
            </a:r>
            <a:r>
              <a:rPr lang="tr-TR" altLang="en-US" b="1" dirty="0">
                <a:solidFill>
                  <a:srgbClr val="92D050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>
                <a:solidFill>
                  <a:srgbClr val="92D050"/>
                </a:solidFill>
              </a:rPr>
              <a:t>Hastalıklar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sz="1800" dirty="0" err="1"/>
              <a:t>Wu</a:t>
            </a:r>
            <a:r>
              <a:rPr lang="tr-TR" altLang="en-US" sz="1800" dirty="0"/>
              <a:t> ve ark., 2000</a:t>
            </a:r>
          </a:p>
        </p:txBody>
      </p:sp>
      <p:sp>
        <p:nvSpPr>
          <p:cNvPr id="9224" name="Text Box 23"/>
          <p:cNvSpPr txBox="1">
            <a:spLocks noChangeArrowheads="1"/>
          </p:cNvSpPr>
          <p:nvPr/>
        </p:nvSpPr>
        <p:spPr bwMode="auto">
          <a:xfrm>
            <a:off x="4763" y="2901950"/>
            <a:ext cx="2789289" cy="646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 err="1">
                <a:solidFill>
                  <a:srgbClr val="92D050"/>
                </a:solidFill>
              </a:rPr>
              <a:t>Osteopöröz</a:t>
            </a:r>
            <a:endParaRPr lang="tr-TR" altLang="en-US" b="1" dirty="0">
              <a:solidFill>
                <a:srgbClr val="92D05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sz="1800" dirty="0" err="1"/>
              <a:t>Wactawski</a:t>
            </a:r>
            <a:r>
              <a:rPr lang="tr-TR" altLang="en-US" sz="1800" dirty="0"/>
              <a:t>-</a:t>
            </a:r>
            <a:r>
              <a:rPr lang="tr-TR" altLang="en-US" sz="1800" dirty="0" err="1"/>
              <a:t>Wende</a:t>
            </a:r>
            <a:r>
              <a:rPr lang="tr-TR" altLang="en-US" sz="1800" dirty="0"/>
              <a:t>, 2001 </a:t>
            </a:r>
          </a:p>
        </p:txBody>
      </p:sp>
      <p:sp>
        <p:nvSpPr>
          <p:cNvPr id="9225" name="Text Box 24"/>
          <p:cNvSpPr txBox="1">
            <a:spLocks noChangeArrowheads="1"/>
          </p:cNvSpPr>
          <p:nvPr/>
        </p:nvSpPr>
        <p:spPr bwMode="auto">
          <a:xfrm>
            <a:off x="-20638" y="4200525"/>
            <a:ext cx="2849178" cy="1588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>
                <a:solidFill>
                  <a:srgbClr val="92D050"/>
                </a:solidFill>
              </a:rPr>
              <a:t>Erken Doğum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>
                <a:solidFill>
                  <a:srgbClr val="92D050"/>
                </a:solidFill>
              </a:rPr>
              <a:t> ve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 dirty="0">
                <a:solidFill>
                  <a:srgbClr val="92D050"/>
                </a:solidFill>
              </a:rPr>
              <a:t> DDA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sz="1800" dirty="0" err="1"/>
              <a:t>Offenbacher</a:t>
            </a:r>
            <a:r>
              <a:rPr lang="tr-TR" altLang="en-US" sz="1800" dirty="0"/>
              <a:t> ve ark., 1996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sz="1800" dirty="0"/>
              <a:t>Kürklü, 2002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tr-TR" altLang="en-US" sz="1800" b="1" dirty="0">
              <a:solidFill>
                <a:srgbClr val="FFFF00"/>
              </a:solidFill>
            </a:endParaRPr>
          </a:p>
        </p:txBody>
      </p:sp>
      <p:sp>
        <p:nvSpPr>
          <p:cNvPr id="9226" name="Text Box 28"/>
          <p:cNvSpPr txBox="1">
            <a:spLocks noChangeArrowheads="1"/>
          </p:cNvSpPr>
          <p:nvPr/>
        </p:nvSpPr>
        <p:spPr bwMode="auto">
          <a:xfrm>
            <a:off x="2481263" y="309563"/>
            <a:ext cx="4251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en-US" b="1">
                <a:solidFill>
                  <a:srgbClr val="FE2A14"/>
                </a:solidFill>
              </a:rPr>
              <a:t>Periodontal Hastalıklar</a:t>
            </a:r>
          </a:p>
        </p:txBody>
      </p:sp>
      <p:sp>
        <p:nvSpPr>
          <p:cNvPr id="9227" name="10 Metin kutusu"/>
          <p:cNvSpPr txBox="1">
            <a:spLocks noChangeArrowheads="1"/>
          </p:cNvSpPr>
          <p:nvPr/>
        </p:nvSpPr>
        <p:spPr bwMode="auto">
          <a:xfrm>
            <a:off x="6357938" y="2143125"/>
            <a:ext cx="278606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2000" b="1" dirty="0">
                <a:solidFill>
                  <a:srgbClr val="92D050"/>
                </a:solidFill>
              </a:rPr>
              <a:t>Baş ve Boyun Kanseri</a:t>
            </a:r>
          </a:p>
          <a:p>
            <a:pPr algn="ctr"/>
            <a:r>
              <a:rPr lang="tr-TR" altLang="en-US" sz="1800" dirty="0" err="1"/>
              <a:t>Tezal</a:t>
            </a:r>
            <a:r>
              <a:rPr lang="tr-TR" altLang="en-US" sz="1800" dirty="0"/>
              <a:t> ve ark., 2005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Oval 2"/>
          <p:cNvSpPr>
            <a:spLocks noChangeArrowheads="1"/>
          </p:cNvSpPr>
          <p:nvPr/>
        </p:nvSpPr>
        <p:spPr bwMode="auto">
          <a:xfrm>
            <a:off x="755650" y="1412875"/>
            <a:ext cx="7272338" cy="14986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sz="2400" b="1">
                <a:solidFill>
                  <a:schemeClr val="bg1"/>
                </a:solidFill>
              </a:rPr>
              <a:t>ORAL ENFEKSİYONUN YAYILMA YOLLARI</a:t>
            </a:r>
          </a:p>
        </p:txBody>
      </p:sp>
      <p:sp>
        <p:nvSpPr>
          <p:cNvPr id="139267" name="Oval 3"/>
          <p:cNvSpPr>
            <a:spLocks noChangeArrowheads="1"/>
          </p:cNvSpPr>
          <p:nvPr/>
        </p:nvSpPr>
        <p:spPr bwMode="auto">
          <a:xfrm>
            <a:off x="214282" y="3786190"/>
            <a:ext cx="2771775" cy="10668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Metastatik</a:t>
            </a:r>
            <a:r>
              <a:rPr lang="tr-TR" sz="2000" b="1" dirty="0">
                <a:solidFill>
                  <a:schemeClr val="bg1"/>
                </a:solidFill>
              </a:rPr>
              <a:t> Enfeksiyon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059113" y="4292600"/>
            <a:ext cx="2743200" cy="10668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sz="2000" b="1">
                <a:solidFill>
                  <a:schemeClr val="bg1"/>
                </a:solidFill>
              </a:rPr>
              <a:t>Metastatik Hasar</a:t>
            </a:r>
            <a:endParaRPr lang="tr-TR" sz="2800" b="1">
              <a:solidFill>
                <a:schemeClr val="bg1"/>
              </a:solidFill>
            </a:endParaRPr>
          </a:p>
        </p:txBody>
      </p:sp>
      <p:sp>
        <p:nvSpPr>
          <p:cNvPr id="139269" name="Oval 5"/>
          <p:cNvSpPr>
            <a:spLocks noChangeArrowheads="1"/>
          </p:cNvSpPr>
          <p:nvPr/>
        </p:nvSpPr>
        <p:spPr bwMode="auto">
          <a:xfrm>
            <a:off x="5929322" y="3786190"/>
            <a:ext cx="2960687" cy="9906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Metastatik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Enflamasyon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23850" y="836613"/>
            <a:ext cx="8280400" cy="1079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10 Aşağı Ok"/>
          <p:cNvSpPr/>
          <p:nvPr/>
        </p:nvSpPr>
        <p:spPr>
          <a:xfrm>
            <a:off x="2143108" y="27860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4286248" y="31432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6715140" y="27146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Rectangle 4"/>
          <p:cNvSpPr>
            <a:spLocks noGrp="1" noChangeArrowheads="1"/>
          </p:cNvSpPr>
          <p:nvPr>
            <p:ph sz="half" idx="2"/>
          </p:nvPr>
        </p:nvSpPr>
        <p:spPr>
          <a:gradFill rotWithShape="0">
            <a:gsLst>
              <a:gs pos="0">
                <a:srgbClr val="A5539D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lnSpcReduction="10000"/>
          </a:bodyPr>
          <a:lstStyle/>
          <a:p>
            <a:r>
              <a:rPr lang="tr-TR" sz="2000" dirty="0" err="1" smtClean="0"/>
              <a:t>Subakut</a:t>
            </a:r>
            <a:r>
              <a:rPr lang="tr-TR" sz="2000" dirty="0" smtClean="0"/>
              <a:t> Bakteriyel </a:t>
            </a:r>
            <a:r>
              <a:rPr lang="tr-TR" sz="2000" dirty="0" err="1" smtClean="0"/>
              <a:t>Endokartit</a:t>
            </a:r>
            <a:r>
              <a:rPr lang="tr-TR" sz="2000" dirty="0" smtClean="0"/>
              <a:t> </a:t>
            </a:r>
          </a:p>
          <a:p>
            <a:r>
              <a:rPr lang="tr-TR" sz="2000" dirty="0" smtClean="0"/>
              <a:t>Akut Bakteriyel </a:t>
            </a:r>
            <a:r>
              <a:rPr lang="tr-TR" sz="2000" dirty="0" err="1" smtClean="0"/>
              <a:t>Miyokard</a:t>
            </a:r>
            <a:endParaRPr lang="tr-TR" sz="2000" dirty="0" smtClean="0"/>
          </a:p>
          <a:p>
            <a:r>
              <a:rPr lang="tr-TR" sz="2000" dirty="0" smtClean="0"/>
              <a:t>Beyin </a:t>
            </a:r>
            <a:r>
              <a:rPr lang="tr-TR" sz="2000" dirty="0" err="1" smtClean="0"/>
              <a:t>Absesi</a:t>
            </a:r>
            <a:endParaRPr lang="tr-TR" sz="2000" dirty="0" smtClean="0"/>
          </a:p>
          <a:p>
            <a:r>
              <a:rPr lang="tr-TR" sz="2000" dirty="0" err="1" smtClean="0"/>
              <a:t>Kavernöz</a:t>
            </a:r>
            <a:r>
              <a:rPr lang="tr-TR" sz="2000" dirty="0" smtClean="0"/>
              <a:t> </a:t>
            </a:r>
            <a:r>
              <a:rPr lang="tr-TR" sz="2000" dirty="0" err="1" smtClean="0"/>
              <a:t>Sinus</a:t>
            </a:r>
            <a:r>
              <a:rPr lang="tr-TR" sz="2000" dirty="0" smtClean="0"/>
              <a:t> </a:t>
            </a:r>
            <a:r>
              <a:rPr lang="tr-TR" sz="2000" dirty="0" err="1" smtClean="0"/>
              <a:t>Trombozu</a:t>
            </a:r>
            <a:endParaRPr lang="tr-TR" sz="2000" dirty="0" smtClean="0"/>
          </a:p>
          <a:p>
            <a:r>
              <a:rPr lang="tr-TR" sz="2000" dirty="0" smtClean="0"/>
              <a:t>Sinüzit</a:t>
            </a:r>
          </a:p>
          <a:p>
            <a:r>
              <a:rPr lang="tr-TR" sz="2000" dirty="0" smtClean="0"/>
              <a:t>Akciğer </a:t>
            </a:r>
            <a:r>
              <a:rPr lang="tr-TR" sz="2000" dirty="0" err="1" smtClean="0"/>
              <a:t>Absesi</a:t>
            </a:r>
            <a:endParaRPr lang="tr-TR" sz="2000" dirty="0" smtClean="0"/>
          </a:p>
          <a:p>
            <a:r>
              <a:rPr lang="tr-TR" sz="2000" dirty="0" err="1" smtClean="0"/>
              <a:t>Ludwig</a:t>
            </a:r>
            <a:r>
              <a:rPr lang="tr-TR" sz="2000" dirty="0" smtClean="0"/>
              <a:t> Anjini</a:t>
            </a:r>
          </a:p>
          <a:p>
            <a:r>
              <a:rPr lang="tr-TR" sz="2000" dirty="0" err="1" smtClean="0"/>
              <a:t>Orbital</a:t>
            </a:r>
            <a:r>
              <a:rPr lang="tr-TR" sz="2000" dirty="0" smtClean="0"/>
              <a:t> </a:t>
            </a:r>
            <a:r>
              <a:rPr lang="tr-TR" sz="2000" dirty="0" err="1" smtClean="0"/>
              <a:t>Selülit</a:t>
            </a:r>
            <a:endParaRPr lang="tr-TR" sz="2000" dirty="0" smtClean="0"/>
          </a:p>
          <a:p>
            <a:r>
              <a:rPr lang="tr-TR" sz="2000" dirty="0" smtClean="0"/>
              <a:t>Deri Ülseri</a:t>
            </a:r>
          </a:p>
          <a:p>
            <a:r>
              <a:rPr lang="tr-TR" sz="2000" dirty="0" err="1" smtClean="0"/>
              <a:t>Osteomyelit</a:t>
            </a:r>
            <a:endParaRPr lang="tr-TR" sz="2000" dirty="0" smtClean="0"/>
          </a:p>
          <a:p>
            <a:r>
              <a:rPr lang="tr-TR" sz="2000" dirty="0" smtClean="0"/>
              <a:t>Eklem Protezi Enfeksiyonu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Rectangle 4"/>
          <p:cNvSpPr>
            <a:spLocks noGrp="1" noChangeArrowheads="1"/>
          </p:cNvSpPr>
          <p:nvPr>
            <p:ph sz="half" idx="2"/>
          </p:nvPr>
        </p:nvSpPr>
        <p:spPr>
          <a:gradFill rotWithShape="0">
            <a:gsLst>
              <a:gs pos="0">
                <a:srgbClr val="A5539D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tr-TR" sz="2000" smtClean="0"/>
              <a:t>Serebral Enfarktüs</a:t>
            </a:r>
          </a:p>
          <a:p>
            <a:r>
              <a:rPr lang="tr-TR" sz="2000" smtClean="0"/>
              <a:t>Akut Miyokard Enfarktüsü</a:t>
            </a:r>
          </a:p>
          <a:p>
            <a:r>
              <a:rPr lang="tr-TR" sz="2000" smtClean="0"/>
              <a:t>Sürekli Ateş</a:t>
            </a:r>
          </a:p>
          <a:p>
            <a:r>
              <a:rPr lang="tr-TR" sz="2000" smtClean="0"/>
              <a:t>İdyopatik Trigeminal Nevralji</a:t>
            </a:r>
          </a:p>
          <a:p>
            <a:r>
              <a:rPr lang="tr-TR" sz="2000" smtClean="0"/>
              <a:t>Toksik Şok Sendromu</a:t>
            </a:r>
          </a:p>
          <a:p>
            <a:r>
              <a:rPr lang="tr-TR" sz="2000" smtClean="0"/>
              <a:t>Sistemik Granülosit Hücre Defekti</a:t>
            </a:r>
          </a:p>
          <a:p>
            <a:r>
              <a:rPr lang="tr-TR" sz="2000" smtClean="0"/>
              <a:t>Kronik Menenjit</a:t>
            </a:r>
          </a:p>
          <a:p>
            <a:endParaRPr lang="tr-T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mb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4059</TotalTime>
  <Words>1990</Words>
  <Application>Microsoft Office PowerPoint</Application>
  <PresentationFormat>Ekran Gösterisi (4:3)</PresentationFormat>
  <Paragraphs>391</Paragraphs>
  <Slides>57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Cumba</vt:lpstr>
      <vt:lpstr>   Sistemik Durumlarla Periodontal Hastalıklar Arasındaki İlişki</vt:lpstr>
      <vt:lpstr>Slayt 2</vt:lpstr>
      <vt:lpstr>Slayt 3</vt:lpstr>
      <vt:lpstr>Periodontitisin ilerlemesi</vt:lpstr>
      <vt:lpstr>Periodontal hastalıklarda risk faktörler</vt:lpstr>
      <vt:lpstr>Slayt 6</vt:lpstr>
      <vt:lpstr>Slayt 7</vt:lpstr>
      <vt:lpstr>Slayt 8</vt:lpstr>
      <vt:lpstr>Slayt 9</vt:lpstr>
      <vt:lpstr>Slayt 10</vt:lpstr>
      <vt:lpstr>Slayt 11</vt:lpstr>
      <vt:lpstr>Slayt 12</vt:lpstr>
      <vt:lpstr>Kardiyovasküler hastalıklar</vt:lpstr>
      <vt:lpstr>Slayt 14</vt:lpstr>
      <vt:lpstr>Slayt 15</vt:lpstr>
      <vt:lpstr>Aterosklerozla İlişkili Kalıtsal İmmün Sinyallerin Periodontal Bakterilerle Aktivasyonu</vt:lpstr>
      <vt:lpstr>Periodontal Enfeksiyonların aterosikleroza dönüşme mekanizmaları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Angina Pectoris</vt:lpstr>
      <vt:lpstr>Slayt 30</vt:lpstr>
      <vt:lpstr>Miyokard Enfarktüsü</vt:lpstr>
      <vt:lpstr>Aritmiler</vt:lpstr>
      <vt:lpstr>Pacemaker Kullananlar</vt:lpstr>
      <vt:lpstr>Slayt 34</vt:lpstr>
      <vt:lpstr>Slayt 35</vt:lpstr>
      <vt:lpstr>  BESLENME</vt:lpstr>
      <vt:lpstr>Beslenme yetersizliği</vt:lpstr>
      <vt:lpstr>Beslenme yetersizliği</vt:lpstr>
      <vt:lpstr>DİYETİN FİZİKSEL KAREKTERİ….</vt:lpstr>
      <vt:lpstr>Asit – Alkali  dengesizliği</vt:lpstr>
      <vt:lpstr>Slayt 41</vt:lpstr>
      <vt:lpstr>Slayt 42</vt:lpstr>
      <vt:lpstr>Slayt 43</vt:lpstr>
      <vt:lpstr>Slayt 44</vt:lpstr>
      <vt:lpstr>Slayt 45</vt:lpstr>
      <vt:lpstr>Slayt 46</vt:lpstr>
      <vt:lpstr>   BESLENME</vt:lpstr>
      <vt:lpstr>Slayt 48</vt:lpstr>
      <vt:lpstr>Slayt 49</vt:lpstr>
      <vt:lpstr>   </vt:lpstr>
      <vt:lpstr>Slayt 51</vt:lpstr>
      <vt:lpstr>Slayt 52</vt:lpstr>
      <vt:lpstr>ASİTLİ  İÇECEKLERİN DİŞ VE KEMİK SAĞLIĞINA ETKİLERİ </vt:lpstr>
      <vt:lpstr>Slayt 54</vt:lpstr>
      <vt:lpstr>Slayt 55</vt:lpstr>
      <vt:lpstr>Slayt 56</vt:lpstr>
      <vt:lpstr>Slayt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PERİODONTAL HASTALIKLARDA BESLENMENİN ETKİLERİ</dc:title>
  <cp:lastModifiedBy>HBOSTANCI</cp:lastModifiedBy>
  <cp:revision>139</cp:revision>
  <dcterms:modified xsi:type="dcterms:W3CDTF">2017-01-27T07:19:30Z</dcterms:modified>
</cp:coreProperties>
</file>