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12.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Upanishadlar</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Buddhist</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Kültür</a:t>
            </a: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Buddha’nın</a:t>
            </a:r>
            <a:r>
              <a:rPr lang="tr-TR" dirty="0"/>
              <a:t> önceki adının ise “amacına ulaşmış kimse” ya da “ahlaklılığı başarmış olan” anlamlarına gelen </a:t>
            </a:r>
            <a:r>
              <a:rPr lang="tr-TR" dirty="0" err="1"/>
              <a:t>Siddhartha</a:t>
            </a:r>
            <a:r>
              <a:rPr lang="tr-TR" dirty="0"/>
              <a:t> (</a:t>
            </a:r>
            <a:r>
              <a:rPr lang="tr-TR" dirty="0" err="1"/>
              <a:t>Siddattha</a:t>
            </a:r>
            <a:r>
              <a:rPr lang="tr-TR" dirty="0"/>
              <a:t>) olduğu bilinmektedir. </a:t>
            </a:r>
            <a:r>
              <a:rPr lang="tr-TR" dirty="0" err="1"/>
              <a:t>Siddhartha’nın</a:t>
            </a:r>
            <a:r>
              <a:rPr lang="tr-TR" dirty="0"/>
              <a:t> doğumu ile ilgili efsanelerde, </a:t>
            </a:r>
            <a:r>
              <a:rPr lang="tr-TR" dirty="0" err="1"/>
              <a:t>Maya’nın</a:t>
            </a:r>
            <a:r>
              <a:rPr lang="tr-TR" dirty="0"/>
              <a:t> rüyasında </a:t>
            </a:r>
            <a:r>
              <a:rPr lang="tr-TR" dirty="0" err="1"/>
              <a:t>Boddhisattva’yı</a:t>
            </a:r>
            <a:r>
              <a:rPr lang="tr-TR" dirty="0"/>
              <a:t> (</a:t>
            </a:r>
            <a:r>
              <a:rPr lang="tr-TR" dirty="0" err="1"/>
              <a:t>Buddha</a:t>
            </a:r>
            <a:r>
              <a:rPr lang="tr-TR" dirty="0"/>
              <a:t>) beyaz bir fil şeklinde karnına girerken gördüğü anlatılır. Doğum yeri ise, </a:t>
            </a:r>
            <a:r>
              <a:rPr lang="tr-TR" dirty="0" err="1"/>
              <a:t>Kapilavastu</a:t>
            </a:r>
            <a:r>
              <a:rPr lang="tr-TR" dirty="0"/>
              <a:t> yakınlarındaki </a:t>
            </a:r>
            <a:r>
              <a:rPr lang="tr-TR" dirty="0" err="1"/>
              <a:t>Lumbini</a:t>
            </a:r>
            <a:r>
              <a:rPr lang="tr-TR" dirty="0"/>
              <a:t> koruluğudur.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Siddhartha’nın</a:t>
            </a:r>
            <a:r>
              <a:rPr lang="tr-TR" dirty="0"/>
              <a:t> annesi </a:t>
            </a:r>
            <a:r>
              <a:rPr lang="tr-TR" dirty="0" err="1"/>
              <a:t>Maya’nın</a:t>
            </a:r>
            <a:r>
              <a:rPr lang="tr-TR" dirty="0"/>
              <a:t>, doğumdan yedi gün sonra öldüğü ve </a:t>
            </a:r>
            <a:r>
              <a:rPr lang="tr-TR" dirty="0" err="1"/>
              <a:t>Siddhartha’yı</a:t>
            </a:r>
            <a:r>
              <a:rPr lang="tr-TR" dirty="0"/>
              <a:t> teyzesinin büyüttüğü kaydedilmiştir. </a:t>
            </a:r>
            <a:r>
              <a:rPr lang="tr-TR" dirty="0" err="1"/>
              <a:t>Siddhartha</a:t>
            </a:r>
            <a:r>
              <a:rPr lang="tr-TR" dirty="0"/>
              <a:t> bir kraliyet çocuğu için gerekli olan, hem teokratik hem de pratik eğitimi görmüştür. Krallığın varisi olan </a:t>
            </a:r>
            <a:r>
              <a:rPr lang="tr-TR" dirty="0" err="1"/>
              <a:t>Siddhartha</a:t>
            </a:r>
            <a:r>
              <a:rPr lang="tr-TR" dirty="0"/>
              <a:t>, sosyal konumu ve maddi refahının güvence altında olmasına rağmen; yine de bu tür dünyevi zenginliklerden mutlu olamamıştır.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Ancak </a:t>
            </a:r>
            <a:r>
              <a:rPr lang="tr-TR" dirty="0" err="1"/>
              <a:t>Siddhartha’nın</a:t>
            </a:r>
            <a:r>
              <a:rPr lang="tr-TR" dirty="0"/>
              <a:t> gezgin bir çileci olmak için; hükümdarlık hayatından vazgeçmesi epeyce bir derin düşünce gerektirmiştir. On altı, on yedi yaşlarında </a:t>
            </a:r>
            <a:r>
              <a:rPr lang="tr-TR" dirty="0" err="1"/>
              <a:t>Yaşodhara</a:t>
            </a:r>
            <a:r>
              <a:rPr lang="tr-TR" dirty="0"/>
              <a:t> ile evlendirilişi ve oğlu </a:t>
            </a:r>
            <a:r>
              <a:rPr lang="tr-TR" dirty="0" err="1"/>
              <a:t>Rahula’nın</a:t>
            </a:r>
            <a:r>
              <a:rPr lang="tr-TR" dirty="0"/>
              <a:t> doğumu onun gerçeği arama kararını biraz daha geciktirse de, yirmi dokuz yaşlarında sarayından ayrılarak münzevi hayatı yaşamaya başlamıştır.</a:t>
            </a:r>
          </a:p>
          <a:p>
            <a:pPr algn="ctr"/>
            <a:endParaRPr lang="tr-TR" dirty="0"/>
          </a:p>
        </p:txBody>
      </p:sp>
    </p:spTree>
    <p:extLst>
      <p:ext uri="{BB962C8B-B14F-4D97-AF65-F5344CB8AC3E}">
        <p14:creationId xmlns:p14="http://schemas.microsoft.com/office/powerpoint/2010/main" val="3809088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normAutofit fontScale="92500" lnSpcReduction="10000"/>
          </a:bodyPr>
          <a:lstStyle/>
          <a:p>
            <a:pPr algn="ctr"/>
            <a:r>
              <a:rPr lang="tr-TR" dirty="0"/>
              <a:t>Uzunca bir süre çileci bir ermiş olarak dolaşıp duran </a:t>
            </a:r>
            <a:r>
              <a:rPr lang="tr-TR" dirty="0" err="1"/>
              <a:t>Siddhartha</a:t>
            </a:r>
            <a:r>
              <a:rPr lang="tr-TR" dirty="0"/>
              <a:t>, acının kaynağı, dünyevi zevklerin geçiciliği, bilgisizlik ve nefret gibi kavramların üzerinde yoğunlaşıp meditasyon yapmıştır. Otuz beş yaşına geldiğinde ise, bugünkü </a:t>
            </a:r>
            <a:r>
              <a:rPr lang="tr-TR" dirty="0" err="1"/>
              <a:t>Bihar’da</a:t>
            </a:r>
            <a:r>
              <a:rPr lang="tr-TR" dirty="0"/>
              <a:t> bulunan </a:t>
            </a:r>
            <a:r>
              <a:rPr lang="tr-TR" dirty="0" err="1"/>
              <a:t>Gaya’da</a:t>
            </a:r>
            <a:r>
              <a:rPr lang="tr-TR" dirty="0"/>
              <a:t> </a:t>
            </a:r>
            <a:r>
              <a:rPr lang="tr-TR" dirty="0" err="1"/>
              <a:t>Nerancara</a:t>
            </a:r>
            <a:r>
              <a:rPr lang="tr-TR" dirty="0"/>
              <a:t> ırmağının kenarındaki </a:t>
            </a:r>
            <a:r>
              <a:rPr lang="tr-TR" dirty="0" err="1"/>
              <a:t>Bodhgaya</a:t>
            </a:r>
            <a:r>
              <a:rPr lang="tr-TR" dirty="0"/>
              <a:t> (incir) ağacının altında aydınlanarak; </a:t>
            </a:r>
            <a:r>
              <a:rPr lang="tr-TR" dirty="0" err="1"/>
              <a:t>Buddha</a:t>
            </a:r>
            <a:r>
              <a:rPr lang="tr-TR" dirty="0"/>
              <a:t> haline gelmiştir. Aydınlanmasından sonra </a:t>
            </a:r>
            <a:r>
              <a:rPr lang="tr-TR" dirty="0" err="1"/>
              <a:t>Buddha</a:t>
            </a:r>
            <a:r>
              <a:rPr lang="tr-TR" dirty="0"/>
              <a:t>, ilk vaazını </a:t>
            </a:r>
            <a:r>
              <a:rPr lang="tr-TR" dirty="0" err="1"/>
              <a:t>Benares</a:t>
            </a:r>
            <a:r>
              <a:rPr lang="tr-TR" dirty="0"/>
              <a:t> </a:t>
            </a:r>
            <a:r>
              <a:rPr lang="tr-TR" dirty="0" err="1"/>
              <a:t>Sarnath’da</a:t>
            </a:r>
            <a:r>
              <a:rPr lang="tr-TR" dirty="0"/>
              <a:t> bulunan Geyik Parkı’nda vermiştir. </a:t>
            </a:r>
            <a:r>
              <a:rPr lang="tr-TR" dirty="0" err="1"/>
              <a:t>Buddha’nın</a:t>
            </a:r>
            <a:r>
              <a:rPr lang="tr-TR" dirty="0"/>
              <a:t> vaazları, doğumdan, yaştan, hastalıktan, yaşamın düş kırıklıklarından kaynaklanan acılardan ve onlardan kurtulmakla ilgilidir. Bunların çoğu da arzuya, zevke, tutkuya ve hazza susamışlıktan kaynaklanmaktadır;  bu arzuları söndürmek ise, acıyı dindirmenin tek yoludur. </a:t>
            </a:r>
          </a:p>
          <a:p>
            <a:pPr algn="ctr"/>
            <a:endParaRPr lang="tr-TR" dirty="0"/>
          </a:p>
        </p:txBody>
      </p:sp>
    </p:spTree>
    <p:extLst>
      <p:ext uri="{BB962C8B-B14F-4D97-AF65-F5344CB8AC3E}">
        <p14:creationId xmlns:p14="http://schemas.microsoft.com/office/powerpoint/2010/main" val="1117647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Buddha</a:t>
            </a:r>
            <a:r>
              <a:rPr lang="tr-TR" dirty="0"/>
              <a:t> dönemindeki bu düşünsel aydınlanma, Hint toplumunun siyasi ve kültürel hayatında da birtakım önemli değişikliklere sebep olmuştur. Bunlardan biri, </a:t>
            </a:r>
            <a:r>
              <a:rPr lang="tr-TR" dirty="0" err="1"/>
              <a:t>Buddhist</a:t>
            </a:r>
            <a:r>
              <a:rPr lang="tr-TR" dirty="0"/>
              <a:t> öğretiler gereği, taraftarlarının hayvan kesiminden vazgeçmeleridir. Bu durum </a:t>
            </a:r>
            <a:r>
              <a:rPr lang="tr-TR" dirty="0" err="1"/>
              <a:t>Koşala</a:t>
            </a:r>
            <a:r>
              <a:rPr lang="tr-TR" dirty="0"/>
              <a:t>, </a:t>
            </a:r>
            <a:r>
              <a:rPr lang="tr-TR" dirty="0" err="1"/>
              <a:t>Magadha</a:t>
            </a:r>
            <a:r>
              <a:rPr lang="tr-TR" dirty="0"/>
              <a:t> ve </a:t>
            </a:r>
            <a:r>
              <a:rPr lang="tr-TR" dirty="0" err="1"/>
              <a:t>Ganj</a:t>
            </a:r>
            <a:r>
              <a:rPr lang="tr-TR" dirty="0"/>
              <a:t> feodalitelerinin yeni kurulan şehirlerindeki Brahman din adamlarını çok kızdırmıştı. Zira muhtemelen, önceleri kurban törenleri için çok yüksek ücretler ödemek zorunda bırakılan tüccarlar, </a:t>
            </a:r>
            <a:r>
              <a:rPr lang="tr-TR" dirty="0" err="1"/>
              <a:t>Buddhist</a:t>
            </a:r>
            <a:r>
              <a:rPr lang="tr-TR" dirty="0"/>
              <a:t> olduktan sonra bu yaptırımı reddetmişlerdir. </a:t>
            </a:r>
          </a:p>
          <a:p>
            <a:pPr algn="ctr"/>
            <a:endParaRPr lang="tr-TR" dirty="0"/>
          </a:p>
        </p:txBody>
      </p:sp>
    </p:spTree>
    <p:extLst>
      <p:ext uri="{BB962C8B-B14F-4D97-AF65-F5344CB8AC3E}">
        <p14:creationId xmlns:p14="http://schemas.microsoft.com/office/powerpoint/2010/main" val="513412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Buddhizm</a:t>
            </a:r>
            <a:r>
              <a:rPr lang="tr-TR" dirty="0"/>
              <a:t> özünde kurtuluşa erme bilinci yatan erdemli bir öğretidir. </a:t>
            </a:r>
            <a:r>
              <a:rPr lang="tr-TR" dirty="0" err="1"/>
              <a:t>Buddha</a:t>
            </a:r>
            <a:r>
              <a:rPr lang="tr-TR" dirty="0"/>
              <a:t> fizik ötesi sorunlara açıklama getirme çabası olan biri değildi. Onun amacı, yaşamın içinde var olan </a:t>
            </a:r>
            <a:r>
              <a:rPr lang="tr-TR" dirty="0" err="1"/>
              <a:t>dukkhayı</a:t>
            </a:r>
            <a:r>
              <a:rPr lang="tr-TR" dirty="0"/>
              <a:t> yani acıyı, ıstıraptan kurtulmanın yolunu öğretmekti. </a:t>
            </a:r>
            <a:r>
              <a:rPr lang="tr-TR" dirty="0" err="1"/>
              <a:t>Buddha’ya</a:t>
            </a:r>
            <a:r>
              <a:rPr lang="tr-TR" dirty="0"/>
              <a:t> göre </a:t>
            </a:r>
            <a:r>
              <a:rPr lang="tr-TR" dirty="0" err="1"/>
              <a:t>samsara</a:t>
            </a:r>
            <a:r>
              <a:rPr lang="tr-TR"/>
              <a:t> içinde bir doğup bir ölmek yani acılı dünyadan bir türlü kurtulamamak sıradan insanların kaderidir ve bu kısır döngüyü kırma isteği kurtuluşun yolunu bulmamıza yarayan ve bizi kurtuluşa yönelten bir araçtır. </a:t>
            </a:r>
            <a:endParaRPr lang="tr-TR" dirty="0"/>
          </a:p>
        </p:txBody>
      </p:sp>
    </p:spTree>
    <p:extLst>
      <p:ext uri="{BB962C8B-B14F-4D97-AF65-F5344CB8AC3E}">
        <p14:creationId xmlns:p14="http://schemas.microsoft.com/office/powerpoint/2010/main" val="1676079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Upanishad</a:t>
            </a:r>
            <a:r>
              <a:rPr lang="tr-TR" dirty="0"/>
              <a:t> sözcüğü, </a:t>
            </a:r>
            <a:r>
              <a:rPr lang="tr-TR" dirty="0" err="1"/>
              <a:t>upa</a:t>
            </a:r>
            <a:r>
              <a:rPr lang="tr-TR" dirty="0"/>
              <a:t> (yakın)+ </a:t>
            </a:r>
            <a:r>
              <a:rPr lang="tr-TR" dirty="0" err="1"/>
              <a:t>ni</a:t>
            </a:r>
            <a:r>
              <a:rPr lang="tr-TR" dirty="0"/>
              <a:t> (gizli)+ </a:t>
            </a:r>
            <a:r>
              <a:rPr lang="tr-TR" dirty="0" err="1"/>
              <a:t>sad</a:t>
            </a:r>
            <a:r>
              <a:rPr lang="tr-TR" dirty="0"/>
              <a:t> (oturmak) sözcüklerinin (iki önek ve fiil) bir araya getirilmesiyle oluşturulmuştur. Gizli bilgileri öğrenmek isteyen öğrencinin, hocasının yanına, yani dizinin dibine oturarak ilgili öğretileri dinlemesi, öğrenmesi olarak tanımlanır. Bu metinler, Vedalarda aktarılan dinî ve felsefi öğretilerin en üst düzeye erişmiş formudur.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Hindu felsefesinin dönüm noktası olarak da değerlendirilirler. Hatta Veda Edebiyatının, </a:t>
            </a:r>
            <a:r>
              <a:rPr lang="tr-TR" i="1" dirty="0" err="1"/>
              <a:t>Rigveda’dan</a:t>
            </a:r>
            <a:r>
              <a:rPr lang="tr-TR" dirty="0"/>
              <a:t> sonraki en kıymetli eseri olarak da bilinirler. Kaya, </a:t>
            </a:r>
            <a:r>
              <a:rPr lang="tr-TR" i="1" dirty="0" err="1"/>
              <a:t>Upanishadlar’ın</a:t>
            </a:r>
            <a:r>
              <a:rPr lang="tr-TR" dirty="0"/>
              <a:t> Hint Kültür Tarihi açısından sahip olduğu önemi ve değerini şu ifadelerle açıklar: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i="1" dirty="0"/>
              <a:t>“</a:t>
            </a:r>
            <a:r>
              <a:rPr lang="tr-TR" i="1" dirty="0" err="1"/>
              <a:t>Upanishadlar</a:t>
            </a:r>
            <a:r>
              <a:rPr lang="tr-TR" i="1" dirty="0"/>
              <a:t>, eski Hintlilerin yaşamı, ölümü, ölümden sonrasını, tanrıyı ve evreni açıklamaya çalıştıkları, bu bağlamda birçok soruna el attıkları felsefe ve teoloji metinleridir. Bunlar Hindistan’da izleyen dönemdeki bütün düşünce akımlarına kaynaklık etmiş birikimlerdir… Tanrı, tanrının doğası, evren, yaşam, ölüm, ölümden sonrası, yeniden doğuş ve kurtuluş konularında bilgiler içerirler.”</a:t>
            </a:r>
            <a:endParaRPr lang="tr-TR" dirty="0"/>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i="1" dirty="0" err="1"/>
              <a:t>Upanishadlar</a:t>
            </a:r>
            <a:r>
              <a:rPr lang="tr-TR" dirty="0"/>
              <a:t>, </a:t>
            </a:r>
            <a:r>
              <a:rPr lang="tr-TR" dirty="0" err="1"/>
              <a:t>Brahmanik</a:t>
            </a:r>
            <a:r>
              <a:rPr lang="tr-TR" dirty="0"/>
              <a:t> kurban törenleri, öğretileri ve Hint tanrı inancı ile ilgili anlatıların yanı sıra; özellikle ilk dönem </a:t>
            </a:r>
            <a:r>
              <a:rPr lang="tr-TR" dirty="0" err="1"/>
              <a:t>Buddhizm’ine</a:t>
            </a:r>
            <a:r>
              <a:rPr lang="tr-TR" dirty="0"/>
              <a:t> ait fikirleri ve </a:t>
            </a:r>
            <a:r>
              <a:rPr lang="tr-TR" dirty="0" err="1"/>
              <a:t>Brāhman</a:t>
            </a:r>
            <a:r>
              <a:rPr lang="tr-TR" dirty="0"/>
              <a:t> egemenliğine tepki olarak doğmuş materyalist düşünce hareketleri içinde barındırması açısından oldukça kıymetlidir. Bu yeni Hint düşünce biçimi, Hint dünyasının ilgili dönemdeki ilk felsefe metinleri olarak değerlendirilmesine neden olmuştur.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Upanishad</a:t>
            </a:r>
            <a:r>
              <a:rPr lang="tr-TR" dirty="0"/>
              <a:t> terminolojisinin en dikkat çekici kavramları arasında yer alan Brahma ve </a:t>
            </a:r>
            <a:r>
              <a:rPr lang="tr-TR" dirty="0" err="1"/>
              <a:t>Ātman</a:t>
            </a:r>
            <a:r>
              <a:rPr lang="tr-TR" dirty="0"/>
              <a:t> (öz) terimleri, </a:t>
            </a:r>
            <a:r>
              <a:rPr lang="tr-TR" dirty="0" err="1"/>
              <a:t>Upanishad</a:t>
            </a:r>
            <a:r>
              <a:rPr lang="tr-TR" dirty="0"/>
              <a:t> metinlerindeki işlenişleriyle, gelişen yeni felsefi ekolün tanrı ya da tanrılara atfedilen somut ve soyut fenomenleri terk edişi ile ilgili önemli birçok ipucu barındırır.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MÖ 600’lerde oluşturulduğu düşünülen </a:t>
            </a:r>
            <a:r>
              <a:rPr lang="tr-TR" i="1" dirty="0" err="1"/>
              <a:t>Upanishadlar</a:t>
            </a:r>
            <a:r>
              <a:rPr lang="tr-TR" i="1" dirty="0"/>
              <a:t>,</a:t>
            </a:r>
            <a:r>
              <a:rPr lang="tr-TR" dirty="0"/>
              <a:t> bizce Vedalar sonrası dönemin değişen ve devinen Hint fikir hayatının en önemli kanıtıdır. Bu düşünsel değişim hareketi, kendisiyle hemen hemen çağdaş ya da hemen önce veya sonra oluştuğu düşünülen </a:t>
            </a:r>
            <a:r>
              <a:rPr lang="tr-TR" dirty="0" err="1"/>
              <a:t>Buddhizm</a:t>
            </a:r>
            <a:r>
              <a:rPr lang="tr-TR" dirty="0"/>
              <a:t> ve benzeri öğretileri de beslemiş ya da onlardan etkilenmiştir.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Buddha</a:t>
            </a:r>
            <a:r>
              <a:rPr lang="tr-TR" dirty="0"/>
              <a:t> dönemine (yaklaşık olarak MÖ 563-483) ait </a:t>
            </a:r>
            <a:r>
              <a:rPr lang="tr-TR" dirty="0" err="1"/>
              <a:t>Pāli</a:t>
            </a:r>
            <a:r>
              <a:rPr lang="tr-TR" dirty="0"/>
              <a:t> dilinde oluşturulmuş eserlerde, monarşi ile yönetilen derebeyliklerin yanında; özerk bazı güç ya da feodal yönetimlerin daha varlığından bahsedilir. Bunlardan Hint siyasi ve kültür tarihi açısından en kıymetlilerinden biri, </a:t>
            </a:r>
            <a:r>
              <a:rPr lang="tr-TR" dirty="0" err="1"/>
              <a:t>Buddha’nın</a:t>
            </a:r>
            <a:r>
              <a:rPr lang="tr-TR" dirty="0"/>
              <a:t> da soyunun geldiği düşünülen </a:t>
            </a:r>
            <a:r>
              <a:rPr lang="tr-TR" dirty="0" err="1"/>
              <a:t>Şākyalar’dır</a:t>
            </a:r>
            <a:r>
              <a:rPr lang="tr-TR" dirty="0"/>
              <a:t>. Bu klan, bugün </a:t>
            </a:r>
            <a:r>
              <a:rPr lang="tr-TR" dirty="0" err="1"/>
              <a:t>Tilaurā</a:t>
            </a:r>
            <a:r>
              <a:rPr lang="tr-TR" dirty="0"/>
              <a:t>-kot olarak bilinen </a:t>
            </a:r>
            <a:r>
              <a:rPr lang="tr-TR" dirty="0" err="1"/>
              <a:t>Kapilavastu’da</a:t>
            </a:r>
            <a:r>
              <a:rPr lang="tr-TR" dirty="0"/>
              <a:t> yaşamaktadır. Hint geleneklerine göre </a:t>
            </a:r>
            <a:r>
              <a:rPr lang="tr-TR" dirty="0" err="1"/>
              <a:t>Şākyalar</a:t>
            </a:r>
            <a:r>
              <a:rPr lang="tr-TR" dirty="0"/>
              <a:t>, güneş neslinden olup </a:t>
            </a:r>
            <a:r>
              <a:rPr lang="tr-TR" dirty="0" err="1"/>
              <a:t>İkşvaku</a:t>
            </a:r>
            <a:r>
              <a:rPr lang="tr-TR" dirty="0"/>
              <a:t> soyundan gelmektedirler. </a:t>
            </a:r>
            <a:r>
              <a:rPr lang="tr-TR" dirty="0" err="1"/>
              <a:t>Buddha’nın</a:t>
            </a:r>
            <a:r>
              <a:rPr lang="tr-TR" dirty="0"/>
              <a:t> soyadı, </a:t>
            </a:r>
            <a:r>
              <a:rPr lang="tr-TR" dirty="0" err="1"/>
              <a:t>Gautama</a:t>
            </a:r>
            <a:r>
              <a:rPr lang="tr-TR" dirty="0"/>
              <a:t> (</a:t>
            </a:r>
            <a:r>
              <a:rPr lang="tr-TR" dirty="0" err="1"/>
              <a:t>Gotama</a:t>
            </a:r>
            <a:r>
              <a:rPr lang="tr-TR" dirty="0"/>
              <a:t>)’</a:t>
            </a:r>
            <a:r>
              <a:rPr lang="tr-TR" dirty="0" err="1"/>
              <a:t>dır</a:t>
            </a:r>
            <a:r>
              <a:rPr lang="tr-TR"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Buddha’nın</a:t>
            </a:r>
            <a:r>
              <a:rPr lang="tr-TR" dirty="0"/>
              <a:t> babasının adı </a:t>
            </a:r>
            <a:r>
              <a:rPr lang="tr-TR" dirty="0" err="1"/>
              <a:t>Şuddhodana’dır</a:t>
            </a:r>
            <a:r>
              <a:rPr lang="tr-TR" dirty="0"/>
              <a:t>. Geç dönem </a:t>
            </a:r>
            <a:r>
              <a:rPr lang="tr-TR" dirty="0" err="1"/>
              <a:t>Buddhist</a:t>
            </a:r>
            <a:r>
              <a:rPr lang="tr-TR" dirty="0"/>
              <a:t> metinlerinde kendisinden bir </a:t>
            </a:r>
            <a:r>
              <a:rPr lang="tr-TR" dirty="0" err="1"/>
              <a:t>rāca</a:t>
            </a:r>
            <a:r>
              <a:rPr lang="tr-TR" dirty="0"/>
              <a:t> (kral) olarak bahsedilir. Ancak onun büyük bir imparatorluğun kralı değil de; merkeze bağlı daha küçük bir köyün ya da eyaletin kralı olduğu düşünülmektedir. Annesi ise </a:t>
            </a:r>
            <a:r>
              <a:rPr lang="tr-TR" dirty="0" err="1"/>
              <a:t>Maya’dır</a:t>
            </a:r>
            <a:r>
              <a:rPr lang="tr-TR" dirty="0"/>
              <a:t>. Sonraki dönem </a:t>
            </a:r>
            <a:r>
              <a:rPr lang="tr-TR" dirty="0" err="1"/>
              <a:t>sūtralarında</a:t>
            </a:r>
            <a:r>
              <a:rPr lang="tr-TR" dirty="0"/>
              <a:t> devi (tanrıça) olarak anılır.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1349</TotalTime>
  <Words>995</Words>
  <Application>Microsoft Office PowerPoint</Application>
  <PresentationFormat>Ekran Gösterisi (4:3)</PresentationFormat>
  <Paragraphs>36</Paragraphs>
  <Slides>15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Calibri</vt:lpstr>
      <vt:lpstr>Century Schoolbook</vt:lpstr>
      <vt:lpstr>Comic Sans MS</vt:lpstr>
      <vt:lpstr>Wingdings</vt:lpstr>
      <vt:lpstr>Wingdings 2</vt:lpstr>
      <vt:lpstr>Oriel</vt:lpstr>
      <vt:lpstr>                  HİN 132 GENEL HATLARIYLA HİNDİSTAN TARİHİ  12. HAFTA  Upanishadlar ve Buddhist Kültür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2020-02-24T14:13:42Z</dcterms:modified>
</cp:coreProperties>
</file>