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91" r:id="rId2"/>
    <p:sldId id="310" r:id="rId3"/>
    <p:sldId id="292" r:id="rId4"/>
    <p:sldId id="293" r:id="rId5"/>
    <p:sldId id="312" r:id="rId6"/>
    <p:sldId id="320" r:id="rId7"/>
    <p:sldId id="324" r:id="rId8"/>
    <p:sldId id="323" r:id="rId9"/>
    <p:sldId id="322" r:id="rId10"/>
    <p:sldId id="328" r:id="rId11"/>
    <p:sldId id="327" r:id="rId12"/>
    <p:sldId id="326" r:id="rId13"/>
    <p:sldId id="332" r:id="rId14"/>
    <p:sldId id="331" r:id="rId15"/>
    <p:sldId id="330" r:id="rId16"/>
    <p:sldId id="321" r:id="rId17"/>
    <p:sldId id="334" r:id="rId18"/>
    <p:sldId id="333" r:id="rId19"/>
    <p:sldId id="335" r:id="rId20"/>
    <p:sldId id="336" r:id="rId21"/>
    <p:sldId id="311" r:id="rId22"/>
    <p:sldId id="337" r:id="rId23"/>
    <p:sldId id="342" r:id="rId24"/>
    <p:sldId id="338" r:id="rId25"/>
    <p:sldId id="339" r:id="rId26"/>
    <p:sldId id="340" r:id="rId27"/>
    <p:sldId id="341" r:id="rId28"/>
    <p:sldId id="296" r:id="rId29"/>
    <p:sldId id="297" r:id="rId30"/>
    <p:sldId id="343" r:id="rId31"/>
    <p:sldId id="346" r:id="rId32"/>
    <p:sldId id="298" r:id="rId33"/>
    <p:sldId id="344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0" autoAdjust="0"/>
    <p:restoredTop sz="94662"/>
  </p:normalViewPr>
  <p:slideViewPr>
    <p:cSldViewPr>
      <p:cViewPr varScale="1">
        <p:scale>
          <a:sx n="102" d="100"/>
          <a:sy n="102" d="100"/>
        </p:scale>
        <p:origin x="18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A7A75-A7AE-48EA-983C-9B134B7A29DF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F399A-C240-4445-AA29-524B41AE39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97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EFBF-D7B1-4C97-8869-3487967CB56D}" type="datetimeFigureOut">
              <a:rPr lang="tr-TR" smtClean="0"/>
              <a:pPr/>
              <a:t>14.08.2017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178F-C018-4B19-AD17-DDC52C40E67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SEKONDER METABOLİTLERİN EVRİMİ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370’den fazla yapısı bilinen </a:t>
            </a:r>
            <a:r>
              <a:rPr lang="tr-TR" dirty="0" err="1"/>
              <a:t>pirolizidin</a:t>
            </a:r>
            <a:r>
              <a:rPr lang="tr-TR" dirty="0"/>
              <a:t> </a:t>
            </a:r>
            <a:r>
              <a:rPr lang="tr-TR" dirty="0" err="1"/>
              <a:t>alkaloidleri</a:t>
            </a:r>
            <a:r>
              <a:rPr lang="tr-TR" dirty="0"/>
              <a:t> (PA), </a:t>
            </a:r>
            <a:r>
              <a:rPr lang="tr-TR" dirty="0" err="1"/>
              <a:t>muskarinik</a:t>
            </a:r>
            <a:r>
              <a:rPr lang="tr-TR" dirty="0"/>
              <a:t> ve </a:t>
            </a:r>
            <a:r>
              <a:rPr lang="tr-TR" dirty="0" err="1"/>
              <a:t>serotoninerjik</a:t>
            </a:r>
            <a:r>
              <a:rPr lang="tr-TR" dirty="0"/>
              <a:t> </a:t>
            </a:r>
            <a:r>
              <a:rPr lang="tr-TR" dirty="0" err="1"/>
              <a:t>nöroreseptörleri</a:t>
            </a:r>
            <a:r>
              <a:rPr lang="tr-TR" dirty="0"/>
              <a:t> </a:t>
            </a:r>
            <a:r>
              <a:rPr lang="tr-TR" dirty="0" smtClean="0"/>
              <a:t>etkiler. </a:t>
            </a:r>
          </a:p>
          <a:p>
            <a:r>
              <a:rPr lang="tr-TR" dirty="0" smtClean="0"/>
              <a:t>Omurgalıların </a:t>
            </a:r>
            <a:r>
              <a:rPr lang="tr-TR" dirty="0"/>
              <a:t>karaciğerinde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</a:t>
            </a:r>
            <a:r>
              <a:rPr lang="tr-TR" dirty="0" err="1"/>
              <a:t>toksik</a:t>
            </a:r>
            <a:r>
              <a:rPr lang="tr-TR" dirty="0"/>
              <a:t> </a:t>
            </a:r>
            <a:r>
              <a:rPr lang="tr-TR" dirty="0" err="1"/>
              <a:t>pirolik</a:t>
            </a:r>
            <a:r>
              <a:rPr lang="tr-TR" dirty="0"/>
              <a:t> türevlerine dönüştürülür.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bileşikler,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alkaloidlerin</a:t>
            </a:r>
            <a:r>
              <a:rPr lang="tr-TR" dirty="0" smtClean="0"/>
              <a:t> </a:t>
            </a:r>
            <a:r>
              <a:rPr lang="tr-TR" dirty="0"/>
              <a:t>uzun dönem </a:t>
            </a:r>
            <a:r>
              <a:rPr lang="tr-TR" dirty="0" err="1"/>
              <a:t>toksisitesinden</a:t>
            </a:r>
            <a:r>
              <a:rPr lang="tr-TR" dirty="0"/>
              <a:t> sorumlu olan ve proteinler ve DNA’ya bağlanarak mutasyonlara ve hatta kansere neden olabilen </a:t>
            </a:r>
            <a:r>
              <a:rPr lang="tr-TR" dirty="0" err="1"/>
              <a:t>alkilleyici</a:t>
            </a:r>
            <a:r>
              <a:rPr lang="tr-TR" dirty="0"/>
              <a:t> bileşiklerdir.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620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Celastraceae</a:t>
            </a:r>
            <a:r>
              <a:rPr lang="tr-TR" dirty="0" smtClean="0"/>
              <a:t>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1" y="1548433"/>
            <a:ext cx="4954791" cy="49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Brassicaceae</a:t>
            </a:r>
            <a:r>
              <a:rPr lang="tr-TR" dirty="0" smtClean="0"/>
              <a:t>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1546820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Hyacynthaceae</a:t>
            </a:r>
            <a:r>
              <a:rPr lang="tr-TR" dirty="0" smtClean="0"/>
              <a:t>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08787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Fabaceae</a:t>
            </a:r>
            <a:r>
              <a:rPr lang="tr-TR" dirty="0" smtClean="0"/>
              <a:t> 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107061" cy="35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Moraceae</a:t>
            </a:r>
            <a:r>
              <a:rPr lang="tr-TR" dirty="0" smtClean="0"/>
              <a:t> 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92" y="1649094"/>
            <a:ext cx="5260296" cy="39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Tiliacae</a:t>
            </a:r>
            <a:r>
              <a:rPr lang="tr-TR" dirty="0" smtClean="0"/>
              <a:t>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58" y="1772816"/>
            <a:ext cx="5830362" cy="41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Hyacynthaceae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Bufadienolidler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68" y="1844824"/>
            <a:ext cx="4998987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Crassulaceae</a:t>
            </a:r>
            <a:r>
              <a:rPr lang="tr-TR" dirty="0" smtClean="0"/>
              <a:t> (</a:t>
            </a:r>
            <a:r>
              <a:rPr lang="tr-TR" dirty="0" err="1" smtClean="0"/>
              <a:t>Bufadienolidler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224131" cy="34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Iridaceae</a:t>
            </a:r>
            <a:r>
              <a:rPr lang="tr-TR" dirty="0" smtClean="0"/>
              <a:t> (</a:t>
            </a:r>
            <a:r>
              <a:rPr lang="tr-TR" dirty="0" err="1" smtClean="0"/>
              <a:t>Bufadienolidler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75734"/>
            <a:ext cx="3312368" cy="49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Melianthaceae</a:t>
            </a:r>
            <a:r>
              <a:rPr lang="tr-TR" dirty="0" smtClean="0"/>
              <a:t> (</a:t>
            </a:r>
            <a:r>
              <a:rPr lang="tr-TR" dirty="0" err="1" smtClean="0"/>
              <a:t>Bufadienolidler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124494" cy="43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944216"/>
          </a:xfrm>
        </p:spPr>
        <p:txBody>
          <a:bodyPr>
            <a:normAutofit/>
          </a:bodyPr>
          <a:lstStyle/>
          <a:p>
            <a:r>
              <a:rPr lang="tr-TR" sz="2800" dirty="0" err="1"/>
              <a:t>Asteraceae</a:t>
            </a:r>
            <a:r>
              <a:rPr lang="tr-TR" sz="2800" dirty="0"/>
              <a:t> (</a:t>
            </a:r>
            <a:r>
              <a:rPr lang="tr-TR" sz="2800" dirty="0" err="1"/>
              <a:t>Eupatorieae</a:t>
            </a:r>
            <a:r>
              <a:rPr lang="tr-TR" sz="2800" dirty="0"/>
              <a:t>, </a:t>
            </a:r>
            <a:r>
              <a:rPr lang="tr-TR" sz="2800" dirty="0" err="1"/>
              <a:t>Senecioneae</a:t>
            </a:r>
            <a:r>
              <a:rPr lang="tr-TR" sz="2800" dirty="0"/>
              <a:t> </a:t>
            </a:r>
            <a:r>
              <a:rPr lang="tr-TR" sz="2800" dirty="0" err="1"/>
              <a:t>tribusları</a:t>
            </a:r>
            <a:r>
              <a:rPr lang="tr-TR" sz="2800" dirty="0"/>
              <a:t>), </a:t>
            </a:r>
            <a:r>
              <a:rPr lang="tr-TR" sz="2800" dirty="0" err="1"/>
              <a:t>Boraginaceae</a:t>
            </a:r>
            <a:r>
              <a:rPr lang="tr-TR" sz="2800" dirty="0"/>
              <a:t>, </a:t>
            </a:r>
            <a:r>
              <a:rPr lang="tr-TR" sz="2800" dirty="0" err="1"/>
              <a:t>Fabaceae</a:t>
            </a:r>
            <a:r>
              <a:rPr lang="tr-TR" sz="2800" dirty="0"/>
              <a:t> (çoğunlukla </a:t>
            </a:r>
            <a:r>
              <a:rPr lang="tr-TR" sz="2800" i="1" dirty="0" err="1"/>
              <a:t>Crotalaria</a:t>
            </a:r>
            <a:r>
              <a:rPr lang="tr-TR" sz="2800" dirty="0"/>
              <a:t> cinsleri) ve </a:t>
            </a:r>
            <a:r>
              <a:rPr lang="tr-TR" sz="2800" dirty="0" err="1"/>
              <a:t>Orchidaceae’de</a:t>
            </a:r>
            <a:r>
              <a:rPr lang="tr-TR" sz="2800" dirty="0"/>
              <a:t> kimyasal savunma bileşikleri olarak üretilir. </a:t>
            </a:r>
          </a:p>
        </p:txBody>
      </p:sp>
    </p:spTree>
    <p:extLst>
      <p:ext uri="{BB962C8B-B14F-4D97-AF65-F5344CB8AC3E}">
        <p14:creationId xmlns:p14="http://schemas.microsoft.com/office/powerpoint/2010/main" val="325077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Santalaceae</a:t>
            </a:r>
            <a:r>
              <a:rPr lang="tr-TR" dirty="0" smtClean="0"/>
              <a:t> (</a:t>
            </a:r>
            <a:r>
              <a:rPr lang="tr-TR" dirty="0" err="1" smtClean="0"/>
              <a:t>Bufadienolidler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6486057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1656184"/>
          </a:xfrm>
        </p:spPr>
        <p:txBody>
          <a:bodyPr>
            <a:normAutofit/>
          </a:bodyPr>
          <a:lstStyle/>
          <a:p>
            <a:r>
              <a:rPr lang="tr-TR" dirty="0"/>
              <a:t>Hatta bazı hayvanlar, karakurbağaları ve kınkanatlı böcekler gibi, kendi </a:t>
            </a:r>
            <a:r>
              <a:rPr lang="tr-TR" dirty="0" smtClean="0"/>
              <a:t>Kardiyak Glikozit’lerini </a:t>
            </a:r>
            <a:r>
              <a:rPr lang="tr-TR" dirty="0"/>
              <a:t>üretebilirler.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278267" cy="28109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3270362" cy="42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6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04656"/>
          </a:xfrm>
        </p:spPr>
        <p:txBody>
          <a:bodyPr>
            <a:normAutofit/>
          </a:bodyPr>
          <a:lstStyle/>
          <a:p>
            <a:r>
              <a:rPr lang="tr-TR" dirty="0" smtClean="0"/>
              <a:t>Çoğu Kardiyak Glikozit </a:t>
            </a:r>
            <a:r>
              <a:rPr lang="tr-TR" dirty="0"/>
              <a:t>üreten bitki familyaları </a:t>
            </a:r>
            <a:r>
              <a:rPr lang="tr-TR" dirty="0" err="1"/>
              <a:t>filogenetik</a:t>
            </a:r>
            <a:r>
              <a:rPr lang="tr-TR" dirty="0"/>
              <a:t> yakınlık göstermez. </a:t>
            </a:r>
            <a:endParaRPr lang="tr-TR" dirty="0" smtClean="0"/>
          </a:p>
          <a:p>
            <a:r>
              <a:rPr lang="tr-TR" dirty="0" smtClean="0"/>
              <a:t>Çeşitli </a:t>
            </a:r>
            <a:r>
              <a:rPr lang="tr-TR" dirty="0"/>
              <a:t>durumlarda bağımsız olarak evrimleştikleri görüldüğünden dolayı, kardiyak </a:t>
            </a:r>
            <a:r>
              <a:rPr lang="tr-TR" dirty="0" err="1"/>
              <a:t>glikozidleri</a:t>
            </a:r>
            <a:r>
              <a:rPr lang="tr-TR" dirty="0"/>
              <a:t> familya düzeyinde iyi bir </a:t>
            </a:r>
            <a:r>
              <a:rPr lang="tr-TR" dirty="0" err="1"/>
              <a:t>filogenetik</a:t>
            </a:r>
            <a:r>
              <a:rPr lang="tr-TR" dirty="0"/>
              <a:t> marker değildirler.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62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6416" y="-1464855"/>
            <a:ext cx="4898677" cy="92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63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88843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/>
              <a:t>Pirolizidin</a:t>
            </a:r>
            <a:r>
              <a:rPr lang="tr-TR" dirty="0"/>
              <a:t> </a:t>
            </a:r>
            <a:r>
              <a:rPr lang="tr-TR" dirty="0" err="1"/>
              <a:t>alkaloidleri</a:t>
            </a:r>
            <a:r>
              <a:rPr lang="tr-TR" dirty="0"/>
              <a:t>  ile ilgili bahsedilen duruma benzer bir durum </a:t>
            </a:r>
            <a:r>
              <a:rPr lang="tr-TR" dirty="0" smtClean="0"/>
              <a:t>Kardiyak Glikozitlerle </a:t>
            </a:r>
            <a:r>
              <a:rPr lang="tr-TR" dirty="0"/>
              <a:t>de gerçekleşmektedir.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takım özelleşmiş </a:t>
            </a:r>
            <a:r>
              <a:rPr lang="tr-TR" dirty="0" smtClean="0"/>
              <a:t>böcek, </a:t>
            </a:r>
            <a:r>
              <a:rPr lang="tr-TR" dirty="0"/>
              <a:t>bitkiden sağlanan </a:t>
            </a:r>
            <a:r>
              <a:rPr lang="tr-TR" dirty="0" smtClean="0"/>
              <a:t>Kardiyak Glikozitleri </a:t>
            </a:r>
            <a:r>
              <a:rPr lang="tr-TR" dirty="0"/>
              <a:t>alabilir ve depolayabilir. </a:t>
            </a:r>
            <a:r>
              <a:rPr lang="tr-TR" dirty="0" smtClean="0"/>
              <a:t>Kardiyak Glikozitleri </a:t>
            </a:r>
            <a:r>
              <a:rPr lang="tr-TR" dirty="0"/>
              <a:t>alıkoyan böcekler, genellikle, kuşlar gibi yırtıcılardan korunurlar. </a:t>
            </a:r>
            <a:endParaRPr lang="tr-TR" dirty="0" smtClean="0"/>
          </a:p>
          <a:p>
            <a:r>
              <a:rPr lang="tr-TR" dirty="0" smtClean="0"/>
              <a:t>16S </a:t>
            </a:r>
            <a:r>
              <a:rPr lang="tr-TR" dirty="0" err="1"/>
              <a:t>rRNA</a:t>
            </a:r>
            <a:r>
              <a:rPr lang="tr-TR" dirty="0"/>
              <a:t> dizilerini kullanarak, </a:t>
            </a:r>
            <a:r>
              <a:rPr lang="tr-TR" dirty="0" err="1"/>
              <a:t>Lepidoptera’da</a:t>
            </a:r>
            <a:r>
              <a:rPr lang="tr-TR" dirty="0"/>
              <a:t> </a:t>
            </a:r>
            <a:r>
              <a:rPr lang="tr-TR" dirty="0" smtClean="0"/>
              <a:t>Kardiyak Glikozit </a:t>
            </a:r>
            <a:r>
              <a:rPr lang="tr-TR" dirty="0"/>
              <a:t>alıkonmasının </a:t>
            </a:r>
            <a:r>
              <a:rPr lang="tr-TR" dirty="0" err="1"/>
              <a:t>Nymphalidae</a:t>
            </a:r>
            <a:r>
              <a:rPr lang="tr-TR" dirty="0"/>
              <a:t> ve </a:t>
            </a:r>
            <a:r>
              <a:rPr lang="tr-TR" dirty="0" err="1"/>
              <a:t>Arctiidae’de</a:t>
            </a:r>
            <a:r>
              <a:rPr lang="tr-TR" dirty="0"/>
              <a:t> bağımsız olarak evrimleştiği </a:t>
            </a:r>
            <a:r>
              <a:rPr lang="tr-TR" dirty="0" smtClean="0"/>
              <a:t>gösterilmiştir, </a:t>
            </a:r>
            <a:r>
              <a:rPr lang="tr-TR" dirty="0"/>
              <a:t>ki bu durum bitkilerdeki duruma benzemektedir.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88185"/>
            <a:ext cx="3273580" cy="17430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8818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Glukozinatlar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</a:t>
            </a:r>
            <a:r>
              <a:rPr lang="tr-TR" dirty="0" smtClean="0"/>
              <a:t>itki </a:t>
            </a:r>
            <a:r>
              <a:rPr lang="tr-TR" dirty="0"/>
              <a:t>hücrelerinin </a:t>
            </a:r>
            <a:r>
              <a:rPr lang="tr-TR" dirty="0" err="1"/>
              <a:t>vakuolünde</a:t>
            </a:r>
            <a:r>
              <a:rPr lang="tr-TR" dirty="0"/>
              <a:t> depolanan glikozitlerdir. </a:t>
            </a:r>
            <a:endParaRPr lang="tr-TR" dirty="0" smtClean="0"/>
          </a:p>
          <a:p>
            <a:r>
              <a:rPr lang="tr-TR" dirty="0" smtClean="0"/>
              <a:t>Yaralanma </a:t>
            </a:r>
            <a:r>
              <a:rPr lang="tr-TR" dirty="0"/>
              <a:t>veya enfeksiyon durumunda, hücresel </a:t>
            </a:r>
            <a:r>
              <a:rPr lang="tr-TR" dirty="0" err="1"/>
              <a:t>kompartmanlaşma</a:t>
            </a:r>
            <a:r>
              <a:rPr lang="tr-TR" dirty="0"/>
              <a:t> çöker ki bu durum, </a:t>
            </a:r>
            <a:r>
              <a:rPr lang="tr-TR" dirty="0" err="1"/>
              <a:t>glukozilatları</a:t>
            </a:r>
            <a:r>
              <a:rPr lang="tr-TR" dirty="0"/>
              <a:t> ve uygun </a:t>
            </a:r>
            <a:r>
              <a:rPr lang="tr-TR" dirty="0" err="1"/>
              <a:t>glukosidazları</a:t>
            </a:r>
            <a:r>
              <a:rPr lang="tr-TR" dirty="0"/>
              <a:t> bir araya getirir. </a:t>
            </a:r>
            <a:endParaRPr lang="tr-TR" dirty="0" smtClean="0"/>
          </a:p>
          <a:p>
            <a:r>
              <a:rPr lang="tr-TR" dirty="0" smtClean="0"/>
              <a:t>Sonuç </a:t>
            </a:r>
            <a:r>
              <a:rPr lang="tr-TR" dirty="0"/>
              <a:t>olarak, </a:t>
            </a:r>
            <a:r>
              <a:rPr lang="tr-TR" dirty="0" err="1"/>
              <a:t>antimikrobiyal</a:t>
            </a:r>
            <a:r>
              <a:rPr lang="tr-TR" dirty="0"/>
              <a:t> ve </a:t>
            </a:r>
            <a:r>
              <a:rPr lang="tr-TR" dirty="0" err="1"/>
              <a:t>herbivor</a:t>
            </a:r>
            <a:r>
              <a:rPr lang="tr-TR" dirty="0"/>
              <a:t> caydırıcı aktiviteler gösteren hardal yağları serbest bırakılır.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289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Glukozinolatlar</a:t>
            </a:r>
            <a:r>
              <a:rPr lang="tr-TR" dirty="0"/>
              <a:t>, </a:t>
            </a:r>
            <a:r>
              <a:rPr lang="tr-TR" dirty="0" err="1"/>
              <a:t>Brassicaceae</a:t>
            </a:r>
            <a:r>
              <a:rPr lang="tr-TR" dirty="0"/>
              <a:t>, </a:t>
            </a:r>
            <a:r>
              <a:rPr lang="tr-TR" dirty="0" err="1"/>
              <a:t>Capparaceae</a:t>
            </a:r>
            <a:r>
              <a:rPr lang="tr-TR" dirty="0"/>
              <a:t>, </a:t>
            </a:r>
            <a:r>
              <a:rPr lang="tr-TR" dirty="0" err="1"/>
              <a:t>Resedaceae</a:t>
            </a:r>
            <a:r>
              <a:rPr lang="tr-TR" dirty="0"/>
              <a:t>, </a:t>
            </a:r>
            <a:r>
              <a:rPr lang="tr-TR" dirty="0" err="1"/>
              <a:t>Moringaceae</a:t>
            </a:r>
            <a:r>
              <a:rPr lang="tr-TR" dirty="0"/>
              <a:t>, </a:t>
            </a:r>
            <a:r>
              <a:rPr lang="tr-TR" dirty="0" err="1"/>
              <a:t>Tovariaceae</a:t>
            </a:r>
            <a:r>
              <a:rPr lang="tr-TR" dirty="0"/>
              <a:t>, </a:t>
            </a:r>
            <a:r>
              <a:rPr lang="tr-TR" dirty="0" err="1"/>
              <a:t>Limnanthaceae</a:t>
            </a:r>
            <a:r>
              <a:rPr lang="tr-TR" dirty="0"/>
              <a:t> ve </a:t>
            </a:r>
            <a:r>
              <a:rPr lang="tr-TR" dirty="0" err="1"/>
              <a:t>Caricaceae</a:t>
            </a:r>
            <a:r>
              <a:rPr lang="tr-TR" dirty="0"/>
              <a:t> üyeleri tarafından üretilir. </a:t>
            </a:r>
            <a:endParaRPr lang="tr-TR" dirty="0" smtClean="0"/>
          </a:p>
          <a:p>
            <a:r>
              <a:rPr lang="tr-TR" dirty="0"/>
              <a:t>Bu bitki familyaları ki bazıları geleneksel olarak </a:t>
            </a:r>
            <a:r>
              <a:rPr lang="tr-TR" dirty="0" err="1"/>
              <a:t>Brassicales’e</a:t>
            </a:r>
            <a:r>
              <a:rPr lang="tr-TR" dirty="0"/>
              <a:t> (eski </a:t>
            </a:r>
            <a:r>
              <a:rPr lang="tr-TR" dirty="0" err="1"/>
              <a:t>Capparidales</a:t>
            </a:r>
            <a:r>
              <a:rPr lang="tr-TR" dirty="0"/>
              <a:t>) gruplandırılır, </a:t>
            </a:r>
            <a:r>
              <a:rPr lang="tr-TR" dirty="0" err="1"/>
              <a:t>filogenetik</a:t>
            </a:r>
            <a:r>
              <a:rPr lang="tr-TR" dirty="0"/>
              <a:t> açısından ilişkilidir ve </a:t>
            </a:r>
            <a:r>
              <a:rPr lang="tr-TR" dirty="0" err="1"/>
              <a:t>monofiletik</a:t>
            </a:r>
            <a:r>
              <a:rPr lang="tr-TR" dirty="0"/>
              <a:t> bir </a:t>
            </a:r>
            <a:r>
              <a:rPr lang="tr-TR" dirty="0" err="1"/>
              <a:t>klad</a:t>
            </a:r>
            <a:r>
              <a:rPr lang="tr-TR" dirty="0"/>
              <a:t> oluşturur.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1857375" cy="24669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24" y="3789040"/>
            <a:ext cx="2286982" cy="24669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4" y="3795161"/>
            <a:ext cx="3285367" cy="24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5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Klasik </a:t>
            </a:r>
            <a:r>
              <a:rPr lang="tr-TR" dirty="0"/>
              <a:t>sistematikte </a:t>
            </a:r>
            <a:r>
              <a:rPr lang="tr-TR" dirty="0" err="1"/>
              <a:t>Capparidales’te</a:t>
            </a:r>
            <a:r>
              <a:rPr lang="tr-TR" dirty="0"/>
              <a:t> yerleştirilmemiş olan </a:t>
            </a:r>
            <a:r>
              <a:rPr lang="tr-TR" dirty="0" err="1"/>
              <a:t>Caricaceae</a:t>
            </a:r>
            <a:r>
              <a:rPr lang="tr-TR" dirty="0"/>
              <a:t>, </a:t>
            </a:r>
            <a:r>
              <a:rPr lang="tr-TR" dirty="0" err="1"/>
              <a:t>Gyrostemonaceae</a:t>
            </a:r>
            <a:r>
              <a:rPr lang="tr-TR" dirty="0"/>
              <a:t> ve </a:t>
            </a:r>
            <a:r>
              <a:rPr lang="tr-TR" dirty="0" err="1"/>
              <a:t>Salvadoraceae</a:t>
            </a:r>
            <a:r>
              <a:rPr lang="tr-TR" dirty="0"/>
              <a:t>, hem moleküler hem de </a:t>
            </a:r>
            <a:r>
              <a:rPr lang="tr-TR" dirty="0" err="1"/>
              <a:t>fitokimyasal</a:t>
            </a:r>
            <a:r>
              <a:rPr lang="tr-TR" dirty="0"/>
              <a:t> nedenlere dayalı olarak bu grupla birleşmiştir.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yüzden </a:t>
            </a:r>
            <a:r>
              <a:rPr lang="tr-TR" dirty="0" err="1"/>
              <a:t>glukozinolat</a:t>
            </a:r>
            <a:r>
              <a:rPr lang="tr-TR" dirty="0"/>
              <a:t> üretiminin, bir zamanlar bu grubun bir atasında evrimleştiği ve üyelerinin çoğu tarafından güçlü bir savunma stratejisi olarak sürdürüldüğü muhtemeldir. </a:t>
            </a:r>
            <a:endParaRPr lang="tr-TR" dirty="0" smtClean="0"/>
          </a:p>
          <a:p>
            <a:r>
              <a:rPr lang="tr-TR" dirty="0" smtClean="0"/>
              <a:t>Eğer</a:t>
            </a:r>
            <a:r>
              <a:rPr lang="tr-TR" dirty="0"/>
              <a:t>, </a:t>
            </a:r>
            <a:r>
              <a:rPr lang="tr-TR" dirty="0" err="1"/>
              <a:t>glukozinolatların</a:t>
            </a:r>
            <a:r>
              <a:rPr lang="tr-TR" dirty="0"/>
              <a:t>, aynı zamanda </a:t>
            </a:r>
            <a:r>
              <a:rPr lang="tr-TR" dirty="0" err="1"/>
              <a:t>Capparidales’le</a:t>
            </a:r>
            <a:r>
              <a:rPr lang="tr-TR" dirty="0"/>
              <a:t> ilişkisiz olan, </a:t>
            </a:r>
            <a:r>
              <a:rPr lang="tr-TR" dirty="0" err="1"/>
              <a:t>Euphorbiaceae</a:t>
            </a:r>
            <a:r>
              <a:rPr lang="tr-TR" dirty="0"/>
              <a:t> üyeleri tarafından da üretildiği gerçeği olmasaydı, taksonomi için </a:t>
            </a:r>
            <a:r>
              <a:rPr lang="tr-TR" dirty="0" err="1"/>
              <a:t>sekonder</a:t>
            </a:r>
            <a:r>
              <a:rPr lang="tr-TR" dirty="0"/>
              <a:t> moleküllerin yararlığının iyi bir örneği olabilirdi.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durum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metabolitlerin</a:t>
            </a:r>
            <a:r>
              <a:rPr lang="tr-TR" dirty="0"/>
              <a:t> pek çok grubunda görülen bir ikilem olmuştur.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57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Bu grup bileşiklerin çoğunun, daha yüksek hiyerarşik düzeyde </a:t>
            </a:r>
            <a:r>
              <a:rPr lang="tr-TR" dirty="0" err="1"/>
              <a:t>taksonomik</a:t>
            </a:r>
            <a:r>
              <a:rPr lang="tr-TR" dirty="0"/>
              <a:t> bir marker olarak çok sınırlı bir değeri olduğu açıktır. </a:t>
            </a:r>
            <a:endParaRPr lang="tr-TR" dirty="0" smtClean="0"/>
          </a:p>
          <a:p>
            <a:r>
              <a:rPr lang="tr-TR" dirty="0" smtClean="0"/>
              <a:t>İlgisiz </a:t>
            </a:r>
            <a:r>
              <a:rPr lang="tr-TR" dirty="0"/>
              <a:t>familyalarda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ve Kardiyak Glikozitlerin </a:t>
            </a:r>
            <a:r>
              <a:rPr lang="tr-TR" dirty="0"/>
              <a:t>bulunuşu için en olası </a:t>
            </a:r>
            <a:r>
              <a:rPr lang="tr-TR" dirty="0" smtClean="0"/>
              <a:t>açıklama </a:t>
            </a:r>
            <a:r>
              <a:rPr lang="tr-TR" dirty="0"/>
              <a:t>yakınsak </a:t>
            </a:r>
            <a:r>
              <a:rPr lang="tr-TR" dirty="0" smtClean="0"/>
              <a:t>evrimdir. </a:t>
            </a:r>
          </a:p>
          <a:p>
            <a:r>
              <a:rPr lang="tr-TR" dirty="0" smtClean="0"/>
              <a:t>Bu </a:t>
            </a:r>
            <a:r>
              <a:rPr lang="tr-TR" dirty="0" err="1"/>
              <a:t>metabolitlerin</a:t>
            </a:r>
            <a:r>
              <a:rPr lang="tr-TR" dirty="0"/>
              <a:t>, (mikroorganizmalara ve/veya </a:t>
            </a:r>
            <a:r>
              <a:rPr lang="tr-TR" dirty="0" err="1"/>
              <a:t>herbivorlara</a:t>
            </a:r>
            <a:r>
              <a:rPr lang="tr-TR" dirty="0"/>
              <a:t> karşı savunma kimyasalları olarak) onları üreten </a:t>
            </a:r>
            <a:r>
              <a:rPr lang="tr-TR" dirty="0" err="1"/>
              <a:t>taksonlar</a:t>
            </a:r>
            <a:r>
              <a:rPr lang="tr-TR" dirty="0"/>
              <a:t> için güçlü bir seçici avantaj sağladığının ortaya çıkması ve </a:t>
            </a:r>
            <a:r>
              <a:rPr lang="tr-TR" dirty="0" err="1"/>
              <a:t>herbivorlarda</a:t>
            </a:r>
            <a:r>
              <a:rPr lang="tr-TR" dirty="0"/>
              <a:t> önemli temel moleküler hedefleri etkilemeleri </a:t>
            </a:r>
            <a:r>
              <a:rPr lang="tr-TR" dirty="0" smtClean="0"/>
              <a:t>nedeniyle, rastgele </a:t>
            </a:r>
            <a:r>
              <a:rPr lang="tr-TR" dirty="0"/>
              <a:t>evrimleşmiş ve biyolojik aktivitelerinden dolayı seçilmiş </a:t>
            </a:r>
            <a:r>
              <a:rPr lang="tr-TR" dirty="0" smtClean="0"/>
              <a:t>olabilirler.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982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err="1"/>
              <a:t>rbc</a:t>
            </a:r>
            <a:r>
              <a:rPr lang="tr-TR" dirty="0" err="1"/>
              <a:t>L</a:t>
            </a:r>
            <a:r>
              <a:rPr lang="tr-TR" dirty="0"/>
              <a:t>, diğer </a:t>
            </a:r>
            <a:r>
              <a:rPr lang="tr-TR" dirty="0" err="1"/>
              <a:t>cpDNA</a:t>
            </a:r>
            <a:r>
              <a:rPr lang="tr-TR" dirty="0"/>
              <a:t> dizileri ve çekirdeksel ITS dizileri tarafından sağlanan </a:t>
            </a:r>
            <a:r>
              <a:rPr lang="tr-TR" dirty="0" err="1"/>
              <a:t>filogenetik</a:t>
            </a:r>
            <a:r>
              <a:rPr lang="tr-TR" dirty="0"/>
              <a:t> </a:t>
            </a:r>
            <a:r>
              <a:rPr lang="tr-TR" dirty="0" smtClean="0"/>
              <a:t>ağaç, </a:t>
            </a:r>
            <a:r>
              <a:rPr lang="tr-TR" dirty="0"/>
              <a:t>bitki âlemi içinde daha düşük bir </a:t>
            </a:r>
            <a:r>
              <a:rPr lang="tr-TR" dirty="0" err="1"/>
              <a:t>taksonomik</a:t>
            </a:r>
            <a:r>
              <a:rPr lang="tr-TR" dirty="0"/>
              <a:t> ölçekte, özellikle </a:t>
            </a:r>
            <a:r>
              <a:rPr lang="tr-TR" dirty="0" err="1"/>
              <a:t>Fabaceae</a:t>
            </a:r>
            <a:r>
              <a:rPr lang="tr-TR" dirty="0"/>
              <a:t>, </a:t>
            </a:r>
            <a:r>
              <a:rPr lang="tr-TR" dirty="0" err="1"/>
              <a:t>Solanaceae</a:t>
            </a:r>
            <a:r>
              <a:rPr lang="tr-TR" dirty="0"/>
              <a:t> ve </a:t>
            </a:r>
            <a:r>
              <a:rPr lang="tr-TR" dirty="0" err="1"/>
              <a:t>Lamiaceae</a:t>
            </a:r>
            <a:r>
              <a:rPr lang="tr-TR" dirty="0"/>
              <a:t> içinde, çeşitli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metabolitlerin</a:t>
            </a:r>
            <a:r>
              <a:rPr lang="tr-TR" dirty="0"/>
              <a:t> dağılımını tartışmak için kullanılmıştır.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493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üreten familyalar, tüm bitki âlemi boyunca dağılmıştır ve görünüşe göre alakasızdır. </a:t>
            </a:r>
          </a:p>
          <a:p>
            <a:r>
              <a:rPr lang="tr-TR" dirty="0" smtClean="0"/>
              <a:t>Bu </a:t>
            </a:r>
            <a:r>
              <a:rPr lang="tr-TR" dirty="0"/>
              <a:t>durum, alakasız bitki familyalarındaki </a:t>
            </a:r>
            <a:r>
              <a:rPr lang="tr-TR" dirty="0" smtClean="0"/>
              <a:t>oluşumlarının </a:t>
            </a:r>
            <a:r>
              <a:rPr lang="tr-TR" dirty="0" err="1"/>
              <a:t>konvergent</a:t>
            </a:r>
            <a:r>
              <a:rPr lang="tr-TR" dirty="0"/>
              <a:t> bir özellik olabileceğini ve bu yüzden, familya düzeyinde </a:t>
            </a:r>
            <a:r>
              <a:rPr lang="tr-TR" dirty="0" err="1"/>
              <a:t>taksonomik</a:t>
            </a:r>
            <a:r>
              <a:rPr lang="tr-TR" dirty="0"/>
              <a:t> bir marker olarak kullanışlı olamayacağını göstermektedir. </a:t>
            </a:r>
            <a:endParaRPr lang="tr-TR" dirty="0" smtClean="0"/>
          </a:p>
          <a:p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üreten </a:t>
            </a:r>
            <a:r>
              <a:rPr lang="tr-TR" dirty="0"/>
              <a:t>familyalar içinde bile,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bütün </a:t>
            </a:r>
            <a:r>
              <a:rPr lang="tr-TR" dirty="0"/>
              <a:t>üye </a:t>
            </a:r>
            <a:r>
              <a:rPr lang="tr-TR" dirty="0" err="1"/>
              <a:t>taksonlarda</a:t>
            </a:r>
            <a:r>
              <a:rPr lang="tr-TR" dirty="0"/>
              <a:t> bulunmak zorunda değildir. </a:t>
            </a:r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ne kadar bu üyeler ortak atayı paylaşabilirlerse de, karakter </a:t>
            </a:r>
            <a:r>
              <a:rPr lang="tr-TR" dirty="0" err="1"/>
              <a:t>muhetemelen</a:t>
            </a:r>
            <a:r>
              <a:rPr lang="tr-TR" dirty="0"/>
              <a:t> ya evrimleşmemiş ya da </a:t>
            </a:r>
            <a:r>
              <a:rPr lang="tr-TR" dirty="0" err="1"/>
              <a:t>biyosentetik</a:t>
            </a:r>
            <a:r>
              <a:rPr lang="tr-TR" dirty="0"/>
              <a:t> prosesler bu durumlarda kapatılmıştır. </a:t>
            </a:r>
            <a:endParaRPr lang="tr-TR" dirty="0" smtClean="0"/>
          </a:p>
          <a:p>
            <a:r>
              <a:rPr lang="tr-TR" dirty="0" smtClean="0"/>
              <a:t>O </a:t>
            </a:r>
            <a:r>
              <a:rPr lang="tr-TR" dirty="0"/>
              <a:t>durumda, genellikle,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yerine </a:t>
            </a:r>
            <a:r>
              <a:rPr lang="tr-TR" dirty="0"/>
              <a:t>diğer savunma kimyasalları 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177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Kinolizidin</a:t>
            </a:r>
            <a:r>
              <a:rPr lang="tr-TR" dirty="0"/>
              <a:t> </a:t>
            </a:r>
            <a:r>
              <a:rPr lang="tr-TR" dirty="0" err="1"/>
              <a:t>alkaloidleri</a:t>
            </a:r>
            <a:r>
              <a:rPr lang="tr-TR" dirty="0"/>
              <a:t> (KA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Fabaceae’nin</a:t>
            </a:r>
            <a:r>
              <a:rPr lang="tr-TR" dirty="0" smtClean="0"/>
              <a:t> </a:t>
            </a:r>
            <a:r>
              <a:rPr lang="tr-TR" dirty="0" err="1"/>
              <a:t>filogenetik</a:t>
            </a:r>
            <a:r>
              <a:rPr lang="tr-TR" dirty="0"/>
              <a:t> açıdan ilişkili bazı </a:t>
            </a:r>
            <a:r>
              <a:rPr lang="tr-TR" dirty="0" err="1"/>
              <a:t>tribuslarındaki</a:t>
            </a:r>
            <a:r>
              <a:rPr lang="tr-TR" dirty="0"/>
              <a:t> tipik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metabolitlerdir</a:t>
            </a:r>
            <a:r>
              <a:rPr lang="tr-TR" dirty="0"/>
              <a:t>, fakat diğer alakasız </a:t>
            </a:r>
            <a:r>
              <a:rPr lang="tr-TR" dirty="0" err="1"/>
              <a:t>taksonlarda</a:t>
            </a:r>
            <a:r>
              <a:rPr lang="tr-TR" dirty="0"/>
              <a:t> da bulunmuşlardır.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47" y="3789040"/>
            <a:ext cx="3795178" cy="28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9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1584176"/>
          </a:xfrm>
        </p:spPr>
        <p:txBody>
          <a:bodyPr/>
          <a:lstStyle/>
          <a:p>
            <a:r>
              <a:rPr lang="tr-TR" dirty="0" err="1"/>
              <a:t>Örn</a:t>
            </a:r>
            <a:r>
              <a:rPr lang="tr-TR" dirty="0"/>
              <a:t>. </a:t>
            </a:r>
            <a:r>
              <a:rPr lang="tr-TR" dirty="0" err="1"/>
              <a:t>Chenopodiaceae</a:t>
            </a:r>
            <a:r>
              <a:rPr lang="tr-TR" dirty="0"/>
              <a:t>, </a:t>
            </a:r>
            <a:r>
              <a:rPr lang="tr-TR" dirty="0" err="1"/>
              <a:t>Berberidaceae</a:t>
            </a:r>
            <a:r>
              <a:rPr lang="tr-TR" dirty="0"/>
              <a:t>, </a:t>
            </a:r>
            <a:r>
              <a:rPr lang="tr-TR" dirty="0" err="1"/>
              <a:t>Ranunculaceae</a:t>
            </a:r>
            <a:r>
              <a:rPr lang="tr-TR" dirty="0"/>
              <a:t>, </a:t>
            </a:r>
            <a:r>
              <a:rPr lang="tr-TR" dirty="0" err="1"/>
              <a:t>Scrophulariaceae</a:t>
            </a:r>
            <a:r>
              <a:rPr lang="tr-TR" dirty="0"/>
              <a:t> ve </a:t>
            </a:r>
            <a:r>
              <a:rPr lang="tr-TR" dirty="0" err="1"/>
              <a:t>Solanaceae</a:t>
            </a:r>
            <a:r>
              <a:rPr lang="tr-TR" dirty="0"/>
              <a:t> familyaları.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038350" cy="2238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91057"/>
            <a:ext cx="2209800" cy="20764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16832"/>
            <a:ext cx="1676400" cy="25146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3" y="4427265"/>
            <a:ext cx="1617544" cy="243073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27265"/>
            <a:ext cx="2563221" cy="22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4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5976664"/>
          </a:xfrm>
        </p:spPr>
        <p:txBody>
          <a:bodyPr>
            <a:normAutofit/>
          </a:bodyPr>
          <a:lstStyle/>
          <a:p>
            <a:r>
              <a:rPr lang="tr-TR" dirty="0" err="1" smtClean="0"/>
              <a:t>Kinolizidin</a:t>
            </a:r>
            <a:r>
              <a:rPr lang="tr-TR" dirty="0" smtClean="0"/>
              <a:t> </a:t>
            </a:r>
            <a:r>
              <a:rPr lang="tr-TR" dirty="0" err="1" smtClean="0"/>
              <a:t>alkaloidlerinin</a:t>
            </a:r>
            <a:r>
              <a:rPr lang="tr-TR" dirty="0" smtClean="0"/>
              <a:t> </a:t>
            </a:r>
            <a:r>
              <a:rPr lang="tr-TR" dirty="0"/>
              <a:t>izleri, bitkiler ve hatta daha fazla </a:t>
            </a:r>
            <a:r>
              <a:rPr lang="tr-TR" dirty="0" err="1"/>
              <a:t>taksonun</a:t>
            </a:r>
            <a:r>
              <a:rPr lang="tr-TR" dirty="0"/>
              <a:t> hücre kültürlerinde tespit edilebilmiştir.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nedenle, bu </a:t>
            </a:r>
            <a:r>
              <a:rPr lang="tr-TR" dirty="0" err="1"/>
              <a:t>alkaloidlere</a:t>
            </a:r>
            <a:r>
              <a:rPr lang="tr-TR" dirty="0"/>
              <a:t> yol açan temel yolakları kodlayan genlerin evrim sırasında erken evrimleşmiş olması gerektiği, bu genlerin şuan mevcut olduğu, fakat çoğu durumda kapatıldığı veya </a:t>
            </a:r>
            <a:r>
              <a:rPr lang="tr-TR" dirty="0" err="1"/>
              <a:t>inaktive</a:t>
            </a:r>
            <a:r>
              <a:rPr lang="tr-TR" dirty="0"/>
              <a:t> edildiği ve kimyasal savunma maddeleri olarak </a:t>
            </a:r>
            <a:r>
              <a:rPr lang="tr-TR" dirty="0" err="1"/>
              <a:t>alkaloidleri</a:t>
            </a:r>
            <a:r>
              <a:rPr lang="tr-TR" dirty="0"/>
              <a:t> kullanan bitkilerde tekrar açıldığı </a:t>
            </a:r>
            <a:r>
              <a:rPr lang="tr-TR" dirty="0" err="1" smtClean="0"/>
              <a:t>farzedilmektedir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6549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688632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Bu hipotez,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, Kardiyak Glikozitler, </a:t>
            </a:r>
            <a:r>
              <a:rPr lang="tr-TR" dirty="0" err="1"/>
              <a:t>glukozinolat</a:t>
            </a:r>
            <a:r>
              <a:rPr lang="tr-TR" dirty="0"/>
              <a:t> veya </a:t>
            </a:r>
            <a:r>
              <a:rPr lang="tr-TR" dirty="0" err="1" smtClean="0"/>
              <a:t>Kinolizidin</a:t>
            </a:r>
            <a:r>
              <a:rPr lang="tr-TR" dirty="0" smtClean="0"/>
              <a:t> </a:t>
            </a:r>
            <a:r>
              <a:rPr lang="tr-TR" dirty="0" err="1" smtClean="0"/>
              <a:t>alkaloidlerinin</a:t>
            </a:r>
            <a:r>
              <a:rPr lang="tr-TR" dirty="0" smtClean="0"/>
              <a:t> </a:t>
            </a:r>
            <a:r>
              <a:rPr lang="tr-TR" dirty="0" err="1" smtClean="0"/>
              <a:t>biyosentezini</a:t>
            </a:r>
            <a:r>
              <a:rPr lang="tr-TR" dirty="0" smtClean="0"/>
              <a:t> </a:t>
            </a:r>
            <a:r>
              <a:rPr lang="tr-TR" dirty="0"/>
              <a:t>kodlayan genler izole edilir edilmez test edilebilir. 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birlikte, tüm bileşik grupları için tek bir evrimsel senaryonun bulunmayacağı, ancak yakınsak ve </a:t>
            </a:r>
            <a:r>
              <a:rPr lang="tr-TR" dirty="0" err="1"/>
              <a:t>filogenetik</a:t>
            </a:r>
            <a:r>
              <a:rPr lang="tr-TR" dirty="0"/>
              <a:t> olarak (erken bir atadan miras kalan) korunmuş özelliklerin </a:t>
            </a:r>
            <a:r>
              <a:rPr lang="tr-TR" dirty="0" smtClean="0"/>
              <a:t>her </a:t>
            </a:r>
            <a:r>
              <a:rPr lang="tr-TR" dirty="0" err="1" smtClean="0"/>
              <a:t>ikisininde</a:t>
            </a:r>
            <a:r>
              <a:rPr lang="tr-TR" dirty="0" smtClean="0"/>
              <a:t> görüleceği tahmin edilmektedir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Metabolitlerin</a:t>
            </a:r>
            <a:r>
              <a:rPr lang="tr-TR" dirty="0" smtClean="0"/>
              <a:t> </a:t>
            </a:r>
            <a:r>
              <a:rPr lang="tr-TR" dirty="0" err="1"/>
              <a:t>biyosentezindeki</a:t>
            </a:r>
            <a:r>
              <a:rPr lang="tr-TR" dirty="0"/>
              <a:t> anahtar enzimler için bazı genler tanımlanmış ve dizi analizi yapılmıştır. </a:t>
            </a:r>
            <a:endParaRPr lang="tr-TR" dirty="0" smtClean="0"/>
          </a:p>
          <a:p>
            <a:r>
              <a:rPr lang="tr-TR" dirty="0" smtClean="0"/>
              <a:t>Bu</a:t>
            </a:r>
            <a:r>
              <a:rPr lang="tr-TR" dirty="0"/>
              <a:t>, bitkiler âlemi boyunca bu genlerin oluşumunu ve fiili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Metabolit</a:t>
            </a:r>
            <a:r>
              <a:rPr lang="tr-TR" dirty="0" smtClean="0"/>
              <a:t> </a:t>
            </a:r>
            <a:r>
              <a:rPr lang="tr-TR" dirty="0"/>
              <a:t>üretimi ve varlığı </a:t>
            </a:r>
            <a:r>
              <a:rPr lang="tr-TR" dirty="0" err="1"/>
              <a:t>arasıda</a:t>
            </a:r>
            <a:r>
              <a:rPr lang="tr-TR" dirty="0"/>
              <a:t> bir ilişkiyi araştırmaya olanak sağlar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176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Bitki kaynaklı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, </a:t>
            </a:r>
            <a:r>
              <a:rPr lang="tr-TR" dirty="0"/>
              <a:t>genellikle yenmezliklerini renk düzenlemesi ve/veya </a:t>
            </a:r>
            <a:r>
              <a:rPr lang="tr-TR" dirty="0" err="1"/>
              <a:t>pirazinlerle</a:t>
            </a:r>
            <a:r>
              <a:rPr lang="tr-TR" dirty="0"/>
              <a:t> ilan eden, çeşitli özelleşmiş böceklerde de tespit edilmiştir. </a:t>
            </a:r>
            <a:endParaRPr lang="tr-TR" dirty="0" smtClean="0"/>
          </a:p>
          <a:p>
            <a:r>
              <a:rPr lang="tr-TR" dirty="0" err="1" smtClean="0"/>
              <a:t>Mitokondriyal</a:t>
            </a:r>
            <a:r>
              <a:rPr lang="tr-TR" dirty="0" smtClean="0"/>
              <a:t> </a:t>
            </a:r>
            <a:r>
              <a:rPr lang="tr-TR" dirty="0"/>
              <a:t>16S </a:t>
            </a:r>
            <a:r>
              <a:rPr lang="tr-TR" dirty="0" err="1"/>
              <a:t>ribozomal</a:t>
            </a:r>
            <a:r>
              <a:rPr lang="tr-TR" dirty="0"/>
              <a:t> </a:t>
            </a:r>
            <a:r>
              <a:rPr lang="tr-TR" dirty="0" err="1"/>
              <a:t>ribonükleik</a:t>
            </a:r>
            <a:r>
              <a:rPr lang="tr-TR" dirty="0"/>
              <a:t> asit (</a:t>
            </a:r>
            <a:r>
              <a:rPr lang="tr-TR" dirty="0" err="1"/>
              <a:t>rRNA</a:t>
            </a:r>
            <a:r>
              <a:rPr lang="tr-TR" dirty="0"/>
              <a:t>) dizileri kullanarak, böceklerdeki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</a:t>
            </a:r>
            <a:r>
              <a:rPr lang="tr-TR" dirty="0" err="1"/>
              <a:t>sekestrasyonunun</a:t>
            </a:r>
            <a:r>
              <a:rPr lang="tr-TR" dirty="0"/>
              <a:t> aynı zamanda, böceklerin her takımında bağımsız olarak evrimleşmiş yakınsak bir özellik de olduğu son zamanlarda gösterilmiştir. </a:t>
            </a:r>
            <a:endParaRPr lang="tr-TR" dirty="0" smtClean="0"/>
          </a:p>
          <a:p>
            <a:r>
              <a:rPr lang="tr-TR" dirty="0" err="1" smtClean="0"/>
              <a:t>Lepidoptera</a:t>
            </a:r>
            <a:r>
              <a:rPr lang="tr-TR" dirty="0" smtClean="0"/>
              <a:t> </a:t>
            </a:r>
            <a:r>
              <a:rPr lang="tr-TR" dirty="0"/>
              <a:t>içinde bile, </a:t>
            </a:r>
            <a:r>
              <a:rPr lang="tr-TR" dirty="0" err="1" smtClean="0"/>
              <a:t>Pirolizidin</a:t>
            </a:r>
            <a:r>
              <a:rPr lang="tr-TR" dirty="0" smtClean="0"/>
              <a:t> </a:t>
            </a:r>
            <a:r>
              <a:rPr lang="tr-TR" dirty="0" err="1" smtClean="0"/>
              <a:t>alkaloidleri</a:t>
            </a:r>
            <a:r>
              <a:rPr lang="tr-TR" dirty="0" smtClean="0"/>
              <a:t> </a:t>
            </a:r>
            <a:r>
              <a:rPr lang="tr-TR" dirty="0" err="1" smtClean="0"/>
              <a:t>sekestrasyonu</a:t>
            </a:r>
            <a:r>
              <a:rPr lang="tr-TR" dirty="0" smtClean="0"/>
              <a:t> </a:t>
            </a:r>
            <a:r>
              <a:rPr lang="tr-TR" dirty="0" err="1"/>
              <a:t>Nymphalidae</a:t>
            </a:r>
            <a:r>
              <a:rPr lang="tr-TR" dirty="0"/>
              <a:t> ve </a:t>
            </a:r>
            <a:r>
              <a:rPr lang="tr-TR" dirty="0" err="1"/>
              <a:t>Arctiidae’de</a:t>
            </a:r>
            <a:r>
              <a:rPr lang="tr-TR" dirty="0"/>
              <a:t> bağımsız olarak </a:t>
            </a:r>
            <a:r>
              <a:rPr lang="tr-TR" dirty="0" smtClean="0"/>
              <a:t>evrimleşmiştir. </a:t>
            </a:r>
          </a:p>
          <a:p>
            <a:r>
              <a:rPr lang="tr-TR" dirty="0" smtClean="0"/>
              <a:t>Böylece</a:t>
            </a:r>
            <a:r>
              <a:rPr lang="tr-TR" dirty="0"/>
              <a:t>, hem bitkilerde hem de </a:t>
            </a:r>
            <a:r>
              <a:rPr lang="tr-TR" dirty="0" err="1"/>
              <a:t>herbivor</a:t>
            </a:r>
            <a:r>
              <a:rPr lang="tr-TR" dirty="0"/>
              <a:t> böceklerde benzer bir temayla karşılaşırız.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968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Kardiyak </a:t>
            </a:r>
            <a:r>
              <a:rPr lang="tr-TR" dirty="0" err="1"/>
              <a:t>glikozidler</a:t>
            </a:r>
            <a:r>
              <a:rPr lang="tr-TR" dirty="0"/>
              <a:t> (KG),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Na</a:t>
            </a:r>
            <a:r>
              <a:rPr lang="tr-TR" dirty="0"/>
              <a:t>+, K+-</a:t>
            </a:r>
            <a:r>
              <a:rPr lang="tr-TR" dirty="0" err="1"/>
              <a:t>ATPaz’ı</a:t>
            </a:r>
            <a:r>
              <a:rPr lang="tr-TR" dirty="0"/>
              <a:t> </a:t>
            </a:r>
            <a:r>
              <a:rPr lang="tr-TR" dirty="0" err="1"/>
              <a:t>inhibe</a:t>
            </a:r>
            <a:r>
              <a:rPr lang="tr-TR" dirty="0"/>
              <a:t> eder ve böylece sinirsel aktivite, ikincil aktif transport ve kas kasılması dâhil, çoğu hücresel fonksiyonlar için gerekli olan iyon değişim derecelerini yok eder. </a:t>
            </a:r>
            <a:endParaRPr lang="tr-TR" dirty="0" smtClean="0"/>
          </a:p>
          <a:p>
            <a:r>
              <a:rPr lang="tr-TR" dirty="0" smtClean="0"/>
              <a:t>Kardiyak </a:t>
            </a:r>
            <a:r>
              <a:rPr lang="tr-TR" dirty="0" err="1"/>
              <a:t>glikozidler</a:t>
            </a:r>
            <a:r>
              <a:rPr lang="tr-TR" dirty="0"/>
              <a:t>, çoğu ilgisiz bitki familyalarındaki sınırlı sayıda cinste üretilir</a:t>
            </a:r>
            <a:r>
              <a:rPr lang="tr-TR" dirty="0" smtClean="0"/>
              <a:t>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624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Plantaginaceae</a:t>
            </a:r>
            <a:r>
              <a:rPr lang="tr-TR" dirty="0"/>
              <a:t>/</a:t>
            </a:r>
            <a:r>
              <a:rPr lang="tr-TR" dirty="0" err="1"/>
              <a:t>Scrophulariaceae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2276822"/>
            <a:ext cx="34385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8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Convallariaceae</a:t>
            </a:r>
            <a:r>
              <a:rPr lang="tr-TR" dirty="0" smtClean="0"/>
              <a:t> 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45" y="1687190"/>
            <a:ext cx="3409155" cy="45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9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Apocynaceae</a:t>
            </a:r>
            <a:r>
              <a:rPr lang="tr-TR" dirty="0" smtClean="0"/>
              <a:t>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43122"/>
            <a:ext cx="3312368" cy="44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9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Ranunculaceae</a:t>
            </a:r>
            <a:r>
              <a:rPr lang="tr-TR" dirty="0" smtClean="0"/>
              <a:t> (</a:t>
            </a:r>
            <a:r>
              <a:rPr lang="tr-TR" dirty="0" err="1" smtClean="0"/>
              <a:t>Kardenolidler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9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919</Words>
  <Application>Microsoft Macintosh PowerPoint</Application>
  <PresentationFormat>Ekran Gösterisi (4:3)</PresentationFormat>
  <Paragraphs>61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6" baseType="lpstr">
      <vt:lpstr>Calibri</vt:lpstr>
      <vt:lpstr>Arial</vt:lpstr>
      <vt:lpstr>Ofis Teması</vt:lpstr>
      <vt:lpstr>SEKONDER METABOLİTLERİN EVRİMİ</vt:lpstr>
      <vt:lpstr>PowerPoint Sunusu</vt:lpstr>
      <vt:lpstr>PowerPoint Sunusu</vt:lpstr>
      <vt:lpstr>PowerPoint Sunusu</vt:lpstr>
      <vt:lpstr>Kardiyak glikozidler (KG), </vt:lpstr>
      <vt:lpstr>Plantaginaceae/Scrophulariaceae (Kardenolidler)</vt:lpstr>
      <vt:lpstr>Convallariaceae (Kardenolidler)</vt:lpstr>
      <vt:lpstr>Apocynaceae(Kardenolidler)</vt:lpstr>
      <vt:lpstr>Ranunculaceae (Kardenolidler)</vt:lpstr>
      <vt:lpstr>Celastraceae(Kardenolidler)</vt:lpstr>
      <vt:lpstr>Brassicaceae(Kardenolidler)</vt:lpstr>
      <vt:lpstr>Hyacynthaceae(Kardenolidler)</vt:lpstr>
      <vt:lpstr>Fabaceae (Kardenolidler)</vt:lpstr>
      <vt:lpstr>Moraceae (Kardenolidler)</vt:lpstr>
      <vt:lpstr>Tiliacae(Kardenolidler)</vt:lpstr>
      <vt:lpstr>Hyacynthaceae (Bufadienolidler)</vt:lpstr>
      <vt:lpstr>Crassulaceae (Bufadienolidler)</vt:lpstr>
      <vt:lpstr>Iridaceae (Bufadienolidler)</vt:lpstr>
      <vt:lpstr>Melianthaceae (Bufadienolidler)</vt:lpstr>
      <vt:lpstr>Santalaceae (Bufadienolidler)</vt:lpstr>
      <vt:lpstr>PowerPoint Sunusu</vt:lpstr>
      <vt:lpstr>PowerPoint Sunusu</vt:lpstr>
      <vt:lpstr>PowerPoint Sunusu</vt:lpstr>
      <vt:lpstr>PowerPoint Sunusu</vt:lpstr>
      <vt:lpstr>Glukozinatlar</vt:lpstr>
      <vt:lpstr>PowerPoint Sunusu</vt:lpstr>
      <vt:lpstr>PowerPoint Sunusu</vt:lpstr>
      <vt:lpstr>PowerPoint Sunusu</vt:lpstr>
      <vt:lpstr>PowerPoint Sunusu</vt:lpstr>
      <vt:lpstr>Kinolizidin alkaloidleri (KA)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Emre Yaprak</dc:creator>
  <cp:lastModifiedBy>Microsoft Office Kullanıcısı</cp:lastModifiedBy>
  <cp:revision>126</cp:revision>
  <dcterms:created xsi:type="dcterms:W3CDTF">2013-07-05T11:59:58Z</dcterms:created>
  <dcterms:modified xsi:type="dcterms:W3CDTF">2017-08-14T10:51:31Z</dcterms:modified>
</cp:coreProperties>
</file>