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35"/>
  </p:notesMasterIdLst>
  <p:sldIdLst>
    <p:sldId id="291" r:id="rId2"/>
    <p:sldId id="310" r:id="rId3"/>
    <p:sldId id="292" r:id="rId4"/>
    <p:sldId id="293" r:id="rId5"/>
    <p:sldId id="312" r:id="rId6"/>
    <p:sldId id="320" r:id="rId7"/>
    <p:sldId id="324" r:id="rId8"/>
    <p:sldId id="323" r:id="rId9"/>
    <p:sldId id="322" r:id="rId10"/>
    <p:sldId id="328" r:id="rId11"/>
    <p:sldId id="327" r:id="rId12"/>
    <p:sldId id="326" r:id="rId13"/>
    <p:sldId id="332" r:id="rId14"/>
    <p:sldId id="331" r:id="rId15"/>
    <p:sldId id="330" r:id="rId16"/>
    <p:sldId id="321" r:id="rId17"/>
    <p:sldId id="334" r:id="rId18"/>
    <p:sldId id="333" r:id="rId19"/>
    <p:sldId id="335" r:id="rId20"/>
    <p:sldId id="336" r:id="rId21"/>
    <p:sldId id="311" r:id="rId22"/>
    <p:sldId id="337" r:id="rId23"/>
    <p:sldId id="342" r:id="rId24"/>
    <p:sldId id="338" r:id="rId25"/>
    <p:sldId id="339" r:id="rId26"/>
    <p:sldId id="340" r:id="rId27"/>
    <p:sldId id="341" r:id="rId28"/>
    <p:sldId id="296" r:id="rId29"/>
    <p:sldId id="297" r:id="rId30"/>
    <p:sldId id="343" r:id="rId31"/>
    <p:sldId id="346" r:id="rId32"/>
    <p:sldId id="298" r:id="rId33"/>
    <p:sldId id="344" r:id="rId3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420" autoAdjust="0"/>
    <p:restoredTop sz="94662"/>
  </p:normalViewPr>
  <p:slideViewPr>
    <p:cSldViewPr>
      <p:cViewPr varScale="1">
        <p:scale>
          <a:sx n="102" d="100"/>
          <a:sy n="102" d="100"/>
        </p:scale>
        <p:origin x="184" y="3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notesMaster" Target="notesMasters/notesMaster1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viewProps" Target="viewProps.xml"/><Relationship Id="rId38" Type="http://schemas.openxmlformats.org/officeDocument/2006/relationships/theme" Target="theme/theme1.xml"/><Relationship Id="rId3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AA7A75-A7AE-48EA-983C-9B134B7A29DF}" type="datetimeFigureOut">
              <a:rPr lang="tr-TR" smtClean="0"/>
              <a:pPr/>
              <a:t>14.08.2017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CF399A-C240-4445-AA29-524B41AE398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49751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DEFBF-D7B1-4C97-8869-3487967CB56D}" type="datetimeFigureOut">
              <a:rPr lang="tr-TR" smtClean="0"/>
              <a:pPr/>
              <a:t>14.08.2017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9178F-C018-4B19-AD17-DDC52C40E67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DEFBF-D7B1-4C97-8869-3487967CB56D}" type="datetimeFigureOut">
              <a:rPr lang="tr-TR" smtClean="0"/>
              <a:pPr/>
              <a:t>14.08.2017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9178F-C018-4B19-AD17-DDC52C40E67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DEFBF-D7B1-4C97-8869-3487967CB56D}" type="datetimeFigureOut">
              <a:rPr lang="tr-TR" smtClean="0"/>
              <a:pPr/>
              <a:t>14.08.2017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9178F-C018-4B19-AD17-DDC52C40E67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DEFBF-D7B1-4C97-8869-3487967CB56D}" type="datetimeFigureOut">
              <a:rPr lang="tr-TR" smtClean="0"/>
              <a:pPr/>
              <a:t>14.08.2017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9178F-C018-4B19-AD17-DDC52C40E67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DEFBF-D7B1-4C97-8869-3487967CB56D}" type="datetimeFigureOut">
              <a:rPr lang="tr-TR" smtClean="0"/>
              <a:pPr/>
              <a:t>14.08.2017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9178F-C018-4B19-AD17-DDC52C40E67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DEFBF-D7B1-4C97-8869-3487967CB56D}" type="datetimeFigureOut">
              <a:rPr lang="tr-TR" smtClean="0"/>
              <a:pPr/>
              <a:t>14.08.2017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9178F-C018-4B19-AD17-DDC52C40E67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DEFBF-D7B1-4C97-8869-3487967CB56D}" type="datetimeFigureOut">
              <a:rPr lang="tr-TR" smtClean="0"/>
              <a:pPr/>
              <a:t>14.08.2017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9178F-C018-4B19-AD17-DDC52C40E67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DEFBF-D7B1-4C97-8869-3487967CB56D}" type="datetimeFigureOut">
              <a:rPr lang="tr-TR" smtClean="0"/>
              <a:pPr/>
              <a:t>14.08.2017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9178F-C018-4B19-AD17-DDC52C40E67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DEFBF-D7B1-4C97-8869-3487967CB56D}" type="datetimeFigureOut">
              <a:rPr lang="tr-TR" smtClean="0"/>
              <a:pPr/>
              <a:t>14.08.2017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9178F-C018-4B19-AD17-DDC52C40E67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DEFBF-D7B1-4C97-8869-3487967CB56D}" type="datetimeFigureOut">
              <a:rPr lang="tr-TR" smtClean="0"/>
              <a:pPr/>
              <a:t>14.08.2017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9178F-C018-4B19-AD17-DDC52C40E67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DEFBF-D7B1-4C97-8869-3487967CB56D}" type="datetimeFigureOut">
              <a:rPr lang="tr-TR" smtClean="0"/>
              <a:pPr/>
              <a:t>14.08.2017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9178F-C018-4B19-AD17-DDC52C40E67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3DEFBF-D7B1-4C97-8869-3487967CB56D}" type="datetimeFigureOut">
              <a:rPr lang="tr-TR" smtClean="0"/>
              <a:pPr/>
              <a:t>14.08.2017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C9178F-C018-4B19-AD17-DDC52C40E67A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jpeg"/><Relationship Id="rId3" Type="http://schemas.openxmlformats.org/officeDocument/2006/relationships/image" Target="../media/image17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emf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jpeg"/><Relationship Id="rId3" Type="http://schemas.openxmlformats.org/officeDocument/2006/relationships/image" Target="../media/image20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4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4" Type="http://schemas.openxmlformats.org/officeDocument/2006/relationships/image" Target="../media/image27.png"/><Relationship Id="rId5" Type="http://schemas.openxmlformats.org/officeDocument/2006/relationships/image" Target="../media/image28.jpeg"/><Relationship Id="rId6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jpe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SEKONDER METABOLİTLERİN EVRİMİ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/>
              <a:t>370’den fazla yapısı bilinen </a:t>
            </a:r>
            <a:r>
              <a:rPr lang="tr-TR" dirty="0" err="1"/>
              <a:t>pirolizidin</a:t>
            </a:r>
            <a:r>
              <a:rPr lang="tr-TR" dirty="0"/>
              <a:t> </a:t>
            </a:r>
            <a:r>
              <a:rPr lang="tr-TR" dirty="0" err="1"/>
              <a:t>alkaloidleri</a:t>
            </a:r>
            <a:r>
              <a:rPr lang="tr-TR" dirty="0"/>
              <a:t> (PA), </a:t>
            </a:r>
            <a:r>
              <a:rPr lang="tr-TR" dirty="0" err="1"/>
              <a:t>muskarinik</a:t>
            </a:r>
            <a:r>
              <a:rPr lang="tr-TR" dirty="0"/>
              <a:t> ve </a:t>
            </a:r>
            <a:r>
              <a:rPr lang="tr-TR" dirty="0" err="1"/>
              <a:t>serotoninerjik</a:t>
            </a:r>
            <a:r>
              <a:rPr lang="tr-TR" dirty="0"/>
              <a:t> </a:t>
            </a:r>
            <a:r>
              <a:rPr lang="tr-TR" dirty="0" err="1"/>
              <a:t>nöroreseptörleri</a:t>
            </a:r>
            <a:r>
              <a:rPr lang="tr-TR" dirty="0"/>
              <a:t> </a:t>
            </a:r>
            <a:r>
              <a:rPr lang="tr-TR" dirty="0" smtClean="0"/>
              <a:t>etkiler. </a:t>
            </a:r>
          </a:p>
          <a:p>
            <a:r>
              <a:rPr lang="tr-TR" dirty="0" smtClean="0"/>
              <a:t>Omurgalıların </a:t>
            </a:r>
            <a:r>
              <a:rPr lang="tr-TR" dirty="0"/>
              <a:t>karaciğerinde </a:t>
            </a:r>
            <a:r>
              <a:rPr lang="tr-TR" dirty="0" err="1" smtClean="0"/>
              <a:t>pirolizidin</a:t>
            </a:r>
            <a:r>
              <a:rPr lang="tr-TR" dirty="0" smtClean="0"/>
              <a:t> </a:t>
            </a:r>
            <a:r>
              <a:rPr lang="tr-TR" dirty="0" err="1" smtClean="0"/>
              <a:t>alkaloidleri</a:t>
            </a:r>
            <a:r>
              <a:rPr lang="tr-TR" dirty="0" smtClean="0"/>
              <a:t> </a:t>
            </a:r>
            <a:r>
              <a:rPr lang="tr-TR" dirty="0" err="1"/>
              <a:t>toksik</a:t>
            </a:r>
            <a:r>
              <a:rPr lang="tr-TR" dirty="0"/>
              <a:t> </a:t>
            </a:r>
            <a:r>
              <a:rPr lang="tr-TR" dirty="0" err="1"/>
              <a:t>pirolik</a:t>
            </a:r>
            <a:r>
              <a:rPr lang="tr-TR" dirty="0"/>
              <a:t> türevlerine dönüştürülür. </a:t>
            </a:r>
            <a:endParaRPr lang="tr-TR" dirty="0" smtClean="0"/>
          </a:p>
          <a:p>
            <a:r>
              <a:rPr lang="tr-TR" dirty="0" smtClean="0"/>
              <a:t>Bu </a:t>
            </a:r>
            <a:r>
              <a:rPr lang="tr-TR" dirty="0"/>
              <a:t>bileşikler, </a:t>
            </a:r>
            <a:r>
              <a:rPr lang="tr-TR" dirty="0" err="1" smtClean="0"/>
              <a:t>pirolizidin</a:t>
            </a:r>
            <a:r>
              <a:rPr lang="tr-TR" dirty="0" smtClean="0"/>
              <a:t> </a:t>
            </a:r>
            <a:r>
              <a:rPr lang="tr-TR" dirty="0" err="1" smtClean="0"/>
              <a:t>alkaloidlerin</a:t>
            </a:r>
            <a:r>
              <a:rPr lang="tr-TR" dirty="0" smtClean="0"/>
              <a:t> </a:t>
            </a:r>
            <a:r>
              <a:rPr lang="tr-TR" dirty="0"/>
              <a:t>uzun dönem </a:t>
            </a:r>
            <a:r>
              <a:rPr lang="tr-TR" dirty="0" err="1"/>
              <a:t>toksisitesinden</a:t>
            </a:r>
            <a:r>
              <a:rPr lang="tr-TR" dirty="0"/>
              <a:t> sorumlu olan ve proteinler ve DNA’ya bağlanarak mutasyonlara ve hatta kansere neden olabilen </a:t>
            </a:r>
            <a:r>
              <a:rPr lang="tr-TR" dirty="0" err="1"/>
              <a:t>alkilleyici</a:t>
            </a:r>
            <a:r>
              <a:rPr lang="tr-TR" dirty="0"/>
              <a:t> bileşiklerdir. 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162028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Celastraceae</a:t>
            </a:r>
            <a:r>
              <a:rPr lang="tr-TR" dirty="0" smtClean="0"/>
              <a:t>(</a:t>
            </a:r>
            <a:r>
              <a:rPr lang="tr-TR" dirty="0" err="1" smtClean="0"/>
              <a:t>Kardenolidler</a:t>
            </a:r>
            <a:r>
              <a:rPr lang="tr-TR" dirty="0" smtClean="0"/>
              <a:t>)</a:t>
            </a: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481" y="1548433"/>
            <a:ext cx="4954791" cy="4976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79135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Brassicaceae</a:t>
            </a:r>
            <a:r>
              <a:rPr lang="tr-TR" dirty="0" smtClean="0"/>
              <a:t>(</a:t>
            </a:r>
            <a:r>
              <a:rPr lang="tr-TR" dirty="0" err="1" smtClean="0"/>
              <a:t>Kardenolidler</a:t>
            </a:r>
            <a:r>
              <a:rPr lang="tr-TR" dirty="0" smtClean="0"/>
              <a:t>)</a:t>
            </a: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062" y="1546820"/>
            <a:ext cx="3571875" cy="476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79135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Hyacynthaceae</a:t>
            </a:r>
            <a:r>
              <a:rPr lang="tr-TR" dirty="0" smtClean="0"/>
              <a:t>(</a:t>
            </a:r>
            <a:r>
              <a:rPr lang="tr-TR" dirty="0" err="1" smtClean="0"/>
              <a:t>Kardenolidler</a:t>
            </a:r>
            <a:r>
              <a:rPr lang="tr-TR" dirty="0" smtClean="0"/>
              <a:t>)</a:t>
            </a:r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1508787"/>
            <a:ext cx="3600400" cy="4800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79135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Fabaceae</a:t>
            </a:r>
            <a:r>
              <a:rPr lang="tr-TR" dirty="0" smtClean="0"/>
              <a:t> (</a:t>
            </a:r>
            <a:r>
              <a:rPr lang="tr-TR" dirty="0" err="1" smtClean="0"/>
              <a:t>Kardenolidler</a:t>
            </a:r>
            <a:r>
              <a:rPr lang="tr-TR" dirty="0" smtClean="0"/>
              <a:t>)</a:t>
            </a:r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2276872"/>
            <a:ext cx="5107061" cy="3505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82059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Moraceae</a:t>
            </a:r>
            <a:r>
              <a:rPr lang="tr-TR" dirty="0" smtClean="0"/>
              <a:t> (</a:t>
            </a:r>
            <a:r>
              <a:rPr lang="tr-TR" dirty="0" err="1" smtClean="0"/>
              <a:t>Kardenolidler</a:t>
            </a:r>
            <a:r>
              <a:rPr lang="tr-TR" dirty="0" smtClean="0"/>
              <a:t>)</a:t>
            </a:r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3992" y="1649094"/>
            <a:ext cx="5260296" cy="3940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82059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Tiliacae</a:t>
            </a:r>
            <a:r>
              <a:rPr lang="tr-TR" dirty="0" smtClean="0"/>
              <a:t>(</a:t>
            </a:r>
            <a:r>
              <a:rPr lang="tr-TR" dirty="0" err="1" smtClean="0"/>
              <a:t>Kardenolidler</a:t>
            </a:r>
            <a:r>
              <a:rPr lang="tr-TR" dirty="0" smtClean="0"/>
              <a:t>)</a:t>
            </a:r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958" y="1772816"/>
            <a:ext cx="5830362" cy="4127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2326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Hyacynthaceae</a:t>
            </a:r>
            <a:r>
              <a:rPr lang="tr-TR" dirty="0"/>
              <a:t> </a:t>
            </a:r>
            <a:r>
              <a:rPr lang="tr-TR" dirty="0" smtClean="0"/>
              <a:t>(</a:t>
            </a:r>
            <a:r>
              <a:rPr lang="tr-TR" dirty="0" err="1" smtClean="0"/>
              <a:t>Bufadienolidler</a:t>
            </a:r>
            <a:r>
              <a:rPr lang="tr-TR" dirty="0" smtClean="0"/>
              <a:t>)</a:t>
            </a:r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7968" y="1844824"/>
            <a:ext cx="4998987" cy="3744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2110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Crassulaceae</a:t>
            </a:r>
            <a:r>
              <a:rPr lang="tr-TR" dirty="0" smtClean="0"/>
              <a:t> (</a:t>
            </a:r>
            <a:r>
              <a:rPr lang="tr-TR" dirty="0" err="1" smtClean="0"/>
              <a:t>Bufadienolidler</a:t>
            </a:r>
            <a:r>
              <a:rPr lang="tr-TR" dirty="0" smtClean="0"/>
              <a:t>)</a:t>
            </a:r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2204864"/>
            <a:ext cx="5224131" cy="3463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6403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Iridaceae</a:t>
            </a:r>
            <a:r>
              <a:rPr lang="tr-TR" dirty="0" smtClean="0"/>
              <a:t> (</a:t>
            </a:r>
            <a:r>
              <a:rPr lang="tr-TR" dirty="0" err="1" smtClean="0"/>
              <a:t>Bufadienolidler</a:t>
            </a:r>
            <a:r>
              <a:rPr lang="tr-TR" dirty="0" smtClean="0"/>
              <a:t>)</a:t>
            </a:r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1475734"/>
            <a:ext cx="3312368" cy="4977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6403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Melianthaceae</a:t>
            </a:r>
            <a:r>
              <a:rPr lang="tr-TR" dirty="0" smtClean="0"/>
              <a:t> (</a:t>
            </a:r>
            <a:r>
              <a:rPr lang="tr-TR" dirty="0" err="1" smtClean="0"/>
              <a:t>Bufadienolidler</a:t>
            </a:r>
            <a:r>
              <a:rPr lang="tr-TR" dirty="0" smtClean="0"/>
              <a:t>)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2060848"/>
            <a:ext cx="4124494" cy="4331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1079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1944216"/>
          </a:xfrm>
        </p:spPr>
        <p:txBody>
          <a:bodyPr>
            <a:normAutofit/>
          </a:bodyPr>
          <a:lstStyle/>
          <a:p>
            <a:r>
              <a:rPr lang="tr-TR" sz="2800" dirty="0" err="1"/>
              <a:t>Asteraceae</a:t>
            </a:r>
            <a:r>
              <a:rPr lang="tr-TR" sz="2800" dirty="0"/>
              <a:t> (</a:t>
            </a:r>
            <a:r>
              <a:rPr lang="tr-TR" sz="2800" dirty="0" err="1"/>
              <a:t>Eupatorieae</a:t>
            </a:r>
            <a:r>
              <a:rPr lang="tr-TR" sz="2800" dirty="0"/>
              <a:t>, </a:t>
            </a:r>
            <a:r>
              <a:rPr lang="tr-TR" sz="2800" dirty="0" err="1"/>
              <a:t>Senecioneae</a:t>
            </a:r>
            <a:r>
              <a:rPr lang="tr-TR" sz="2800" dirty="0"/>
              <a:t> </a:t>
            </a:r>
            <a:r>
              <a:rPr lang="tr-TR" sz="2800" dirty="0" err="1"/>
              <a:t>tribusları</a:t>
            </a:r>
            <a:r>
              <a:rPr lang="tr-TR" sz="2800" dirty="0"/>
              <a:t>), </a:t>
            </a:r>
            <a:r>
              <a:rPr lang="tr-TR" sz="2800" dirty="0" err="1"/>
              <a:t>Boraginaceae</a:t>
            </a:r>
            <a:r>
              <a:rPr lang="tr-TR" sz="2800" dirty="0"/>
              <a:t>, </a:t>
            </a:r>
            <a:r>
              <a:rPr lang="tr-TR" sz="2800" dirty="0" err="1"/>
              <a:t>Fabaceae</a:t>
            </a:r>
            <a:r>
              <a:rPr lang="tr-TR" sz="2800" dirty="0"/>
              <a:t> (çoğunlukla </a:t>
            </a:r>
            <a:r>
              <a:rPr lang="tr-TR" sz="2800" i="1" dirty="0" err="1"/>
              <a:t>Crotalaria</a:t>
            </a:r>
            <a:r>
              <a:rPr lang="tr-TR" sz="2800" dirty="0"/>
              <a:t> cinsleri) ve </a:t>
            </a:r>
            <a:r>
              <a:rPr lang="tr-TR" sz="2800" dirty="0" err="1"/>
              <a:t>Orchidaceae’de</a:t>
            </a:r>
            <a:r>
              <a:rPr lang="tr-TR" sz="2800" dirty="0"/>
              <a:t> kimyasal savunma bileşikleri olarak üretilir. </a:t>
            </a:r>
          </a:p>
        </p:txBody>
      </p:sp>
    </p:spTree>
    <p:extLst>
      <p:ext uri="{BB962C8B-B14F-4D97-AF65-F5344CB8AC3E}">
        <p14:creationId xmlns:p14="http://schemas.microsoft.com/office/powerpoint/2010/main" val="32507743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Santalaceae</a:t>
            </a:r>
            <a:r>
              <a:rPr lang="tr-TR" dirty="0" smtClean="0"/>
              <a:t> (</a:t>
            </a:r>
            <a:r>
              <a:rPr lang="tr-TR" dirty="0" err="1" smtClean="0"/>
              <a:t>Bufadienolidler</a:t>
            </a:r>
            <a:r>
              <a:rPr lang="tr-TR" dirty="0" smtClean="0"/>
              <a:t>)</a:t>
            </a:r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844824"/>
            <a:ext cx="6486057" cy="4300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1079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5536" y="476672"/>
            <a:ext cx="8291264" cy="1656184"/>
          </a:xfrm>
        </p:spPr>
        <p:txBody>
          <a:bodyPr>
            <a:normAutofit/>
          </a:bodyPr>
          <a:lstStyle/>
          <a:p>
            <a:r>
              <a:rPr lang="tr-TR" dirty="0"/>
              <a:t>Hatta bazı hayvanlar, karakurbağaları ve kınkanatlı böcekler gibi, kendi </a:t>
            </a:r>
            <a:r>
              <a:rPr lang="tr-TR" dirty="0" smtClean="0"/>
              <a:t>Kardiyak Glikozit’lerini </a:t>
            </a:r>
            <a:r>
              <a:rPr lang="tr-TR" dirty="0"/>
              <a:t>üretebilirler. </a:t>
            </a:r>
            <a:endParaRPr lang="tr-TR" dirty="0" smtClean="0"/>
          </a:p>
          <a:p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780928"/>
            <a:ext cx="4278267" cy="2810991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2348880"/>
            <a:ext cx="3270362" cy="4249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79690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5536" y="476672"/>
            <a:ext cx="8291264" cy="5904656"/>
          </a:xfrm>
        </p:spPr>
        <p:txBody>
          <a:bodyPr>
            <a:normAutofit/>
          </a:bodyPr>
          <a:lstStyle/>
          <a:p>
            <a:r>
              <a:rPr lang="tr-TR" dirty="0" smtClean="0"/>
              <a:t>Çoğu Kardiyak Glikozit </a:t>
            </a:r>
            <a:r>
              <a:rPr lang="tr-TR" dirty="0"/>
              <a:t>üreten bitki familyaları </a:t>
            </a:r>
            <a:r>
              <a:rPr lang="tr-TR" dirty="0" err="1"/>
              <a:t>filogenetik</a:t>
            </a:r>
            <a:r>
              <a:rPr lang="tr-TR" dirty="0"/>
              <a:t> yakınlık göstermez. </a:t>
            </a:r>
            <a:endParaRPr lang="tr-TR" dirty="0" smtClean="0"/>
          </a:p>
          <a:p>
            <a:r>
              <a:rPr lang="tr-TR" dirty="0" smtClean="0"/>
              <a:t>Çeşitli </a:t>
            </a:r>
            <a:r>
              <a:rPr lang="tr-TR" dirty="0"/>
              <a:t>durumlarda bağımsız olarak evrimleştikleri görüldüğünden dolayı, kardiyak </a:t>
            </a:r>
            <a:r>
              <a:rPr lang="tr-TR" dirty="0" err="1"/>
              <a:t>glikozidleri</a:t>
            </a:r>
            <a:r>
              <a:rPr lang="tr-TR" dirty="0"/>
              <a:t> familya düzeyinde iyi bir </a:t>
            </a:r>
            <a:r>
              <a:rPr lang="tr-TR" dirty="0" err="1"/>
              <a:t>filogenetik</a:t>
            </a:r>
            <a:r>
              <a:rPr lang="tr-TR" dirty="0"/>
              <a:t> marker değildirler. 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66291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126416" y="-1464855"/>
            <a:ext cx="4898677" cy="9209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186631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88641"/>
            <a:ext cx="8229600" cy="3888432"/>
          </a:xfrm>
        </p:spPr>
        <p:txBody>
          <a:bodyPr>
            <a:normAutofit fontScale="85000" lnSpcReduction="20000"/>
          </a:bodyPr>
          <a:lstStyle/>
          <a:p>
            <a:r>
              <a:rPr lang="tr-TR" dirty="0" err="1"/>
              <a:t>Pirolizidin</a:t>
            </a:r>
            <a:r>
              <a:rPr lang="tr-TR" dirty="0"/>
              <a:t> </a:t>
            </a:r>
            <a:r>
              <a:rPr lang="tr-TR" dirty="0" err="1"/>
              <a:t>alkaloidleri</a:t>
            </a:r>
            <a:r>
              <a:rPr lang="tr-TR" dirty="0"/>
              <a:t>  ile ilgili bahsedilen duruma benzer bir durum </a:t>
            </a:r>
            <a:r>
              <a:rPr lang="tr-TR" dirty="0" smtClean="0"/>
              <a:t>Kardiyak Glikozitlerle </a:t>
            </a:r>
            <a:r>
              <a:rPr lang="tr-TR" dirty="0"/>
              <a:t>de gerçekleşmektedir. </a:t>
            </a:r>
            <a:endParaRPr lang="tr-TR" dirty="0" smtClean="0"/>
          </a:p>
          <a:p>
            <a:r>
              <a:rPr lang="tr-TR" dirty="0" smtClean="0"/>
              <a:t>Bir </a:t>
            </a:r>
            <a:r>
              <a:rPr lang="tr-TR" dirty="0"/>
              <a:t>takım özelleşmiş </a:t>
            </a:r>
            <a:r>
              <a:rPr lang="tr-TR" dirty="0" smtClean="0"/>
              <a:t>böcek, </a:t>
            </a:r>
            <a:r>
              <a:rPr lang="tr-TR" dirty="0"/>
              <a:t>bitkiden sağlanan </a:t>
            </a:r>
            <a:r>
              <a:rPr lang="tr-TR" dirty="0" smtClean="0"/>
              <a:t>Kardiyak Glikozitleri </a:t>
            </a:r>
            <a:r>
              <a:rPr lang="tr-TR" dirty="0"/>
              <a:t>alabilir ve depolayabilir. </a:t>
            </a:r>
            <a:r>
              <a:rPr lang="tr-TR" dirty="0" smtClean="0"/>
              <a:t>Kardiyak Glikozitleri </a:t>
            </a:r>
            <a:r>
              <a:rPr lang="tr-TR" dirty="0"/>
              <a:t>alıkoyan böcekler, genellikle, kuşlar gibi yırtıcılardan korunurlar. </a:t>
            </a:r>
            <a:endParaRPr lang="tr-TR" dirty="0" smtClean="0"/>
          </a:p>
          <a:p>
            <a:r>
              <a:rPr lang="tr-TR" dirty="0" smtClean="0"/>
              <a:t>16S </a:t>
            </a:r>
            <a:r>
              <a:rPr lang="tr-TR" dirty="0" err="1"/>
              <a:t>rRNA</a:t>
            </a:r>
            <a:r>
              <a:rPr lang="tr-TR" dirty="0"/>
              <a:t> dizilerini kullanarak, </a:t>
            </a:r>
            <a:r>
              <a:rPr lang="tr-TR" dirty="0" err="1"/>
              <a:t>Lepidoptera’da</a:t>
            </a:r>
            <a:r>
              <a:rPr lang="tr-TR" dirty="0"/>
              <a:t> </a:t>
            </a:r>
            <a:r>
              <a:rPr lang="tr-TR" dirty="0" smtClean="0"/>
              <a:t>Kardiyak Glikozit </a:t>
            </a:r>
            <a:r>
              <a:rPr lang="tr-TR" dirty="0"/>
              <a:t>alıkonmasının </a:t>
            </a:r>
            <a:r>
              <a:rPr lang="tr-TR" dirty="0" err="1"/>
              <a:t>Nymphalidae</a:t>
            </a:r>
            <a:r>
              <a:rPr lang="tr-TR" dirty="0"/>
              <a:t> ve </a:t>
            </a:r>
            <a:r>
              <a:rPr lang="tr-TR" dirty="0" err="1"/>
              <a:t>Arctiidae’de</a:t>
            </a:r>
            <a:r>
              <a:rPr lang="tr-TR" dirty="0"/>
              <a:t> bağımsız olarak evrimleştiği </a:t>
            </a:r>
            <a:r>
              <a:rPr lang="tr-TR" dirty="0" smtClean="0"/>
              <a:t>gösterilmiştir, </a:t>
            </a:r>
            <a:r>
              <a:rPr lang="tr-TR" dirty="0"/>
              <a:t>ki bu durum bitkilerdeki duruma benzemektedir.</a:t>
            </a:r>
          </a:p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4688185"/>
            <a:ext cx="3273580" cy="1743075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4688185"/>
            <a:ext cx="2619375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42352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Glukozinatlar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11560" y="1556792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tr-TR" dirty="0"/>
              <a:t>B</a:t>
            </a:r>
            <a:r>
              <a:rPr lang="tr-TR" dirty="0" smtClean="0"/>
              <a:t>itki </a:t>
            </a:r>
            <a:r>
              <a:rPr lang="tr-TR" dirty="0"/>
              <a:t>hücrelerinin </a:t>
            </a:r>
            <a:r>
              <a:rPr lang="tr-TR" dirty="0" err="1"/>
              <a:t>vakuolünde</a:t>
            </a:r>
            <a:r>
              <a:rPr lang="tr-TR" dirty="0"/>
              <a:t> depolanan glikozitlerdir. </a:t>
            </a:r>
            <a:endParaRPr lang="tr-TR" dirty="0" smtClean="0"/>
          </a:p>
          <a:p>
            <a:r>
              <a:rPr lang="tr-TR" dirty="0" smtClean="0"/>
              <a:t>Yaralanma </a:t>
            </a:r>
            <a:r>
              <a:rPr lang="tr-TR" dirty="0"/>
              <a:t>veya enfeksiyon durumunda, hücresel </a:t>
            </a:r>
            <a:r>
              <a:rPr lang="tr-TR" dirty="0" err="1"/>
              <a:t>kompartmanlaşma</a:t>
            </a:r>
            <a:r>
              <a:rPr lang="tr-TR" dirty="0"/>
              <a:t> çöker ki bu durum, </a:t>
            </a:r>
            <a:r>
              <a:rPr lang="tr-TR" dirty="0" err="1"/>
              <a:t>glukozilatları</a:t>
            </a:r>
            <a:r>
              <a:rPr lang="tr-TR" dirty="0"/>
              <a:t> ve uygun </a:t>
            </a:r>
            <a:r>
              <a:rPr lang="tr-TR" dirty="0" err="1"/>
              <a:t>glukosidazları</a:t>
            </a:r>
            <a:r>
              <a:rPr lang="tr-TR" dirty="0"/>
              <a:t> bir araya getirir. </a:t>
            </a:r>
            <a:endParaRPr lang="tr-TR" dirty="0" smtClean="0"/>
          </a:p>
          <a:p>
            <a:r>
              <a:rPr lang="tr-TR" dirty="0" smtClean="0"/>
              <a:t>Sonuç </a:t>
            </a:r>
            <a:r>
              <a:rPr lang="tr-TR" dirty="0"/>
              <a:t>olarak, </a:t>
            </a:r>
            <a:r>
              <a:rPr lang="tr-TR" dirty="0" err="1"/>
              <a:t>antimikrobiyal</a:t>
            </a:r>
            <a:r>
              <a:rPr lang="tr-TR" dirty="0"/>
              <a:t> ve </a:t>
            </a:r>
            <a:r>
              <a:rPr lang="tr-TR" dirty="0" err="1"/>
              <a:t>herbivor</a:t>
            </a:r>
            <a:r>
              <a:rPr lang="tr-TR" dirty="0"/>
              <a:t> caydırıcı aktiviteler gösteren hardal yağları serbest bırakılır. 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4289745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9512" y="188640"/>
            <a:ext cx="8784976" cy="3168352"/>
          </a:xfrm>
        </p:spPr>
        <p:txBody>
          <a:bodyPr>
            <a:normAutofit fontScale="92500" lnSpcReduction="20000"/>
          </a:bodyPr>
          <a:lstStyle/>
          <a:p>
            <a:r>
              <a:rPr lang="tr-TR" dirty="0" err="1"/>
              <a:t>Glukozinolatlar</a:t>
            </a:r>
            <a:r>
              <a:rPr lang="tr-TR" dirty="0"/>
              <a:t>, </a:t>
            </a:r>
            <a:r>
              <a:rPr lang="tr-TR" dirty="0" err="1"/>
              <a:t>Brassicaceae</a:t>
            </a:r>
            <a:r>
              <a:rPr lang="tr-TR" dirty="0"/>
              <a:t>, </a:t>
            </a:r>
            <a:r>
              <a:rPr lang="tr-TR" dirty="0" err="1"/>
              <a:t>Capparaceae</a:t>
            </a:r>
            <a:r>
              <a:rPr lang="tr-TR" dirty="0"/>
              <a:t>, </a:t>
            </a:r>
            <a:r>
              <a:rPr lang="tr-TR" dirty="0" err="1"/>
              <a:t>Resedaceae</a:t>
            </a:r>
            <a:r>
              <a:rPr lang="tr-TR" dirty="0"/>
              <a:t>, </a:t>
            </a:r>
            <a:r>
              <a:rPr lang="tr-TR" dirty="0" err="1"/>
              <a:t>Moringaceae</a:t>
            </a:r>
            <a:r>
              <a:rPr lang="tr-TR" dirty="0"/>
              <a:t>, </a:t>
            </a:r>
            <a:r>
              <a:rPr lang="tr-TR" dirty="0" err="1"/>
              <a:t>Tovariaceae</a:t>
            </a:r>
            <a:r>
              <a:rPr lang="tr-TR" dirty="0"/>
              <a:t>, </a:t>
            </a:r>
            <a:r>
              <a:rPr lang="tr-TR" dirty="0" err="1"/>
              <a:t>Limnanthaceae</a:t>
            </a:r>
            <a:r>
              <a:rPr lang="tr-TR" dirty="0"/>
              <a:t> ve </a:t>
            </a:r>
            <a:r>
              <a:rPr lang="tr-TR" dirty="0" err="1"/>
              <a:t>Caricaceae</a:t>
            </a:r>
            <a:r>
              <a:rPr lang="tr-TR" dirty="0"/>
              <a:t> üyeleri tarafından üretilir. </a:t>
            </a:r>
            <a:endParaRPr lang="tr-TR" dirty="0" smtClean="0"/>
          </a:p>
          <a:p>
            <a:r>
              <a:rPr lang="tr-TR" dirty="0"/>
              <a:t>Bu bitki familyaları ki bazıları geleneksel olarak </a:t>
            </a:r>
            <a:r>
              <a:rPr lang="tr-TR" dirty="0" err="1"/>
              <a:t>Brassicales’e</a:t>
            </a:r>
            <a:r>
              <a:rPr lang="tr-TR" dirty="0"/>
              <a:t> (eski </a:t>
            </a:r>
            <a:r>
              <a:rPr lang="tr-TR" dirty="0" err="1"/>
              <a:t>Capparidales</a:t>
            </a:r>
            <a:r>
              <a:rPr lang="tr-TR" dirty="0"/>
              <a:t>) gruplandırılır, </a:t>
            </a:r>
            <a:r>
              <a:rPr lang="tr-TR" dirty="0" err="1"/>
              <a:t>filogenetik</a:t>
            </a:r>
            <a:r>
              <a:rPr lang="tr-TR" dirty="0"/>
              <a:t> açısından ilişkilidir ve </a:t>
            </a:r>
            <a:r>
              <a:rPr lang="tr-TR" dirty="0" err="1"/>
              <a:t>monofiletik</a:t>
            </a:r>
            <a:r>
              <a:rPr lang="tr-TR" dirty="0"/>
              <a:t> bir </a:t>
            </a:r>
            <a:r>
              <a:rPr lang="tr-TR" dirty="0" err="1"/>
              <a:t>klad</a:t>
            </a:r>
            <a:r>
              <a:rPr lang="tr-TR" dirty="0"/>
              <a:t> oluşturur.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789040"/>
            <a:ext cx="1857375" cy="2466975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1024" y="3789040"/>
            <a:ext cx="2286982" cy="2466975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994" y="3795161"/>
            <a:ext cx="3285367" cy="2460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30561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1520" y="404664"/>
            <a:ext cx="8640960" cy="6048672"/>
          </a:xfrm>
        </p:spPr>
        <p:txBody>
          <a:bodyPr>
            <a:normAutofit fontScale="92500" lnSpcReduction="20000"/>
          </a:bodyPr>
          <a:lstStyle/>
          <a:p>
            <a:r>
              <a:rPr lang="tr-TR" dirty="0" smtClean="0"/>
              <a:t>Klasik </a:t>
            </a:r>
            <a:r>
              <a:rPr lang="tr-TR" dirty="0"/>
              <a:t>sistematikte </a:t>
            </a:r>
            <a:r>
              <a:rPr lang="tr-TR" dirty="0" err="1"/>
              <a:t>Capparidales’te</a:t>
            </a:r>
            <a:r>
              <a:rPr lang="tr-TR" dirty="0"/>
              <a:t> yerleştirilmemiş olan </a:t>
            </a:r>
            <a:r>
              <a:rPr lang="tr-TR" dirty="0" err="1"/>
              <a:t>Caricaceae</a:t>
            </a:r>
            <a:r>
              <a:rPr lang="tr-TR" dirty="0"/>
              <a:t>, </a:t>
            </a:r>
            <a:r>
              <a:rPr lang="tr-TR" dirty="0" err="1"/>
              <a:t>Gyrostemonaceae</a:t>
            </a:r>
            <a:r>
              <a:rPr lang="tr-TR" dirty="0"/>
              <a:t> ve </a:t>
            </a:r>
            <a:r>
              <a:rPr lang="tr-TR" dirty="0" err="1"/>
              <a:t>Salvadoraceae</a:t>
            </a:r>
            <a:r>
              <a:rPr lang="tr-TR" dirty="0"/>
              <a:t>, hem moleküler hem de </a:t>
            </a:r>
            <a:r>
              <a:rPr lang="tr-TR" dirty="0" err="1"/>
              <a:t>fitokimyasal</a:t>
            </a:r>
            <a:r>
              <a:rPr lang="tr-TR" dirty="0"/>
              <a:t> nedenlere dayalı olarak bu grupla birleşmiştir. </a:t>
            </a:r>
            <a:endParaRPr lang="tr-TR" dirty="0" smtClean="0"/>
          </a:p>
          <a:p>
            <a:r>
              <a:rPr lang="tr-TR" dirty="0" smtClean="0"/>
              <a:t>Bu </a:t>
            </a:r>
            <a:r>
              <a:rPr lang="tr-TR" dirty="0"/>
              <a:t>yüzden </a:t>
            </a:r>
            <a:r>
              <a:rPr lang="tr-TR" dirty="0" err="1"/>
              <a:t>glukozinolat</a:t>
            </a:r>
            <a:r>
              <a:rPr lang="tr-TR" dirty="0"/>
              <a:t> üretiminin, bir zamanlar bu grubun bir atasında evrimleştiği ve üyelerinin çoğu tarafından güçlü bir savunma stratejisi olarak sürdürüldüğü muhtemeldir. </a:t>
            </a:r>
            <a:endParaRPr lang="tr-TR" dirty="0" smtClean="0"/>
          </a:p>
          <a:p>
            <a:r>
              <a:rPr lang="tr-TR" dirty="0" smtClean="0"/>
              <a:t>Eğer</a:t>
            </a:r>
            <a:r>
              <a:rPr lang="tr-TR" dirty="0"/>
              <a:t>, </a:t>
            </a:r>
            <a:r>
              <a:rPr lang="tr-TR" dirty="0" err="1"/>
              <a:t>glukozinolatların</a:t>
            </a:r>
            <a:r>
              <a:rPr lang="tr-TR" dirty="0"/>
              <a:t>, aynı zamanda </a:t>
            </a:r>
            <a:r>
              <a:rPr lang="tr-TR" dirty="0" err="1"/>
              <a:t>Capparidales’le</a:t>
            </a:r>
            <a:r>
              <a:rPr lang="tr-TR" dirty="0"/>
              <a:t> ilişkisiz olan, </a:t>
            </a:r>
            <a:r>
              <a:rPr lang="tr-TR" dirty="0" err="1"/>
              <a:t>Euphorbiaceae</a:t>
            </a:r>
            <a:r>
              <a:rPr lang="tr-TR" dirty="0"/>
              <a:t> üyeleri tarafından da üretildiği gerçeği olmasaydı, taksonomi için </a:t>
            </a:r>
            <a:r>
              <a:rPr lang="tr-TR" dirty="0" err="1"/>
              <a:t>sekonder</a:t>
            </a:r>
            <a:r>
              <a:rPr lang="tr-TR" dirty="0"/>
              <a:t> moleküllerin yararlığının iyi bir örneği olabilirdi. </a:t>
            </a:r>
            <a:endParaRPr lang="tr-TR" dirty="0" smtClean="0"/>
          </a:p>
          <a:p>
            <a:r>
              <a:rPr lang="tr-TR" dirty="0" smtClean="0"/>
              <a:t>Bu </a:t>
            </a:r>
            <a:r>
              <a:rPr lang="tr-TR" dirty="0"/>
              <a:t>durum </a:t>
            </a:r>
            <a:r>
              <a:rPr lang="tr-TR" dirty="0" err="1"/>
              <a:t>sekonder</a:t>
            </a:r>
            <a:r>
              <a:rPr lang="tr-TR" dirty="0"/>
              <a:t> </a:t>
            </a:r>
            <a:r>
              <a:rPr lang="tr-TR" dirty="0" err="1"/>
              <a:t>metabolitlerin</a:t>
            </a:r>
            <a:r>
              <a:rPr lang="tr-TR" dirty="0"/>
              <a:t> pek çok grubunda görülen bir ikilem olmuştur.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0657740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5536" y="764704"/>
            <a:ext cx="8291264" cy="5361459"/>
          </a:xfrm>
        </p:spPr>
        <p:txBody>
          <a:bodyPr>
            <a:normAutofit fontScale="92500" lnSpcReduction="20000"/>
          </a:bodyPr>
          <a:lstStyle/>
          <a:p>
            <a:r>
              <a:rPr lang="tr-TR" dirty="0"/>
              <a:t>Bu grup bileşiklerin çoğunun, daha yüksek hiyerarşik düzeyde </a:t>
            </a:r>
            <a:r>
              <a:rPr lang="tr-TR" dirty="0" err="1"/>
              <a:t>taksonomik</a:t>
            </a:r>
            <a:r>
              <a:rPr lang="tr-TR" dirty="0"/>
              <a:t> bir marker olarak çok sınırlı bir değeri olduğu açıktır. </a:t>
            </a:r>
            <a:endParaRPr lang="tr-TR" dirty="0" smtClean="0"/>
          </a:p>
          <a:p>
            <a:r>
              <a:rPr lang="tr-TR" dirty="0" smtClean="0"/>
              <a:t>İlgisiz </a:t>
            </a:r>
            <a:r>
              <a:rPr lang="tr-TR" dirty="0"/>
              <a:t>familyalarda </a:t>
            </a:r>
            <a:r>
              <a:rPr lang="tr-TR" dirty="0" err="1" smtClean="0"/>
              <a:t>pirolizidin</a:t>
            </a:r>
            <a:r>
              <a:rPr lang="tr-TR" dirty="0" smtClean="0"/>
              <a:t> </a:t>
            </a:r>
            <a:r>
              <a:rPr lang="tr-TR" dirty="0" err="1" smtClean="0"/>
              <a:t>alkaloidleri</a:t>
            </a:r>
            <a:r>
              <a:rPr lang="tr-TR" dirty="0" smtClean="0"/>
              <a:t> ve Kardiyak Glikozitlerin </a:t>
            </a:r>
            <a:r>
              <a:rPr lang="tr-TR" dirty="0"/>
              <a:t>bulunuşu için en olası </a:t>
            </a:r>
            <a:r>
              <a:rPr lang="tr-TR" dirty="0" smtClean="0"/>
              <a:t>açıklama </a:t>
            </a:r>
            <a:r>
              <a:rPr lang="tr-TR" dirty="0"/>
              <a:t>yakınsak </a:t>
            </a:r>
            <a:r>
              <a:rPr lang="tr-TR" dirty="0" smtClean="0"/>
              <a:t>evrimdir. </a:t>
            </a:r>
          </a:p>
          <a:p>
            <a:r>
              <a:rPr lang="tr-TR" dirty="0" smtClean="0"/>
              <a:t>Bu </a:t>
            </a:r>
            <a:r>
              <a:rPr lang="tr-TR" dirty="0" err="1"/>
              <a:t>metabolitlerin</a:t>
            </a:r>
            <a:r>
              <a:rPr lang="tr-TR" dirty="0"/>
              <a:t>, (mikroorganizmalara ve/veya </a:t>
            </a:r>
            <a:r>
              <a:rPr lang="tr-TR" dirty="0" err="1"/>
              <a:t>herbivorlara</a:t>
            </a:r>
            <a:r>
              <a:rPr lang="tr-TR" dirty="0"/>
              <a:t> karşı savunma kimyasalları olarak) onları üreten </a:t>
            </a:r>
            <a:r>
              <a:rPr lang="tr-TR" dirty="0" err="1"/>
              <a:t>taksonlar</a:t>
            </a:r>
            <a:r>
              <a:rPr lang="tr-TR" dirty="0"/>
              <a:t> için güçlü bir seçici avantaj sağladığının ortaya çıkması ve </a:t>
            </a:r>
            <a:r>
              <a:rPr lang="tr-TR" dirty="0" err="1"/>
              <a:t>herbivorlarda</a:t>
            </a:r>
            <a:r>
              <a:rPr lang="tr-TR" dirty="0"/>
              <a:t> önemli temel moleküler hedefleri etkilemeleri </a:t>
            </a:r>
            <a:r>
              <a:rPr lang="tr-TR" dirty="0" smtClean="0"/>
              <a:t>nedeniyle, rastgele </a:t>
            </a:r>
            <a:r>
              <a:rPr lang="tr-TR" dirty="0"/>
              <a:t>evrimleşmiş ve biyolojik aktivitelerinden dolayı seçilmiş </a:t>
            </a:r>
            <a:r>
              <a:rPr lang="tr-TR" dirty="0" smtClean="0"/>
              <a:t>olabilirler.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4982433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i="1" dirty="0" err="1"/>
              <a:t>rbc</a:t>
            </a:r>
            <a:r>
              <a:rPr lang="tr-TR" dirty="0" err="1"/>
              <a:t>L</a:t>
            </a:r>
            <a:r>
              <a:rPr lang="tr-TR" dirty="0"/>
              <a:t>, diğer </a:t>
            </a:r>
            <a:r>
              <a:rPr lang="tr-TR" dirty="0" err="1"/>
              <a:t>cpDNA</a:t>
            </a:r>
            <a:r>
              <a:rPr lang="tr-TR" dirty="0"/>
              <a:t> dizileri ve çekirdeksel ITS dizileri tarafından sağlanan </a:t>
            </a:r>
            <a:r>
              <a:rPr lang="tr-TR" dirty="0" err="1"/>
              <a:t>filogenetik</a:t>
            </a:r>
            <a:r>
              <a:rPr lang="tr-TR" dirty="0"/>
              <a:t> </a:t>
            </a:r>
            <a:r>
              <a:rPr lang="tr-TR" dirty="0" smtClean="0"/>
              <a:t>ağaç, </a:t>
            </a:r>
            <a:r>
              <a:rPr lang="tr-TR" dirty="0"/>
              <a:t>bitki âlemi içinde daha düşük bir </a:t>
            </a:r>
            <a:r>
              <a:rPr lang="tr-TR" dirty="0" err="1"/>
              <a:t>taksonomik</a:t>
            </a:r>
            <a:r>
              <a:rPr lang="tr-TR" dirty="0"/>
              <a:t> ölçekte, özellikle </a:t>
            </a:r>
            <a:r>
              <a:rPr lang="tr-TR" dirty="0" err="1"/>
              <a:t>Fabaceae</a:t>
            </a:r>
            <a:r>
              <a:rPr lang="tr-TR" dirty="0"/>
              <a:t>, </a:t>
            </a:r>
            <a:r>
              <a:rPr lang="tr-TR" dirty="0" err="1"/>
              <a:t>Solanaceae</a:t>
            </a:r>
            <a:r>
              <a:rPr lang="tr-TR" dirty="0"/>
              <a:t> ve </a:t>
            </a:r>
            <a:r>
              <a:rPr lang="tr-TR" dirty="0" err="1"/>
              <a:t>Lamiaceae</a:t>
            </a:r>
            <a:r>
              <a:rPr lang="tr-TR" dirty="0"/>
              <a:t> içinde, çeşitli </a:t>
            </a:r>
            <a:r>
              <a:rPr lang="tr-TR" dirty="0" err="1"/>
              <a:t>sekonder</a:t>
            </a:r>
            <a:r>
              <a:rPr lang="tr-TR" dirty="0"/>
              <a:t> </a:t>
            </a:r>
            <a:r>
              <a:rPr lang="tr-TR" dirty="0" err="1"/>
              <a:t>metabolitlerin</a:t>
            </a:r>
            <a:r>
              <a:rPr lang="tr-TR" dirty="0"/>
              <a:t> dağılımını tartışmak için kullanılmıştır.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449371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5536" y="692696"/>
            <a:ext cx="8291264" cy="5433467"/>
          </a:xfrm>
        </p:spPr>
        <p:txBody>
          <a:bodyPr>
            <a:normAutofit fontScale="85000" lnSpcReduction="20000"/>
          </a:bodyPr>
          <a:lstStyle/>
          <a:p>
            <a:r>
              <a:rPr lang="tr-TR" dirty="0" err="1" smtClean="0"/>
              <a:t>Pirolizidin</a:t>
            </a:r>
            <a:r>
              <a:rPr lang="tr-TR" dirty="0" smtClean="0"/>
              <a:t> </a:t>
            </a:r>
            <a:r>
              <a:rPr lang="tr-TR" dirty="0" err="1" smtClean="0"/>
              <a:t>alkaloidleri</a:t>
            </a:r>
            <a:r>
              <a:rPr lang="tr-TR" dirty="0" smtClean="0"/>
              <a:t> üreten familyalar, tüm bitki âlemi boyunca dağılmıştır ve görünüşe göre alakasızdır. </a:t>
            </a:r>
          </a:p>
          <a:p>
            <a:r>
              <a:rPr lang="tr-TR" dirty="0" smtClean="0"/>
              <a:t>Bu </a:t>
            </a:r>
            <a:r>
              <a:rPr lang="tr-TR" dirty="0"/>
              <a:t>durum, alakasız bitki familyalarındaki </a:t>
            </a:r>
            <a:r>
              <a:rPr lang="tr-TR" dirty="0" smtClean="0"/>
              <a:t>oluşumlarının </a:t>
            </a:r>
            <a:r>
              <a:rPr lang="tr-TR" dirty="0" err="1"/>
              <a:t>konvergent</a:t>
            </a:r>
            <a:r>
              <a:rPr lang="tr-TR" dirty="0"/>
              <a:t> bir özellik olabileceğini ve bu yüzden, familya düzeyinde </a:t>
            </a:r>
            <a:r>
              <a:rPr lang="tr-TR" dirty="0" err="1"/>
              <a:t>taksonomik</a:t>
            </a:r>
            <a:r>
              <a:rPr lang="tr-TR" dirty="0"/>
              <a:t> bir marker olarak kullanışlı olamayacağını göstermektedir. </a:t>
            </a:r>
            <a:endParaRPr lang="tr-TR" dirty="0" smtClean="0"/>
          </a:p>
          <a:p>
            <a:r>
              <a:rPr lang="tr-TR" dirty="0" err="1" smtClean="0"/>
              <a:t>Pirolizidin</a:t>
            </a:r>
            <a:r>
              <a:rPr lang="tr-TR" dirty="0" smtClean="0"/>
              <a:t> </a:t>
            </a:r>
            <a:r>
              <a:rPr lang="tr-TR" dirty="0" err="1" smtClean="0"/>
              <a:t>alkaloidleri</a:t>
            </a:r>
            <a:r>
              <a:rPr lang="tr-TR" dirty="0" smtClean="0"/>
              <a:t> üreten </a:t>
            </a:r>
            <a:r>
              <a:rPr lang="tr-TR" dirty="0"/>
              <a:t>familyalar içinde bile, </a:t>
            </a:r>
            <a:r>
              <a:rPr lang="tr-TR" dirty="0" err="1" smtClean="0"/>
              <a:t>Pirolizidin</a:t>
            </a:r>
            <a:r>
              <a:rPr lang="tr-TR" dirty="0" smtClean="0"/>
              <a:t> </a:t>
            </a:r>
            <a:r>
              <a:rPr lang="tr-TR" dirty="0" err="1" smtClean="0"/>
              <a:t>alkaloidleri</a:t>
            </a:r>
            <a:r>
              <a:rPr lang="tr-TR" dirty="0" smtClean="0"/>
              <a:t> bütün </a:t>
            </a:r>
            <a:r>
              <a:rPr lang="tr-TR" dirty="0"/>
              <a:t>üye </a:t>
            </a:r>
            <a:r>
              <a:rPr lang="tr-TR" dirty="0" err="1"/>
              <a:t>taksonlarda</a:t>
            </a:r>
            <a:r>
              <a:rPr lang="tr-TR" dirty="0"/>
              <a:t> bulunmak zorunda değildir. </a:t>
            </a:r>
            <a:endParaRPr lang="tr-TR" dirty="0" smtClean="0"/>
          </a:p>
          <a:p>
            <a:r>
              <a:rPr lang="tr-TR" dirty="0" smtClean="0"/>
              <a:t>Her </a:t>
            </a:r>
            <a:r>
              <a:rPr lang="tr-TR" dirty="0"/>
              <a:t>ne kadar bu üyeler ortak atayı paylaşabilirlerse de, karakter </a:t>
            </a:r>
            <a:r>
              <a:rPr lang="tr-TR" dirty="0" err="1"/>
              <a:t>muhetemelen</a:t>
            </a:r>
            <a:r>
              <a:rPr lang="tr-TR" dirty="0"/>
              <a:t> ya evrimleşmemiş ya da </a:t>
            </a:r>
            <a:r>
              <a:rPr lang="tr-TR" dirty="0" err="1"/>
              <a:t>biyosentetik</a:t>
            </a:r>
            <a:r>
              <a:rPr lang="tr-TR" dirty="0"/>
              <a:t> prosesler bu durumlarda kapatılmıştır. </a:t>
            </a:r>
            <a:endParaRPr lang="tr-TR" dirty="0" smtClean="0"/>
          </a:p>
          <a:p>
            <a:r>
              <a:rPr lang="tr-TR" dirty="0" smtClean="0"/>
              <a:t>O </a:t>
            </a:r>
            <a:r>
              <a:rPr lang="tr-TR" dirty="0"/>
              <a:t>durumda, genellikle, </a:t>
            </a:r>
            <a:r>
              <a:rPr lang="tr-TR" dirty="0" err="1" smtClean="0"/>
              <a:t>Pirolizidin</a:t>
            </a:r>
            <a:r>
              <a:rPr lang="tr-TR" dirty="0" smtClean="0"/>
              <a:t> </a:t>
            </a:r>
            <a:r>
              <a:rPr lang="tr-TR" dirty="0" err="1" smtClean="0"/>
              <a:t>alkaloidleri</a:t>
            </a:r>
            <a:r>
              <a:rPr lang="tr-TR" dirty="0" smtClean="0"/>
              <a:t> yerine </a:t>
            </a:r>
            <a:r>
              <a:rPr lang="tr-TR" dirty="0"/>
              <a:t>diğer savunma kimyasalları bulunmaktadır.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317780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Kinolizidin</a:t>
            </a:r>
            <a:r>
              <a:rPr lang="tr-TR" dirty="0"/>
              <a:t> </a:t>
            </a:r>
            <a:r>
              <a:rPr lang="tr-TR" dirty="0" err="1"/>
              <a:t>alkaloidleri</a:t>
            </a:r>
            <a:r>
              <a:rPr lang="tr-TR" dirty="0"/>
              <a:t> (KA</a:t>
            </a:r>
            <a:r>
              <a:rPr lang="tr-TR" dirty="0" smtClean="0"/>
              <a:t>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Fabaceae’nin</a:t>
            </a:r>
            <a:r>
              <a:rPr lang="tr-TR" dirty="0" smtClean="0"/>
              <a:t> </a:t>
            </a:r>
            <a:r>
              <a:rPr lang="tr-TR" dirty="0" err="1"/>
              <a:t>filogenetik</a:t>
            </a:r>
            <a:r>
              <a:rPr lang="tr-TR" dirty="0"/>
              <a:t> açıdan ilişkili bazı </a:t>
            </a:r>
            <a:r>
              <a:rPr lang="tr-TR" dirty="0" err="1"/>
              <a:t>tribuslarındaki</a:t>
            </a:r>
            <a:r>
              <a:rPr lang="tr-TR" dirty="0"/>
              <a:t> tipik </a:t>
            </a:r>
            <a:r>
              <a:rPr lang="tr-TR" dirty="0" err="1"/>
              <a:t>sekonder</a:t>
            </a:r>
            <a:r>
              <a:rPr lang="tr-TR" dirty="0"/>
              <a:t> </a:t>
            </a:r>
            <a:r>
              <a:rPr lang="tr-TR" dirty="0" err="1"/>
              <a:t>metabolitlerdir</a:t>
            </a:r>
            <a:r>
              <a:rPr lang="tr-TR" dirty="0"/>
              <a:t>, fakat diğer alakasız </a:t>
            </a:r>
            <a:r>
              <a:rPr lang="tr-TR" dirty="0" err="1"/>
              <a:t>taksonlarda</a:t>
            </a:r>
            <a:r>
              <a:rPr lang="tr-TR" dirty="0"/>
              <a:t> da bulunmuşlardır. </a:t>
            </a:r>
            <a:endParaRPr lang="tr-TR" dirty="0" smtClean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7547" y="3789040"/>
            <a:ext cx="3795178" cy="2842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36956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7504" y="188640"/>
            <a:ext cx="8928992" cy="1584176"/>
          </a:xfrm>
        </p:spPr>
        <p:txBody>
          <a:bodyPr/>
          <a:lstStyle/>
          <a:p>
            <a:r>
              <a:rPr lang="tr-TR" dirty="0" err="1"/>
              <a:t>Örn</a:t>
            </a:r>
            <a:r>
              <a:rPr lang="tr-TR" dirty="0"/>
              <a:t>. </a:t>
            </a:r>
            <a:r>
              <a:rPr lang="tr-TR" dirty="0" err="1"/>
              <a:t>Chenopodiaceae</a:t>
            </a:r>
            <a:r>
              <a:rPr lang="tr-TR" dirty="0"/>
              <a:t>, </a:t>
            </a:r>
            <a:r>
              <a:rPr lang="tr-TR" dirty="0" err="1"/>
              <a:t>Berberidaceae</a:t>
            </a:r>
            <a:r>
              <a:rPr lang="tr-TR" dirty="0"/>
              <a:t>, </a:t>
            </a:r>
            <a:r>
              <a:rPr lang="tr-TR" dirty="0" err="1"/>
              <a:t>Ranunculaceae</a:t>
            </a:r>
            <a:r>
              <a:rPr lang="tr-TR" dirty="0"/>
              <a:t>, </a:t>
            </a:r>
            <a:r>
              <a:rPr lang="tr-TR" dirty="0" err="1"/>
              <a:t>Scrophulariaceae</a:t>
            </a:r>
            <a:r>
              <a:rPr lang="tr-TR" dirty="0"/>
              <a:t> ve </a:t>
            </a:r>
            <a:r>
              <a:rPr lang="tr-TR" dirty="0" err="1"/>
              <a:t>Solanaceae</a:t>
            </a:r>
            <a:r>
              <a:rPr lang="tr-TR" dirty="0"/>
              <a:t> familyaları. </a:t>
            </a:r>
          </a:p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916832"/>
            <a:ext cx="2038350" cy="2238375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1891057"/>
            <a:ext cx="2209800" cy="2076450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1916832"/>
            <a:ext cx="1676400" cy="2514600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963" y="4427265"/>
            <a:ext cx="1617544" cy="2430735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4427265"/>
            <a:ext cx="2563221" cy="2296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14076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1520" y="332656"/>
            <a:ext cx="8496944" cy="5976664"/>
          </a:xfrm>
        </p:spPr>
        <p:txBody>
          <a:bodyPr>
            <a:normAutofit/>
          </a:bodyPr>
          <a:lstStyle/>
          <a:p>
            <a:r>
              <a:rPr lang="tr-TR" dirty="0" err="1" smtClean="0"/>
              <a:t>Kinolizidin</a:t>
            </a:r>
            <a:r>
              <a:rPr lang="tr-TR" dirty="0" smtClean="0"/>
              <a:t> </a:t>
            </a:r>
            <a:r>
              <a:rPr lang="tr-TR" dirty="0" err="1" smtClean="0"/>
              <a:t>alkaloidlerinin</a:t>
            </a:r>
            <a:r>
              <a:rPr lang="tr-TR" dirty="0" smtClean="0"/>
              <a:t> </a:t>
            </a:r>
            <a:r>
              <a:rPr lang="tr-TR" dirty="0"/>
              <a:t>izleri, bitkiler ve hatta daha fazla </a:t>
            </a:r>
            <a:r>
              <a:rPr lang="tr-TR" dirty="0" err="1"/>
              <a:t>taksonun</a:t>
            </a:r>
            <a:r>
              <a:rPr lang="tr-TR" dirty="0"/>
              <a:t> hücre kültürlerinde tespit edilebilmiştir. </a:t>
            </a:r>
            <a:endParaRPr lang="tr-TR" dirty="0" smtClean="0"/>
          </a:p>
          <a:p>
            <a:r>
              <a:rPr lang="tr-TR" dirty="0" smtClean="0"/>
              <a:t>Bu </a:t>
            </a:r>
            <a:r>
              <a:rPr lang="tr-TR" dirty="0"/>
              <a:t>nedenle, bu </a:t>
            </a:r>
            <a:r>
              <a:rPr lang="tr-TR" dirty="0" err="1"/>
              <a:t>alkaloidlere</a:t>
            </a:r>
            <a:r>
              <a:rPr lang="tr-TR" dirty="0"/>
              <a:t> yol açan temel yolakları kodlayan genlerin evrim sırasında erken evrimleşmiş olması gerektiği, bu genlerin şuan mevcut olduğu, fakat çoğu durumda kapatıldığı veya </a:t>
            </a:r>
            <a:r>
              <a:rPr lang="tr-TR" dirty="0" err="1"/>
              <a:t>inaktive</a:t>
            </a:r>
            <a:r>
              <a:rPr lang="tr-TR" dirty="0"/>
              <a:t> edildiği ve kimyasal savunma maddeleri olarak </a:t>
            </a:r>
            <a:r>
              <a:rPr lang="tr-TR" dirty="0" err="1"/>
              <a:t>alkaloidleri</a:t>
            </a:r>
            <a:r>
              <a:rPr lang="tr-TR" dirty="0"/>
              <a:t> kullanan bitkilerde tekrar açıldığı </a:t>
            </a:r>
            <a:r>
              <a:rPr lang="tr-TR" dirty="0" err="1" smtClean="0"/>
              <a:t>farzedilmektedir</a:t>
            </a:r>
            <a:r>
              <a:rPr lang="tr-TR" dirty="0" smtClean="0"/>
              <a:t>. 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865493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764704"/>
            <a:ext cx="8219256" cy="5688632"/>
          </a:xfrm>
        </p:spPr>
        <p:txBody>
          <a:bodyPr>
            <a:normAutofit fontScale="85000" lnSpcReduction="20000"/>
          </a:bodyPr>
          <a:lstStyle/>
          <a:p>
            <a:r>
              <a:rPr lang="tr-TR" dirty="0"/>
              <a:t>Bu hipotez, </a:t>
            </a:r>
            <a:r>
              <a:rPr lang="tr-TR" dirty="0" err="1" smtClean="0"/>
              <a:t>pirolizidin</a:t>
            </a:r>
            <a:r>
              <a:rPr lang="tr-TR" dirty="0" smtClean="0"/>
              <a:t> </a:t>
            </a:r>
            <a:r>
              <a:rPr lang="tr-TR" dirty="0" err="1" smtClean="0"/>
              <a:t>alkaloidleri</a:t>
            </a:r>
            <a:r>
              <a:rPr lang="tr-TR" dirty="0" smtClean="0"/>
              <a:t>, Kardiyak Glikozitler, </a:t>
            </a:r>
            <a:r>
              <a:rPr lang="tr-TR" dirty="0" err="1"/>
              <a:t>glukozinolat</a:t>
            </a:r>
            <a:r>
              <a:rPr lang="tr-TR" dirty="0"/>
              <a:t> veya </a:t>
            </a:r>
            <a:r>
              <a:rPr lang="tr-TR" dirty="0" err="1" smtClean="0"/>
              <a:t>Kinolizidin</a:t>
            </a:r>
            <a:r>
              <a:rPr lang="tr-TR" dirty="0" smtClean="0"/>
              <a:t> </a:t>
            </a:r>
            <a:r>
              <a:rPr lang="tr-TR" dirty="0" err="1" smtClean="0"/>
              <a:t>alkaloidlerinin</a:t>
            </a:r>
            <a:r>
              <a:rPr lang="tr-TR" dirty="0" smtClean="0"/>
              <a:t> </a:t>
            </a:r>
            <a:r>
              <a:rPr lang="tr-TR" dirty="0" err="1" smtClean="0"/>
              <a:t>biyosentezini</a:t>
            </a:r>
            <a:r>
              <a:rPr lang="tr-TR" dirty="0" smtClean="0"/>
              <a:t> </a:t>
            </a:r>
            <a:r>
              <a:rPr lang="tr-TR" dirty="0"/>
              <a:t>kodlayan genler izole edilir edilmez test edilebilir. </a:t>
            </a:r>
            <a:endParaRPr lang="tr-TR" dirty="0" smtClean="0"/>
          </a:p>
          <a:p>
            <a:r>
              <a:rPr lang="tr-TR" dirty="0" smtClean="0"/>
              <a:t>Bununla </a:t>
            </a:r>
            <a:r>
              <a:rPr lang="tr-TR" dirty="0"/>
              <a:t>birlikte, tüm bileşik grupları için tek bir evrimsel senaryonun bulunmayacağı, ancak yakınsak ve </a:t>
            </a:r>
            <a:r>
              <a:rPr lang="tr-TR" dirty="0" err="1"/>
              <a:t>filogenetik</a:t>
            </a:r>
            <a:r>
              <a:rPr lang="tr-TR" dirty="0"/>
              <a:t> olarak (erken bir atadan miras kalan) korunmuş özelliklerin </a:t>
            </a:r>
            <a:r>
              <a:rPr lang="tr-TR" dirty="0" smtClean="0"/>
              <a:t>her </a:t>
            </a:r>
            <a:r>
              <a:rPr lang="tr-TR" dirty="0" err="1" smtClean="0"/>
              <a:t>ikisininde</a:t>
            </a:r>
            <a:r>
              <a:rPr lang="tr-TR" dirty="0" smtClean="0"/>
              <a:t> görüleceği tahmin edilmektedir</a:t>
            </a:r>
            <a:r>
              <a:rPr lang="tr-TR" dirty="0"/>
              <a:t>. </a:t>
            </a:r>
            <a:endParaRPr lang="tr-TR" dirty="0" smtClean="0"/>
          </a:p>
          <a:p>
            <a:r>
              <a:rPr lang="tr-TR" dirty="0" err="1" smtClean="0"/>
              <a:t>Sekonder</a:t>
            </a:r>
            <a:r>
              <a:rPr lang="tr-TR" dirty="0" smtClean="0"/>
              <a:t> </a:t>
            </a:r>
            <a:r>
              <a:rPr lang="tr-TR" dirty="0" err="1" smtClean="0"/>
              <a:t>Metabolitlerin</a:t>
            </a:r>
            <a:r>
              <a:rPr lang="tr-TR" dirty="0" smtClean="0"/>
              <a:t> </a:t>
            </a:r>
            <a:r>
              <a:rPr lang="tr-TR" dirty="0" err="1"/>
              <a:t>biyosentezindeki</a:t>
            </a:r>
            <a:r>
              <a:rPr lang="tr-TR" dirty="0"/>
              <a:t> anahtar enzimler için bazı genler tanımlanmış ve dizi analizi yapılmıştır. </a:t>
            </a:r>
            <a:endParaRPr lang="tr-TR" dirty="0" smtClean="0"/>
          </a:p>
          <a:p>
            <a:r>
              <a:rPr lang="tr-TR" dirty="0" smtClean="0"/>
              <a:t>Bu</a:t>
            </a:r>
            <a:r>
              <a:rPr lang="tr-TR" dirty="0"/>
              <a:t>, bitkiler âlemi boyunca bu genlerin oluşumunu ve fiili </a:t>
            </a:r>
            <a:r>
              <a:rPr lang="tr-TR" dirty="0" err="1" smtClean="0"/>
              <a:t>Sekonder</a:t>
            </a:r>
            <a:r>
              <a:rPr lang="tr-TR" dirty="0" smtClean="0"/>
              <a:t> </a:t>
            </a:r>
            <a:r>
              <a:rPr lang="tr-TR" dirty="0" err="1" smtClean="0"/>
              <a:t>Metabolit</a:t>
            </a:r>
            <a:r>
              <a:rPr lang="tr-TR" dirty="0" smtClean="0"/>
              <a:t> </a:t>
            </a:r>
            <a:r>
              <a:rPr lang="tr-TR" dirty="0"/>
              <a:t>üretimi ve varlığı </a:t>
            </a:r>
            <a:r>
              <a:rPr lang="tr-TR" dirty="0" err="1"/>
              <a:t>arasıda</a:t>
            </a:r>
            <a:r>
              <a:rPr lang="tr-TR" dirty="0"/>
              <a:t> bir ilişkiyi araştırmaya olanak sağlar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517631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472608"/>
          </a:xfrm>
        </p:spPr>
        <p:txBody>
          <a:bodyPr>
            <a:normAutofit fontScale="85000" lnSpcReduction="20000"/>
          </a:bodyPr>
          <a:lstStyle/>
          <a:p>
            <a:r>
              <a:rPr lang="tr-TR" dirty="0"/>
              <a:t>Bitki kaynaklı </a:t>
            </a:r>
            <a:r>
              <a:rPr lang="tr-TR" dirty="0" err="1" smtClean="0"/>
              <a:t>Pirolizidin</a:t>
            </a:r>
            <a:r>
              <a:rPr lang="tr-TR" dirty="0" smtClean="0"/>
              <a:t> </a:t>
            </a:r>
            <a:r>
              <a:rPr lang="tr-TR" dirty="0" err="1" smtClean="0"/>
              <a:t>alkaloidleri</a:t>
            </a:r>
            <a:r>
              <a:rPr lang="tr-TR" dirty="0" smtClean="0"/>
              <a:t>, </a:t>
            </a:r>
            <a:r>
              <a:rPr lang="tr-TR" dirty="0"/>
              <a:t>genellikle yenmezliklerini renk düzenlemesi ve/veya </a:t>
            </a:r>
            <a:r>
              <a:rPr lang="tr-TR" dirty="0" err="1"/>
              <a:t>pirazinlerle</a:t>
            </a:r>
            <a:r>
              <a:rPr lang="tr-TR" dirty="0"/>
              <a:t> ilan eden, çeşitli özelleşmiş böceklerde de tespit edilmiştir. </a:t>
            </a:r>
            <a:endParaRPr lang="tr-TR" dirty="0" smtClean="0"/>
          </a:p>
          <a:p>
            <a:r>
              <a:rPr lang="tr-TR" dirty="0" err="1" smtClean="0"/>
              <a:t>Mitokondriyal</a:t>
            </a:r>
            <a:r>
              <a:rPr lang="tr-TR" dirty="0" smtClean="0"/>
              <a:t> </a:t>
            </a:r>
            <a:r>
              <a:rPr lang="tr-TR" dirty="0"/>
              <a:t>16S </a:t>
            </a:r>
            <a:r>
              <a:rPr lang="tr-TR" dirty="0" err="1"/>
              <a:t>ribozomal</a:t>
            </a:r>
            <a:r>
              <a:rPr lang="tr-TR" dirty="0"/>
              <a:t> </a:t>
            </a:r>
            <a:r>
              <a:rPr lang="tr-TR" dirty="0" err="1"/>
              <a:t>ribonükleik</a:t>
            </a:r>
            <a:r>
              <a:rPr lang="tr-TR" dirty="0"/>
              <a:t> asit (</a:t>
            </a:r>
            <a:r>
              <a:rPr lang="tr-TR" dirty="0" err="1"/>
              <a:t>rRNA</a:t>
            </a:r>
            <a:r>
              <a:rPr lang="tr-TR" dirty="0"/>
              <a:t>) dizileri kullanarak, böceklerdeki </a:t>
            </a:r>
            <a:r>
              <a:rPr lang="tr-TR" dirty="0" err="1" smtClean="0"/>
              <a:t>Pirolizidin</a:t>
            </a:r>
            <a:r>
              <a:rPr lang="tr-TR" dirty="0" smtClean="0"/>
              <a:t> </a:t>
            </a:r>
            <a:r>
              <a:rPr lang="tr-TR" dirty="0" err="1" smtClean="0"/>
              <a:t>alkaloidleri</a:t>
            </a:r>
            <a:r>
              <a:rPr lang="tr-TR" dirty="0" smtClean="0"/>
              <a:t> </a:t>
            </a:r>
            <a:r>
              <a:rPr lang="tr-TR" dirty="0" err="1"/>
              <a:t>sekestrasyonunun</a:t>
            </a:r>
            <a:r>
              <a:rPr lang="tr-TR" dirty="0"/>
              <a:t> aynı zamanda, böceklerin her takımında bağımsız olarak evrimleşmiş yakınsak bir özellik de olduğu son zamanlarda gösterilmiştir. </a:t>
            </a:r>
            <a:endParaRPr lang="tr-TR" dirty="0" smtClean="0"/>
          </a:p>
          <a:p>
            <a:r>
              <a:rPr lang="tr-TR" dirty="0" err="1" smtClean="0"/>
              <a:t>Lepidoptera</a:t>
            </a:r>
            <a:r>
              <a:rPr lang="tr-TR" dirty="0" smtClean="0"/>
              <a:t> </a:t>
            </a:r>
            <a:r>
              <a:rPr lang="tr-TR" dirty="0"/>
              <a:t>içinde bile, </a:t>
            </a:r>
            <a:r>
              <a:rPr lang="tr-TR" dirty="0" err="1" smtClean="0"/>
              <a:t>Pirolizidin</a:t>
            </a:r>
            <a:r>
              <a:rPr lang="tr-TR" dirty="0" smtClean="0"/>
              <a:t> </a:t>
            </a:r>
            <a:r>
              <a:rPr lang="tr-TR" dirty="0" err="1" smtClean="0"/>
              <a:t>alkaloidleri</a:t>
            </a:r>
            <a:r>
              <a:rPr lang="tr-TR" dirty="0" smtClean="0"/>
              <a:t> </a:t>
            </a:r>
            <a:r>
              <a:rPr lang="tr-TR" dirty="0" err="1" smtClean="0"/>
              <a:t>sekestrasyonu</a:t>
            </a:r>
            <a:r>
              <a:rPr lang="tr-TR" dirty="0" smtClean="0"/>
              <a:t> </a:t>
            </a:r>
            <a:r>
              <a:rPr lang="tr-TR" dirty="0" err="1"/>
              <a:t>Nymphalidae</a:t>
            </a:r>
            <a:r>
              <a:rPr lang="tr-TR" dirty="0"/>
              <a:t> ve </a:t>
            </a:r>
            <a:r>
              <a:rPr lang="tr-TR" dirty="0" err="1"/>
              <a:t>Arctiidae’de</a:t>
            </a:r>
            <a:r>
              <a:rPr lang="tr-TR" dirty="0"/>
              <a:t> bağımsız olarak </a:t>
            </a:r>
            <a:r>
              <a:rPr lang="tr-TR" dirty="0" smtClean="0"/>
              <a:t>evrimleşmiştir. </a:t>
            </a:r>
          </a:p>
          <a:p>
            <a:r>
              <a:rPr lang="tr-TR" dirty="0" smtClean="0"/>
              <a:t>Böylece</a:t>
            </a:r>
            <a:r>
              <a:rPr lang="tr-TR" dirty="0"/>
              <a:t>, hem bitkilerde hem de </a:t>
            </a:r>
            <a:r>
              <a:rPr lang="tr-TR" dirty="0" err="1"/>
              <a:t>herbivor</a:t>
            </a:r>
            <a:r>
              <a:rPr lang="tr-TR" dirty="0"/>
              <a:t> böceklerde benzer bir temayla karşılaşırız.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796845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Kardiyak </a:t>
            </a:r>
            <a:r>
              <a:rPr lang="tr-TR" dirty="0" err="1"/>
              <a:t>glikozidler</a:t>
            </a:r>
            <a:r>
              <a:rPr lang="tr-TR" dirty="0"/>
              <a:t> (KG),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Na</a:t>
            </a:r>
            <a:r>
              <a:rPr lang="tr-TR" dirty="0"/>
              <a:t>+, K+-</a:t>
            </a:r>
            <a:r>
              <a:rPr lang="tr-TR" dirty="0" err="1"/>
              <a:t>ATPaz’ı</a:t>
            </a:r>
            <a:r>
              <a:rPr lang="tr-TR" dirty="0"/>
              <a:t> </a:t>
            </a:r>
            <a:r>
              <a:rPr lang="tr-TR" dirty="0" err="1"/>
              <a:t>inhibe</a:t>
            </a:r>
            <a:r>
              <a:rPr lang="tr-TR" dirty="0"/>
              <a:t> eder ve böylece sinirsel aktivite, ikincil aktif transport ve kas kasılması dâhil, çoğu hücresel fonksiyonlar için gerekli olan iyon değişim derecelerini yok eder. </a:t>
            </a:r>
            <a:endParaRPr lang="tr-TR" dirty="0" smtClean="0"/>
          </a:p>
          <a:p>
            <a:r>
              <a:rPr lang="tr-TR" dirty="0" smtClean="0"/>
              <a:t>Kardiyak </a:t>
            </a:r>
            <a:r>
              <a:rPr lang="tr-TR" dirty="0" err="1"/>
              <a:t>glikozidler</a:t>
            </a:r>
            <a:r>
              <a:rPr lang="tr-TR" dirty="0"/>
              <a:t>, çoğu ilgisiz bitki familyalarındaki sınırlı sayıda cinste üretilir</a:t>
            </a:r>
            <a:r>
              <a:rPr lang="tr-TR" dirty="0" smtClean="0"/>
              <a:t>: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562418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/>
              <a:t>Plantaginaceae</a:t>
            </a:r>
            <a:r>
              <a:rPr lang="tr-TR" dirty="0"/>
              <a:t>/</a:t>
            </a:r>
            <a:r>
              <a:rPr lang="tr-TR" dirty="0" err="1"/>
              <a:t>Scrophulariaceae</a:t>
            </a:r>
            <a:r>
              <a:rPr lang="tr-TR" dirty="0"/>
              <a:t> </a:t>
            </a:r>
            <a:r>
              <a:rPr lang="tr-TR" dirty="0" smtClean="0"/>
              <a:t>(</a:t>
            </a:r>
            <a:r>
              <a:rPr lang="tr-TR" dirty="0" err="1" smtClean="0"/>
              <a:t>Kardenolidler</a:t>
            </a:r>
            <a:r>
              <a:rPr lang="tr-TR" dirty="0" smtClean="0"/>
              <a:t>)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2737" y="2276822"/>
            <a:ext cx="3438525" cy="3600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4801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Convallariaceae</a:t>
            </a:r>
            <a:r>
              <a:rPr lang="tr-TR" dirty="0" smtClean="0"/>
              <a:t> (</a:t>
            </a:r>
            <a:r>
              <a:rPr lang="tr-TR" dirty="0" err="1" smtClean="0"/>
              <a:t>Kardenolidler</a:t>
            </a:r>
            <a:r>
              <a:rPr lang="tr-TR" dirty="0" smtClean="0"/>
              <a:t>)</a:t>
            </a: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7645" y="1687190"/>
            <a:ext cx="3409155" cy="4550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3935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Apocynaceae</a:t>
            </a:r>
            <a:r>
              <a:rPr lang="tr-TR" dirty="0" smtClean="0"/>
              <a:t>(</a:t>
            </a:r>
            <a:r>
              <a:rPr lang="tr-TR" dirty="0" err="1" smtClean="0"/>
              <a:t>Kardenolidler</a:t>
            </a:r>
            <a:r>
              <a:rPr lang="tr-TR" dirty="0" smtClean="0"/>
              <a:t>)</a:t>
            </a: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1743122"/>
            <a:ext cx="3312368" cy="4422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3935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Ranunculaceae</a:t>
            </a:r>
            <a:r>
              <a:rPr lang="tr-TR" dirty="0" smtClean="0"/>
              <a:t> (</a:t>
            </a:r>
            <a:r>
              <a:rPr lang="tr-TR" dirty="0" err="1" smtClean="0"/>
              <a:t>Kardenolidler</a:t>
            </a:r>
            <a:r>
              <a:rPr lang="tr-TR" dirty="0" smtClean="0"/>
              <a:t>)</a:t>
            </a: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1628800"/>
            <a:ext cx="4608512" cy="4608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393544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944</TotalTime>
  <Words>919</Words>
  <Application>Microsoft Macintosh PowerPoint</Application>
  <PresentationFormat>Ekran Gösterisi (4:3)</PresentationFormat>
  <Paragraphs>61</Paragraphs>
  <Slides>33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33</vt:i4>
      </vt:variant>
    </vt:vector>
  </HeadingPairs>
  <TitlesOfParts>
    <vt:vector size="36" baseType="lpstr">
      <vt:lpstr>Calibri</vt:lpstr>
      <vt:lpstr>Arial</vt:lpstr>
      <vt:lpstr>Ofis Teması</vt:lpstr>
      <vt:lpstr>SEKONDER METABOLİTLERİN EVRİMİ</vt:lpstr>
      <vt:lpstr>PowerPoint Sunusu</vt:lpstr>
      <vt:lpstr>PowerPoint Sunusu</vt:lpstr>
      <vt:lpstr>PowerPoint Sunusu</vt:lpstr>
      <vt:lpstr>Kardiyak glikozidler (KG), </vt:lpstr>
      <vt:lpstr>Plantaginaceae/Scrophulariaceae (Kardenolidler)</vt:lpstr>
      <vt:lpstr>Convallariaceae (Kardenolidler)</vt:lpstr>
      <vt:lpstr>Apocynaceae(Kardenolidler)</vt:lpstr>
      <vt:lpstr>Ranunculaceae (Kardenolidler)</vt:lpstr>
      <vt:lpstr>Celastraceae(Kardenolidler)</vt:lpstr>
      <vt:lpstr>Brassicaceae(Kardenolidler)</vt:lpstr>
      <vt:lpstr>Hyacynthaceae(Kardenolidler)</vt:lpstr>
      <vt:lpstr>Fabaceae (Kardenolidler)</vt:lpstr>
      <vt:lpstr>Moraceae (Kardenolidler)</vt:lpstr>
      <vt:lpstr>Tiliacae(Kardenolidler)</vt:lpstr>
      <vt:lpstr>Hyacynthaceae (Bufadienolidler)</vt:lpstr>
      <vt:lpstr>Crassulaceae (Bufadienolidler)</vt:lpstr>
      <vt:lpstr>Iridaceae (Bufadienolidler)</vt:lpstr>
      <vt:lpstr>Melianthaceae (Bufadienolidler)</vt:lpstr>
      <vt:lpstr>Santalaceae (Bufadienolidler)</vt:lpstr>
      <vt:lpstr>PowerPoint Sunusu</vt:lpstr>
      <vt:lpstr>PowerPoint Sunusu</vt:lpstr>
      <vt:lpstr>PowerPoint Sunusu</vt:lpstr>
      <vt:lpstr>PowerPoint Sunusu</vt:lpstr>
      <vt:lpstr>Glukozinatlar</vt:lpstr>
      <vt:lpstr>PowerPoint Sunusu</vt:lpstr>
      <vt:lpstr>PowerPoint Sunusu</vt:lpstr>
      <vt:lpstr>PowerPoint Sunusu</vt:lpstr>
      <vt:lpstr>PowerPoint Sunusu</vt:lpstr>
      <vt:lpstr>Kinolizidin alkaloidleri (KA)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15.0029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Emre Yaprak</dc:creator>
  <cp:lastModifiedBy>Microsoft Office Kullanıcısı</cp:lastModifiedBy>
  <cp:revision>126</cp:revision>
  <dcterms:created xsi:type="dcterms:W3CDTF">2013-07-05T11:59:58Z</dcterms:created>
  <dcterms:modified xsi:type="dcterms:W3CDTF">2017-08-14T10:51:31Z</dcterms:modified>
</cp:coreProperties>
</file>