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7ADA-11EF-4AAE-AAB3-516C6B7B3EF7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A654-03E5-4745-9F6F-4D6300BE5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2499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7ADA-11EF-4AAE-AAB3-516C6B7B3EF7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A654-03E5-4745-9F6F-4D6300BE5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6712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7ADA-11EF-4AAE-AAB3-516C6B7B3EF7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A654-03E5-4745-9F6F-4D6300BE5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6302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8232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370013"/>
            <a:ext cx="9287933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18233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02934" y="3886200"/>
            <a:ext cx="7520517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D8E6E-6E52-43EB-95E3-87B9E5F68C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2887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5B60-8368-43D9-A094-BF1458D469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2091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B9B98-C649-4C61-8D33-2A48FD21E3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0324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51367" y="1598613"/>
            <a:ext cx="4821767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376334" y="1598613"/>
            <a:ext cx="4823884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10C8E-AA47-4993-901D-C14E5A2E82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48415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0AD6D-24D1-4093-B9FC-A8FE61B098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55333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DD01F-7D1C-4BD6-97CF-BB668A44D0A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4052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F2C3A-20F8-4F8A-BE71-BC362A6668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58940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24F44-2E01-4497-B60A-C3ABF635F39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12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7ADA-11EF-4AAE-AAB3-516C6B7B3EF7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A654-03E5-4745-9F6F-4D6300BE5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91829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7300-974A-496D-BBD9-21A6F5398F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13648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57BD3-78AB-429C-A03D-F8C65556E0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24762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770285" y="227014"/>
            <a:ext cx="2491316" cy="58689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92100" y="227014"/>
            <a:ext cx="7274984" cy="58689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55B9-33DF-4392-B4F1-2C798AB192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969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7ADA-11EF-4AAE-AAB3-516C6B7B3EF7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A654-03E5-4745-9F6F-4D6300BE5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8385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7ADA-11EF-4AAE-AAB3-516C6B7B3EF7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A654-03E5-4745-9F6F-4D6300BE5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2195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7ADA-11EF-4AAE-AAB3-516C6B7B3EF7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A654-03E5-4745-9F6F-4D6300BE5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0895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7ADA-11EF-4AAE-AAB3-516C6B7B3EF7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A654-03E5-4745-9F6F-4D6300BE5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0618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7ADA-11EF-4AAE-AAB3-516C6B7B3EF7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A654-03E5-4745-9F6F-4D6300BE5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6941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7ADA-11EF-4AAE-AAB3-516C6B7B3EF7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A654-03E5-4745-9F6F-4D6300BE5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5780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7ADA-11EF-4AAE-AAB3-516C6B7B3EF7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A654-03E5-4745-9F6F-4D6300BE5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6251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F7ADA-11EF-4AAE-AAB3-516C6B7B3EF7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CA654-03E5-4745-9F6F-4D6300BE5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4393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25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29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129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30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30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92101" y="227013"/>
            <a:ext cx="99695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1367" y="1598613"/>
            <a:ext cx="9848851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8130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2168" y="6242051"/>
            <a:ext cx="2377017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09900" y="6248401"/>
            <a:ext cx="4607984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23201" y="6248401"/>
            <a:ext cx="234103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41ADDA27-02A7-4EF6-B2F3-90716DA9AB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3797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400" b="1">
                <a:solidFill>
                  <a:srgbClr val="FF0000"/>
                </a:solidFill>
              </a:rPr>
              <a:t>POPÜLASYONDA HASTALIK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tr-TR" altLang="tr-TR" sz="2800">
                <a:solidFill>
                  <a:srgbClr val="FF0000"/>
                </a:solidFill>
              </a:rPr>
              <a:t>Kümülatif insidens (Kİ)</a:t>
            </a:r>
          </a:p>
          <a:p>
            <a:pPr lvl="1" eaLnBrk="1" hangingPunct="1"/>
            <a:r>
              <a:rPr lang="tr-TR" altLang="tr-TR" smtClean="0">
                <a:solidFill>
                  <a:srgbClr val="FFFF00"/>
                </a:solidFill>
              </a:rPr>
              <a:t>Bir popülasyonda, belli bir periyodun başlangıcında sağlıklı olup, periyodun sonunda hasta olan hayvanların, periyot başlangıcındaki sağlıklı hayvanlara oranı </a:t>
            </a:r>
          </a:p>
          <a:p>
            <a:pPr lvl="1" eaLnBrk="1" hangingPunct="1"/>
            <a:r>
              <a:rPr lang="tr-TR" altLang="tr-TR" smtClean="0">
                <a:solidFill>
                  <a:srgbClr val="FFFF00"/>
                </a:solidFill>
              </a:rPr>
              <a:t>Kİ zaman boyutuna bağlı değildir ve 0 ile 1 arasında bir değer alır</a:t>
            </a:r>
          </a:p>
          <a:p>
            <a:pPr lvl="2" eaLnBrk="1" hangingPunct="1"/>
            <a:r>
              <a:rPr lang="tr-TR" altLang="tr-TR" smtClean="0">
                <a:solidFill>
                  <a:srgbClr val="FFFF00"/>
                </a:solidFill>
              </a:rPr>
              <a:t>Bir köpek çiftliğindeki 10 köpekte  bir hafta içinde pnömoni gelişirse ve bu çiftlikte hafta başında 50 köpek varsa, o hafta için Kİ: 10:50 = 0,2 olur</a:t>
            </a:r>
          </a:p>
          <a:p>
            <a:pPr lvl="2" eaLnBrk="1" hangingPunct="1"/>
            <a:r>
              <a:rPr lang="tr-TR" altLang="tr-TR" smtClean="0">
                <a:solidFill>
                  <a:srgbClr val="FFFF00"/>
                </a:solidFill>
              </a:rPr>
              <a:t>Aynı çiftlikte ikinci haftada 10 köpekte daha pnömoni gelişirse, iki hafta için Kİ: 20:50 = 0,4 olur</a:t>
            </a:r>
          </a:p>
          <a:p>
            <a:pPr lvl="2" eaLnBrk="1" hangingPunct="1"/>
            <a:endParaRPr lang="tr-TR" altLang="tr-TR" smtClean="0">
              <a:solidFill>
                <a:srgbClr val="FFFF00"/>
              </a:solidFill>
            </a:endParaRP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60773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21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FF0000"/>
                </a:solidFill>
              </a:rPr>
              <a:t>POPÜLASYONDA HASTALIK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endParaRPr lang="tr-TR" altLang="tr-TR" sz="2400">
              <a:solidFill>
                <a:srgbClr val="FFFF00"/>
              </a:solidFill>
            </a:endParaRPr>
          </a:p>
          <a:p>
            <a:pPr eaLnBrk="1" hangingPunct="1"/>
            <a:endParaRPr lang="tr-TR" altLang="tr-TR" sz="2400">
              <a:solidFill>
                <a:srgbClr val="FFFF00"/>
              </a:solidFill>
            </a:endParaRPr>
          </a:p>
          <a:p>
            <a:pPr eaLnBrk="1" hangingPunct="1"/>
            <a:r>
              <a:rPr lang="tr-TR" altLang="tr-TR" sz="2400">
                <a:solidFill>
                  <a:srgbClr val="FF0000"/>
                </a:solidFill>
              </a:rPr>
              <a:t>Prevalens ile insidens arasındaki ilişki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Prevalans hastalığın süresine ve insidensine bağlıdır 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Hastalığın insidensinin düşmesi, prevalansı da azaltır 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P = İ x S</a:t>
            </a:r>
          </a:p>
          <a:p>
            <a:pPr lvl="2" eaLnBrk="1" hangingPunct="1">
              <a:buFontTx/>
              <a:buNone/>
            </a:pPr>
            <a:endParaRPr lang="tr-TR" altLang="tr-TR" smtClean="0">
              <a:solidFill>
                <a:srgbClr val="FFFF00"/>
              </a:solidFill>
            </a:endParaRPr>
          </a:p>
          <a:p>
            <a:pPr lvl="2" eaLnBrk="1" hangingPunct="1"/>
            <a:endParaRPr lang="tr-TR" altLang="tr-TR" smtClean="0">
              <a:solidFill>
                <a:srgbClr val="FFFF00"/>
              </a:solidFill>
            </a:endParaRP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61797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32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800">
                <a:solidFill>
                  <a:srgbClr val="FF0000"/>
                </a:solidFill>
              </a:rPr>
              <a:t>POPÜLASYONDA HASTALIK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tr-TR" altLang="tr-TR" sz="2400" b="1">
                <a:solidFill>
                  <a:srgbClr val="FF0000"/>
                </a:solidFill>
              </a:rPr>
              <a:t>Epidemiyolojik oranlar</a:t>
            </a:r>
          </a:p>
          <a:p>
            <a:pPr lvl="1" eaLnBrk="1" hangingPunct="1"/>
            <a:r>
              <a:rPr lang="tr-TR" altLang="tr-TR" sz="2400">
                <a:solidFill>
                  <a:srgbClr val="FF0000"/>
                </a:solidFill>
              </a:rPr>
              <a:t>Morbidite =</a:t>
            </a:r>
            <a:r>
              <a:rPr lang="tr-TR" altLang="tr-TR" sz="2400">
                <a:solidFill>
                  <a:srgbClr val="FFFF00"/>
                </a:solidFill>
              </a:rPr>
              <a:t> Hasta hayvanların toplam popülasyona oranı</a:t>
            </a:r>
          </a:p>
          <a:p>
            <a:pPr lvl="1" eaLnBrk="1" hangingPunct="1"/>
            <a:r>
              <a:rPr lang="tr-TR" altLang="tr-TR" sz="2400">
                <a:solidFill>
                  <a:srgbClr val="FF0000"/>
                </a:solidFill>
              </a:rPr>
              <a:t>Mortalite =</a:t>
            </a:r>
            <a:r>
              <a:rPr lang="tr-TR" altLang="tr-TR" sz="2400">
                <a:solidFill>
                  <a:srgbClr val="FFFF00"/>
                </a:solidFill>
              </a:rPr>
              <a:t> Ölen hayvanların toplam popülasyona oranı</a:t>
            </a:r>
          </a:p>
          <a:p>
            <a:pPr lvl="1" eaLnBrk="1" hangingPunct="1"/>
            <a:r>
              <a:rPr lang="tr-TR" altLang="tr-TR" sz="2400">
                <a:solidFill>
                  <a:srgbClr val="FF0000"/>
                </a:solidFill>
              </a:rPr>
              <a:t>Letalite =</a:t>
            </a:r>
            <a:r>
              <a:rPr lang="tr-TR" altLang="tr-TR" sz="2400">
                <a:solidFill>
                  <a:srgbClr val="FFFF00"/>
                </a:solidFill>
              </a:rPr>
              <a:t> Ölen hayvanların hasta hayvanlara oranı</a:t>
            </a:r>
          </a:p>
          <a:p>
            <a:pPr lvl="1" eaLnBrk="1" hangingPunct="1"/>
            <a:r>
              <a:rPr lang="tr-TR" altLang="tr-TR" sz="2000">
                <a:solidFill>
                  <a:srgbClr val="FFFF00"/>
                </a:solidFill>
              </a:rPr>
              <a:t>Ham ölüm oranı</a:t>
            </a:r>
          </a:p>
          <a:p>
            <a:pPr lvl="1" eaLnBrk="1" hangingPunct="1"/>
            <a:r>
              <a:rPr lang="tr-TR" altLang="tr-TR" sz="2000">
                <a:solidFill>
                  <a:srgbClr val="FFFF00"/>
                </a:solidFill>
              </a:rPr>
              <a:t>Yaş spesifik ölüm oranı</a:t>
            </a:r>
          </a:p>
          <a:p>
            <a:pPr lvl="1" eaLnBrk="1" hangingPunct="1"/>
            <a:r>
              <a:rPr lang="tr-TR" altLang="tr-TR" sz="2000">
                <a:solidFill>
                  <a:srgbClr val="FFFF00"/>
                </a:solidFill>
              </a:rPr>
              <a:t>Yavru ölüm oranı</a:t>
            </a:r>
          </a:p>
          <a:p>
            <a:pPr lvl="1" eaLnBrk="1" hangingPunct="1"/>
            <a:r>
              <a:rPr lang="tr-TR" altLang="tr-TR" sz="2000">
                <a:solidFill>
                  <a:srgbClr val="FFFF00"/>
                </a:solidFill>
              </a:rPr>
              <a:t>Fötal ölüm oranı, vb</a:t>
            </a:r>
          </a:p>
          <a:p>
            <a:pPr lvl="1" eaLnBrk="1" hangingPunct="1"/>
            <a:endParaRPr lang="tr-TR" altLang="tr-TR" sz="2000">
              <a:solidFill>
                <a:srgbClr val="FFFF00"/>
              </a:solidFill>
            </a:endParaRPr>
          </a:p>
          <a:p>
            <a:pPr lvl="2" eaLnBrk="1" hangingPunct="1"/>
            <a:endParaRPr lang="tr-TR" altLang="tr-TR" sz="2000">
              <a:solidFill>
                <a:srgbClr val="FFFF00"/>
              </a:solidFill>
            </a:endParaRPr>
          </a:p>
        </p:txBody>
      </p:sp>
      <p:sp>
        <p:nvSpPr>
          <p:cNvPr id="61444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62821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33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</Words>
  <Application>Microsoft Office PowerPoint</Application>
  <PresentationFormat>Widescreen</PresentationFormat>
  <Paragraphs>22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Kimono</vt:lpstr>
      <vt:lpstr>POPÜLASYONDA HASTALIK</vt:lpstr>
      <vt:lpstr>POPÜLASYONDA HASTALIK</vt:lpstr>
      <vt:lpstr>POPÜLASYONDA HASTALIK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POPÜLASYONDA HASTALIK</dc:title>
  <dc:creator>Windows Kullanıcısı</dc:creator>
  <cp:lastModifiedBy>Windows Kullanıcısı</cp:lastModifiedBy>
  <cp:revision>1</cp:revision>
  <dcterms:created xsi:type="dcterms:W3CDTF">2018-02-14T10:11:30Z</dcterms:created>
  <dcterms:modified xsi:type="dcterms:W3CDTF">2018-02-14T10:11:33Z</dcterms:modified>
</cp:coreProperties>
</file>