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49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71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302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887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09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032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841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533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405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894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182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364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476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6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38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19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89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61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78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251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F7ADA-11EF-4AAE-AAB3-516C6B7B3EF7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CA654-03E5-4745-9F6F-4D6300BE56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393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79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4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800">
                <a:solidFill>
                  <a:srgbClr val="FF0000"/>
                </a:solidFill>
              </a:rPr>
              <a:t>Kümülatif insidens (Kİ)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Bir popülasyonda, belli bir periyodun başlangıcında sağlıklı olup, periyodun sonunda hasta olan hayvanların, periyot başlangıcındaki sağlıklı hayvanlara oranı </a:t>
            </a:r>
          </a:p>
          <a:p>
            <a:pPr lvl="1" eaLnBrk="1" hangingPunct="1"/>
            <a:r>
              <a:rPr lang="tr-TR" altLang="tr-TR" smtClean="0">
                <a:solidFill>
                  <a:srgbClr val="FFFF00"/>
                </a:solidFill>
              </a:rPr>
              <a:t>Kİ zaman boyutuna bağlı değildir ve 0 ile 1 arasında bir değer alır</a:t>
            </a:r>
          </a:p>
          <a:p>
            <a:pPr lvl="2" eaLnBrk="1" hangingPunct="1"/>
            <a:r>
              <a:rPr lang="tr-TR" altLang="tr-TR" smtClean="0">
                <a:solidFill>
                  <a:srgbClr val="FFFF00"/>
                </a:solidFill>
              </a:rPr>
              <a:t>Bir köpek çiftliğindeki 10 köpekte  bir hafta içinde pnömoni gelişirse ve bu çiftlikte hafta başında 50 köpek varsa, o hafta için Kİ: 10:50 = 0,2 olur</a:t>
            </a:r>
          </a:p>
          <a:p>
            <a:pPr lvl="2" eaLnBrk="1" hangingPunct="1"/>
            <a:r>
              <a:rPr lang="tr-TR" altLang="tr-TR" smtClean="0">
                <a:solidFill>
                  <a:srgbClr val="FFFF00"/>
                </a:solidFill>
              </a:rPr>
              <a:t>Aynı çiftlikte ikinci haftada 10 köpekte daha pnömoni gelişirse, iki hafta için Kİ: 20:50 = 0,4 olur</a:t>
            </a:r>
          </a:p>
          <a:p>
            <a:pPr lvl="2" eaLnBrk="1" hangingPunct="1"/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1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/>
            <a:endParaRPr lang="tr-TR" altLang="tr-TR" sz="240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Prevalens ile insidens arasındaki ilişki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Prevalans hastalığın süresine ve insidensine bağlıdır 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Hastalığın insidensinin düşmesi, prevalansı da azaltır 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 = İ x S</a:t>
            </a:r>
          </a:p>
          <a:p>
            <a:pPr lvl="2" eaLnBrk="1" hangingPunct="1">
              <a:buFontTx/>
              <a:buNone/>
            </a:pPr>
            <a:endParaRPr lang="tr-TR" altLang="tr-TR" smtClean="0">
              <a:solidFill>
                <a:srgbClr val="FFFF00"/>
              </a:solidFill>
            </a:endParaRPr>
          </a:p>
          <a:p>
            <a:pPr lvl="2" eaLnBrk="1" hangingPunct="1"/>
            <a:endParaRPr lang="tr-TR" altLang="tr-TR" smtClean="0">
              <a:solidFill>
                <a:srgbClr val="FFFF00"/>
              </a:solidFill>
            </a:endParaRP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3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Epidemiyolojik oranlar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Morbidite =</a:t>
            </a:r>
            <a:r>
              <a:rPr lang="tr-TR" altLang="tr-TR" sz="2400">
                <a:solidFill>
                  <a:srgbClr val="FFFF00"/>
                </a:solidFill>
              </a:rPr>
              <a:t> Hasta hayvanların toplam popülasyona oranı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Mortalite =</a:t>
            </a:r>
            <a:r>
              <a:rPr lang="tr-TR" altLang="tr-TR" sz="2400">
                <a:solidFill>
                  <a:srgbClr val="FFFF00"/>
                </a:solidFill>
              </a:rPr>
              <a:t> Ölen hayvanların toplam popülasyona oranı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Letalite =</a:t>
            </a:r>
            <a:r>
              <a:rPr lang="tr-TR" altLang="tr-TR" sz="2400">
                <a:solidFill>
                  <a:srgbClr val="FFFF00"/>
                </a:solidFill>
              </a:rPr>
              <a:t> Ölen hayvanların hasta hayvanlara oranı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Ham ölüm oranı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Yaş spesifik ölüm oranı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Yavru ölüm oranı</a:t>
            </a:r>
          </a:p>
          <a:p>
            <a:pPr lvl="1" eaLnBrk="1" hangingPunct="1"/>
            <a:r>
              <a:rPr lang="tr-TR" altLang="tr-TR" sz="2000">
                <a:solidFill>
                  <a:srgbClr val="FFFF00"/>
                </a:solidFill>
              </a:rPr>
              <a:t>Fötal ölüm oranı, vb</a:t>
            </a:r>
          </a:p>
          <a:p>
            <a:pPr lvl="1" eaLnBrk="1" hangingPunct="1"/>
            <a:endParaRPr lang="tr-TR" altLang="tr-TR" sz="2000">
              <a:solidFill>
                <a:srgbClr val="FFFF00"/>
              </a:solidFill>
            </a:endParaRPr>
          </a:p>
          <a:p>
            <a:pPr lvl="2" eaLnBrk="1" hangingPunct="1"/>
            <a:endParaRPr lang="tr-TR" altLang="tr-TR" sz="2000">
              <a:solidFill>
                <a:srgbClr val="FFFF00"/>
              </a:solidFill>
            </a:endParaRPr>
          </a:p>
        </p:txBody>
      </p:sp>
      <p:sp>
        <p:nvSpPr>
          <p:cNvPr id="6144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33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Kimono</vt:lpstr>
      <vt:lpstr>POPÜLASYONDA HASTALIK</vt:lpstr>
      <vt:lpstr>POPÜLASYONDA HASTALIK</vt:lpstr>
      <vt:lpstr>POPÜLASYONDA HASTALIK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1</cp:revision>
  <dcterms:created xsi:type="dcterms:W3CDTF">2018-02-14T10:11:30Z</dcterms:created>
  <dcterms:modified xsi:type="dcterms:W3CDTF">2018-02-14T10:11:33Z</dcterms:modified>
</cp:coreProperties>
</file>