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1pPr>
    <a:lvl2pPr marL="0" marR="0" indent="2286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2pPr>
    <a:lvl3pPr marL="0" marR="0" indent="4572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3pPr>
    <a:lvl4pPr marL="0" marR="0" indent="6858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4pPr>
    <a:lvl5pPr marL="0" marR="0" indent="9144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5pPr>
    <a:lvl6pPr marL="0" marR="0" indent="11430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6pPr>
    <a:lvl7pPr marL="0" marR="0" indent="13716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7pPr>
    <a:lvl8pPr marL="0" marR="0" indent="16002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8pPr>
    <a:lvl9pPr marL="0" marR="0" indent="18288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b="def" i="def"/>
      <a:tcStyle>
        <a:tcBdr/>
        <a:fill>
          <a:solidFill>
            <a:srgbClr val="CBCBCB">
              <a:alpha val="25000"/>
            </a:srgbClr>
          </a:solidFill>
        </a:fill>
      </a:tcStyle>
    </a:band2H>
    <a:firstCol>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Ref idx="minor">
          <a:srgbClr val="FFFFFF"/>
        </a:fontRef>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Ref idx="minor">
          <a:schemeClr val="accent2">
            <a:satOff val="-3676"/>
            <a:lumOff val="-12171"/>
          </a:schemeClr>
        </a:fontRef>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Ref idx="minor">
          <a:srgbClr val="FFFFFF"/>
        </a:fontRef>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solidFill>
            <a:srgbClr val="A8A861">
              <a:alpha val="27000"/>
            </a:srgbClr>
          </a:solidFill>
        </a:fill>
      </a:tcStyle>
    </a:band2H>
    <a:firstCol>
      <a:tcTxStyle b="off" i="off">
        <a:fontRef idx="minor">
          <a:srgbClr val="FFFFFF"/>
        </a:fontRef>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b="def" i="def"/>
      <a:tcStyle>
        <a:tcBdr/>
        <a:fill>
          <a:solidFill>
            <a:srgbClr val="CBCBCB">
              <a:alpha val="36000"/>
            </a:srgbClr>
          </a:solidFill>
        </a:fill>
      </a:tcStyle>
    </a:band2H>
    <a:firstCol>
      <a:tcTxStyle b="off" i="off">
        <a:fontRef idx="minor">
          <a:srgbClr val="5C5C5C"/>
        </a:fontRef>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b="def" i="def"/>
      <a:tcStyle>
        <a:tcBdr/>
        <a:fill>
          <a:solidFill>
            <a:srgbClr val="AEAEAE">
              <a:alpha val="25000"/>
            </a:srgbClr>
          </a:solidFill>
        </a:fill>
      </a:tcStyle>
    </a:band2H>
    <a:firstCol>
      <a:tcTxStyle b="off" i="off">
        <a:fontRef idx="minor">
          <a:srgbClr val="5C5C5C"/>
        </a:fontRef>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Ref idx="minor">
          <a:srgbClr val="5C5C5C"/>
        </a:fontRef>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Ref idx="minor">
          <a:srgbClr val="5C5C5C"/>
        </a:fontRef>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Başlık ve Alt Ana Başlık">
    <p:spTree>
      <p:nvGrpSpPr>
        <p:cNvPr id="1" name=""/>
        <p:cNvGrpSpPr/>
        <p:nvPr/>
      </p:nvGrpSpPr>
      <p:grpSpPr>
        <a:xfrm>
          <a:off x="0" y="0"/>
          <a:ext cx="0" cy="0"/>
          <a:chOff x="0" y="0"/>
          <a:chExt cx="0" cy="0"/>
        </a:xfrm>
      </p:grpSpPr>
      <p:sp>
        <p:nvSpPr>
          <p:cNvPr id="11" name="Shape 1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2" name="Shape 12"/>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latin typeface="+mn-lt"/>
                <a:ea typeface="+mn-ea"/>
                <a:cs typeface="+mn-cs"/>
                <a:sym typeface="DIN Alternate"/>
              </a:defRPr>
            </a:lvl1pPr>
          </a:lstStyle>
          <a:p>
            <a:pPr/>
            <a:r>
              <a:t>Başlık Metni</a:t>
            </a:r>
          </a:p>
        </p:txBody>
      </p:sp>
      <p:sp>
        <p:nvSpPr>
          <p:cNvPr id="13" name="Shape 13"/>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14" name="Shape 14"/>
          <p:cNvSpPr/>
          <p:nvPr>
            <p:ph type="sldNum" sz="quarter" idx="2"/>
          </p:nvPr>
        </p:nvSpPr>
        <p:spPr>
          <a:xfrm>
            <a:off x="12088552"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Alıntı">
    <p:spTree>
      <p:nvGrpSpPr>
        <p:cNvPr id="1" name=""/>
        <p:cNvGrpSpPr/>
        <p:nvPr/>
      </p:nvGrpSpPr>
      <p:grpSpPr>
        <a:xfrm>
          <a:off x="0" y="0"/>
          <a:ext cx="0" cy="0"/>
          <a:chOff x="0" y="0"/>
          <a:chExt cx="0" cy="0"/>
        </a:xfrm>
      </p:grpSpPr>
      <p:sp>
        <p:nvSpPr>
          <p:cNvPr id="101" name="Shape 101"/>
          <p:cNvSpPr/>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21000">
                <a:solidFill>
                  <a:srgbClr val="E4E4E4"/>
                </a:solidFill>
                <a:latin typeface="Baskerville SemiBold"/>
                <a:ea typeface="Baskerville SemiBold"/>
                <a:cs typeface="Baskerville SemiBold"/>
                <a:sym typeface="Baskerville SemiBold"/>
              </a:defRPr>
            </a:lvl1pPr>
          </a:lstStyle>
          <a:p>
            <a:pPr/>
            <a:r>
              <a:t>“</a:t>
            </a:r>
          </a:p>
        </p:txBody>
      </p:sp>
      <p:sp>
        <p:nvSpPr>
          <p:cNvPr id="102" name="Shape 102"/>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pPr/>
            <a:r>
              <a:t>Buraya bir alıntı yazın.</a:t>
            </a:r>
          </a:p>
        </p:txBody>
      </p:sp>
      <p:sp>
        <p:nvSpPr>
          <p:cNvPr id="103" name="Shape 103"/>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a:solidFill>
                  <a:srgbClr val="6B6D6D"/>
                </a:solidFill>
                <a:latin typeface="Iowan Old Style Italic"/>
                <a:ea typeface="Iowan Old Style Italic"/>
                <a:cs typeface="Iowan Old Style Italic"/>
                <a:sym typeface="Iowan Old Style Italic"/>
              </a:defRPr>
            </a:lvl1pPr>
          </a:lstStyle>
          <a:p>
            <a:pPr/>
            <a:r>
              <a:t>-Johnny Appleseed</a:t>
            </a: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ğraf">
    <p:spTree>
      <p:nvGrpSpPr>
        <p:cNvPr id="1" name=""/>
        <p:cNvGrpSpPr/>
        <p:nvPr/>
      </p:nvGrpSpPr>
      <p:grpSpPr>
        <a:xfrm>
          <a:off x="0" y="0"/>
          <a:ext cx="0" cy="0"/>
          <a:chOff x="0" y="0"/>
          <a:chExt cx="0" cy="0"/>
        </a:xfrm>
      </p:grpSpPr>
      <p:sp>
        <p:nvSpPr>
          <p:cNvPr id="111" name="Shape 111"/>
          <p:cNvSpPr/>
          <p:nvPr>
            <p:ph type="pic" idx="13"/>
          </p:nvPr>
        </p:nvSpPr>
        <p:spPr>
          <a:xfrm>
            <a:off x="0" y="0"/>
            <a:ext cx="13004800" cy="9753600"/>
          </a:xfrm>
          <a:prstGeom prst="rect">
            <a:avLst/>
          </a:prstGeom>
        </p:spPr>
        <p:txBody>
          <a:bodyPr lIns="91439" tIns="45719" rIns="91439" bIns="45719">
            <a:noAutofit/>
          </a:bodyPr>
          <a:lstStyle/>
          <a:p>
            <a:pPr/>
          </a:p>
        </p:txBody>
      </p:sp>
      <p:sp>
        <p:nvSpPr>
          <p:cNvPr id="112" name="Shape 112"/>
          <p:cNvSpPr/>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oş">
    <p:spTree>
      <p:nvGrpSpPr>
        <p:cNvPr id="1" name=""/>
        <p:cNvGrpSpPr/>
        <p:nvPr/>
      </p:nvGrpSpPr>
      <p:grpSpPr>
        <a:xfrm>
          <a:off x="0" y="0"/>
          <a:ext cx="0" cy="0"/>
          <a:chOff x="0" y="0"/>
          <a:chExt cx="0" cy="0"/>
        </a:xfrm>
      </p:grpSpPr>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ğraf - Yatay">
    <p:spTree>
      <p:nvGrpSpPr>
        <p:cNvPr id="1" name=""/>
        <p:cNvGrpSpPr/>
        <p:nvPr/>
      </p:nvGrpSpPr>
      <p:grpSpPr>
        <a:xfrm>
          <a:off x="0" y="0"/>
          <a:ext cx="0" cy="0"/>
          <a:chOff x="0" y="0"/>
          <a:chExt cx="0" cy="0"/>
        </a:xfrm>
      </p:grpSpPr>
      <p:sp>
        <p:nvSpPr>
          <p:cNvPr id="21" name="Shape 21"/>
          <p:cNvSpPr/>
          <p:nvPr>
            <p:ph type="pic" idx="13"/>
          </p:nvPr>
        </p:nvSpPr>
        <p:spPr>
          <a:xfrm>
            <a:off x="0" y="0"/>
            <a:ext cx="13004800" cy="9753600"/>
          </a:xfrm>
          <a:prstGeom prst="rect">
            <a:avLst/>
          </a:prstGeom>
        </p:spPr>
        <p:txBody>
          <a:bodyPr lIns="91439" tIns="45719" rIns="91439" bIns="45719">
            <a:noAutofit/>
          </a:bodyPr>
          <a:lstStyle/>
          <a:p>
            <a:pPr/>
          </a:p>
        </p:txBody>
      </p:sp>
      <p:sp>
        <p:nvSpPr>
          <p:cNvPr id="22" name="Shape 22"/>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mn-lt"/>
                <a:ea typeface="+mn-ea"/>
                <a:cs typeface="+mn-cs"/>
                <a:sym typeface="DIN Alternate"/>
              </a:defRPr>
            </a:pPr>
          </a:p>
        </p:txBody>
      </p:sp>
      <p:sp>
        <p:nvSpPr>
          <p:cNvPr id="23" name="Shape 23"/>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4" name="Shape 24"/>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latin typeface="+mn-lt"/>
                <a:ea typeface="+mn-ea"/>
                <a:cs typeface="+mn-cs"/>
                <a:sym typeface="DIN Alternate"/>
              </a:defRPr>
            </a:lvl1pPr>
          </a:lstStyle>
          <a:p>
            <a:pPr/>
            <a:r>
              <a:t>Başlık Metni</a:t>
            </a:r>
          </a:p>
        </p:txBody>
      </p:sp>
      <p:sp>
        <p:nvSpPr>
          <p:cNvPr id="25" name="Shape 25"/>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26" name="Shape 26"/>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aşlık - Orta">
    <p:spTree>
      <p:nvGrpSpPr>
        <p:cNvPr id="1" name=""/>
        <p:cNvGrpSpPr/>
        <p:nvPr/>
      </p:nvGrpSpPr>
      <p:grpSpPr>
        <a:xfrm>
          <a:off x="0" y="0"/>
          <a:ext cx="0" cy="0"/>
          <a:chOff x="0" y="0"/>
          <a:chExt cx="0" cy="0"/>
        </a:xfrm>
      </p:grpSpPr>
      <p:sp>
        <p:nvSpPr>
          <p:cNvPr id="33" name="Shape 33"/>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latin typeface="+mn-lt"/>
                <a:ea typeface="+mn-ea"/>
                <a:cs typeface="+mn-cs"/>
                <a:sym typeface="DIN Alternate"/>
              </a:defRPr>
            </a:lvl1pPr>
          </a:lstStyle>
          <a:p>
            <a:pPr/>
            <a:r>
              <a:t>Başlık Metni</a:t>
            </a:r>
          </a:p>
        </p:txBody>
      </p:sp>
      <p:sp>
        <p:nvSpPr>
          <p:cNvPr id="34" name="Shape 34"/>
          <p:cNvSpPr/>
          <p:nvPr>
            <p:ph type="sldNum" sz="quarter" idx="2"/>
          </p:nvPr>
        </p:nvSpPr>
        <p:spPr>
          <a:xfrm>
            <a:off x="12083465"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ğraf - Düşey">
    <p:spTree>
      <p:nvGrpSpPr>
        <p:cNvPr id="1" name=""/>
        <p:cNvGrpSpPr/>
        <p:nvPr/>
      </p:nvGrpSpPr>
      <p:grpSpPr>
        <a:xfrm>
          <a:off x="0" y="0"/>
          <a:ext cx="0" cy="0"/>
          <a:chOff x="0" y="0"/>
          <a:chExt cx="0" cy="0"/>
        </a:xfrm>
      </p:grpSpPr>
      <p:sp>
        <p:nvSpPr>
          <p:cNvPr id="41" name="Shape 41"/>
          <p:cNvSpPr/>
          <p:nvPr>
            <p:ph type="pic" idx="13"/>
          </p:nvPr>
        </p:nvSpPr>
        <p:spPr>
          <a:xfrm>
            <a:off x="7531100" y="0"/>
            <a:ext cx="5473700" cy="9753600"/>
          </a:xfrm>
          <a:prstGeom prst="rect">
            <a:avLst/>
          </a:prstGeom>
        </p:spPr>
        <p:txBody>
          <a:bodyPr lIns="91439" tIns="45719" rIns="91439" bIns="45719">
            <a:noAutofit/>
          </a:bodyPr>
          <a:lstStyle/>
          <a:p>
            <a:pPr/>
          </a:p>
        </p:txBody>
      </p:sp>
      <p:sp>
        <p:nvSpPr>
          <p:cNvPr id="42" name="Shape 42"/>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43" name="Shape 43"/>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latin typeface="+mn-lt"/>
                <a:ea typeface="+mn-ea"/>
                <a:cs typeface="+mn-cs"/>
                <a:sym typeface="DIN Alternate"/>
              </a:defRPr>
            </a:lvl1pPr>
          </a:lstStyle>
          <a:p>
            <a:pPr/>
            <a:r>
              <a:t>Başlık Metni</a:t>
            </a:r>
          </a:p>
        </p:txBody>
      </p:sp>
      <p:sp>
        <p:nvSpPr>
          <p:cNvPr id="44" name="Shape 44"/>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45" name="Shape 45"/>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aşlık - Üst">
    <p:spTree>
      <p:nvGrpSpPr>
        <p:cNvPr id="1" name=""/>
        <p:cNvGrpSpPr/>
        <p:nvPr/>
      </p:nvGrpSpPr>
      <p:grpSpPr>
        <a:xfrm>
          <a:off x="0" y="0"/>
          <a:ext cx="0" cy="0"/>
          <a:chOff x="0" y="0"/>
          <a:chExt cx="0" cy="0"/>
        </a:xfrm>
      </p:grpSpPr>
      <p:sp>
        <p:nvSpPr>
          <p:cNvPr id="52" name="Shape 52"/>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53" name="Shape 53"/>
          <p:cNvSpPr/>
          <p:nvPr>
            <p:ph type="title"/>
          </p:nvPr>
        </p:nvSpPr>
        <p:spPr>
          <a:prstGeom prst="rect">
            <a:avLst/>
          </a:prstGeom>
        </p:spPr>
        <p:txBody>
          <a:bodyPr/>
          <a:lstStyle/>
          <a:p>
            <a:pPr/>
            <a:r>
              <a:t>Başlık Metni</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Başlık ve Maddeler">
    <p:spTree>
      <p:nvGrpSpPr>
        <p:cNvPr id="1" name=""/>
        <p:cNvGrpSpPr/>
        <p:nvPr/>
      </p:nvGrpSpPr>
      <p:grpSpPr>
        <a:xfrm>
          <a:off x="0" y="0"/>
          <a:ext cx="0" cy="0"/>
          <a:chOff x="0" y="0"/>
          <a:chExt cx="0" cy="0"/>
        </a:xfrm>
      </p:grpSpPr>
      <p:sp>
        <p:nvSpPr>
          <p:cNvPr id="61" name="Shape 6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62" name="Shape 62"/>
          <p:cNvSpPr/>
          <p:nvPr>
            <p:ph type="title"/>
          </p:nvPr>
        </p:nvSpPr>
        <p:spPr>
          <a:prstGeom prst="rect">
            <a:avLst/>
          </a:prstGeom>
        </p:spPr>
        <p:txBody>
          <a:bodyPr/>
          <a:lstStyle/>
          <a:p>
            <a:pPr/>
            <a:r>
              <a:t>Başlık Metni</a:t>
            </a:r>
          </a:p>
        </p:txBody>
      </p:sp>
      <p:sp>
        <p:nvSpPr>
          <p:cNvPr id="63" name="Shape 63"/>
          <p:cNvSpPr/>
          <p:nvPr>
            <p:ph type="body" idx="1"/>
          </p:nvPr>
        </p:nvSpPr>
        <p:spPr>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aşlık, Maddeler ve Fotoğraf">
    <p:spTree>
      <p:nvGrpSpPr>
        <p:cNvPr id="1" name=""/>
        <p:cNvGrpSpPr/>
        <p:nvPr/>
      </p:nvGrpSpPr>
      <p:grpSpPr>
        <a:xfrm>
          <a:off x="0" y="0"/>
          <a:ext cx="0" cy="0"/>
          <a:chOff x="0" y="0"/>
          <a:chExt cx="0" cy="0"/>
        </a:xfrm>
      </p:grpSpPr>
      <p:sp>
        <p:nvSpPr>
          <p:cNvPr id="71" name="Shape 71"/>
          <p:cNvSpPr/>
          <p:nvPr>
            <p:ph type="pic" idx="13"/>
          </p:nvPr>
        </p:nvSpPr>
        <p:spPr>
          <a:xfrm>
            <a:off x="0" y="0"/>
            <a:ext cx="6438900" cy="9753600"/>
          </a:xfrm>
          <a:prstGeom prst="rect">
            <a:avLst/>
          </a:prstGeom>
        </p:spPr>
        <p:txBody>
          <a:bodyPr lIns="91439" tIns="45719" rIns="91439" bIns="45719">
            <a:noAutofit/>
          </a:bodyPr>
          <a:lstStyle/>
          <a:p>
            <a:pPr/>
          </a:p>
        </p:txBody>
      </p:sp>
      <p:sp>
        <p:nvSpPr>
          <p:cNvPr id="72" name="Shape 72"/>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73" name="Shape 73"/>
          <p:cNvSpPr/>
          <p:nvPr>
            <p:ph type="title"/>
          </p:nvPr>
        </p:nvSpPr>
        <p:spPr>
          <a:xfrm>
            <a:off x="7023100" y="723900"/>
            <a:ext cx="5397500" cy="723900"/>
          </a:xfrm>
          <a:prstGeom prst="rect">
            <a:avLst/>
          </a:prstGeom>
        </p:spPr>
        <p:txBody>
          <a:bodyPr/>
          <a:lstStyle/>
          <a:p>
            <a:pPr/>
            <a:r>
              <a:t>Başlık Metni</a:t>
            </a:r>
          </a:p>
        </p:txBody>
      </p:sp>
      <p:sp>
        <p:nvSpPr>
          <p:cNvPr id="74" name="Shape 74"/>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pPr/>
            <a:r>
              <a:t>Gövde Düzeyi Bir</a:t>
            </a:r>
          </a:p>
          <a:p>
            <a:pPr lvl="1"/>
            <a:r>
              <a:t>Gövde Düzeyi İki</a:t>
            </a:r>
          </a:p>
          <a:p>
            <a:pPr lvl="2"/>
            <a:r>
              <a:t>Gövde Düzeyi Üç</a:t>
            </a:r>
          </a:p>
          <a:p>
            <a:pPr lvl="3"/>
            <a:r>
              <a:t>Gövde Düzeyi Dört</a:t>
            </a:r>
          </a:p>
          <a:p>
            <a:pPr lvl="4"/>
            <a:r>
              <a:t>Gövde Düzeyi Beş</a:t>
            </a: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Maddeler">
    <p:spTree>
      <p:nvGrpSpPr>
        <p:cNvPr id="1" name=""/>
        <p:cNvGrpSpPr/>
        <p:nvPr/>
      </p:nvGrpSpPr>
      <p:grpSpPr>
        <a:xfrm>
          <a:off x="0" y="0"/>
          <a:ext cx="0" cy="0"/>
          <a:chOff x="0" y="0"/>
          <a:chExt cx="0" cy="0"/>
        </a:xfrm>
      </p:grpSpPr>
      <p:sp>
        <p:nvSpPr>
          <p:cNvPr id="82" name="Shape 82"/>
          <p:cNvSpPr/>
          <p:nvPr>
            <p:ph type="body" idx="1"/>
          </p:nvPr>
        </p:nvSpPr>
        <p:spPr>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83" name="Shape 8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ğraf - 3 Yukarı">
    <p:spTree>
      <p:nvGrpSpPr>
        <p:cNvPr id="1" name=""/>
        <p:cNvGrpSpPr/>
        <p:nvPr/>
      </p:nvGrpSpPr>
      <p:grpSpPr>
        <a:xfrm>
          <a:off x="0" y="0"/>
          <a:ext cx="0" cy="0"/>
          <a:chOff x="0" y="0"/>
          <a:chExt cx="0" cy="0"/>
        </a:xfrm>
      </p:grpSpPr>
      <p:sp>
        <p:nvSpPr>
          <p:cNvPr id="90" name="Shape 90"/>
          <p:cNvSpPr/>
          <p:nvPr>
            <p:ph type="pic" idx="13"/>
          </p:nvPr>
        </p:nvSpPr>
        <p:spPr>
          <a:xfrm>
            <a:off x="571500" y="571500"/>
            <a:ext cx="7429500" cy="7315200"/>
          </a:xfrm>
          <a:prstGeom prst="rect">
            <a:avLst/>
          </a:prstGeom>
        </p:spPr>
        <p:txBody>
          <a:bodyPr lIns="91439" tIns="45719" rIns="91439" bIns="45719">
            <a:noAutofit/>
          </a:bodyPr>
          <a:lstStyle/>
          <a:p>
            <a:pPr/>
          </a:p>
        </p:txBody>
      </p:sp>
      <p:sp>
        <p:nvSpPr>
          <p:cNvPr id="91" name="Shape 91"/>
          <p:cNvSpPr/>
          <p:nvPr>
            <p:ph type="pic" sz="quarter" idx="14"/>
          </p:nvPr>
        </p:nvSpPr>
        <p:spPr>
          <a:xfrm>
            <a:off x="8128000" y="571500"/>
            <a:ext cx="4305300" cy="3594100"/>
          </a:xfrm>
          <a:prstGeom prst="rect">
            <a:avLst/>
          </a:prstGeom>
        </p:spPr>
        <p:txBody>
          <a:bodyPr lIns="91439" tIns="45719" rIns="91439" bIns="45719">
            <a:noAutofit/>
          </a:bodyPr>
          <a:lstStyle/>
          <a:p>
            <a:pPr/>
          </a:p>
        </p:txBody>
      </p:sp>
      <p:sp>
        <p:nvSpPr>
          <p:cNvPr id="92" name="Shape 92"/>
          <p:cNvSpPr/>
          <p:nvPr>
            <p:ph type="pic" sz="quarter" idx="15"/>
          </p:nvPr>
        </p:nvSpPr>
        <p:spPr>
          <a:xfrm>
            <a:off x="8128000" y="4292600"/>
            <a:ext cx="4305300" cy="3594100"/>
          </a:xfrm>
          <a:prstGeom prst="rect">
            <a:avLst/>
          </a:prstGeom>
        </p:spPr>
        <p:txBody>
          <a:bodyPr lIns="91439" tIns="45719" rIns="91439" bIns="45719">
            <a:noAutofit/>
          </a:bodyPr>
          <a:lstStyle/>
          <a:p>
            <a:pPr/>
          </a:p>
        </p:txBody>
      </p:sp>
      <p:sp>
        <p:nvSpPr>
          <p:cNvPr id="93" name="Shape 93"/>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pc="28" sz="2800">
                <a:latin typeface="Iowan Old Style Italic"/>
                <a:ea typeface="Iowan Old Style Italic"/>
                <a:cs typeface="Iowan Old Style Italic"/>
                <a:sym typeface="Iowan Old Style Italic"/>
              </a:defRPr>
            </a:lvl1pPr>
            <a:lvl2pPr marL="0" indent="228600">
              <a:spcBef>
                <a:spcPts val="1400"/>
              </a:spcBef>
              <a:buSzTx/>
              <a:buFontTx/>
              <a:buNone/>
              <a:defRPr spc="28" sz="2800">
                <a:latin typeface="Iowan Old Style Italic"/>
                <a:ea typeface="Iowan Old Style Italic"/>
                <a:cs typeface="Iowan Old Style Italic"/>
                <a:sym typeface="Iowan Old Style Italic"/>
              </a:defRPr>
            </a:lvl2pPr>
            <a:lvl3pPr marL="0" indent="457200">
              <a:spcBef>
                <a:spcPts val="1400"/>
              </a:spcBef>
              <a:buSzTx/>
              <a:buFontTx/>
              <a:buNone/>
              <a:defRPr spc="28" sz="2800">
                <a:latin typeface="Iowan Old Style Italic"/>
                <a:ea typeface="Iowan Old Style Italic"/>
                <a:cs typeface="Iowan Old Style Italic"/>
                <a:sym typeface="Iowan Old Style Italic"/>
              </a:defRPr>
            </a:lvl3pPr>
            <a:lvl4pPr marL="0" indent="685800">
              <a:spcBef>
                <a:spcPts val="1400"/>
              </a:spcBef>
              <a:buSzTx/>
              <a:buFontTx/>
              <a:buNone/>
              <a:defRPr spc="28" sz="2800">
                <a:latin typeface="Iowan Old Style Italic"/>
                <a:ea typeface="Iowan Old Style Italic"/>
                <a:cs typeface="Iowan Old Style Italic"/>
                <a:sym typeface="Iowan Old Style Italic"/>
              </a:defRPr>
            </a:lvl4pPr>
            <a:lvl5pPr marL="0" indent="914400">
              <a:spcBef>
                <a:spcPts val="1400"/>
              </a:spcBef>
              <a:buSzTx/>
              <a:buFontTx/>
              <a:buNone/>
              <a:defRPr spc="28" sz="2800">
                <a:latin typeface="Iowan Old Style Italic"/>
                <a:ea typeface="Iowan Old Style Italic"/>
                <a:cs typeface="Iowan Old Style Italic"/>
                <a:sym typeface="Iowan Old Style Italic"/>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Başlık Metni</a:t>
            </a:r>
          </a:p>
        </p:txBody>
      </p:sp>
      <p:sp>
        <p:nvSpPr>
          <p:cNvPr id="3" name="Shape 3"/>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Gövde Düzeyi Bir</a:t>
            </a:r>
          </a:p>
          <a:p>
            <a:pPr lvl="1"/>
            <a:r>
              <a:t>Gövde Düzeyi İki</a:t>
            </a:r>
          </a:p>
          <a:p>
            <a:pPr lvl="2"/>
            <a:r>
              <a:t>Gövde Düzeyi Üç</a:t>
            </a:r>
          </a:p>
          <a:p>
            <a:pPr lvl="3"/>
            <a:r>
              <a:t>Gövde Düzeyi Dört</a:t>
            </a:r>
          </a:p>
          <a:p>
            <a:pPr lvl="4"/>
            <a:r>
              <a:t>Gövde Düzeyi Beş</a:t>
            </a:r>
          </a:p>
        </p:txBody>
      </p:sp>
      <p:sp>
        <p:nvSpPr>
          <p:cNvPr id="4" name="Shape 4"/>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pc="0" sz="1600">
                <a:solidFill>
                  <a:srgbClr val="747676"/>
                </a:solidFill>
                <a:latin typeface="+mn-lt"/>
                <a:ea typeface="+mn-ea"/>
                <a:cs typeface="+mn-cs"/>
                <a:sym typeface="DIN Alternat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DD3B30"/>
          </a:solidFill>
          <a:uFillTx/>
          <a:latin typeface="Iowan Old Style Roman"/>
          <a:ea typeface="Iowan Old Style Roman"/>
          <a:cs typeface="Iowan Old Style Roman"/>
          <a:sym typeface="Iowan Old Style Roman"/>
        </a:defRPr>
      </a:lvl1pPr>
      <a:lvl2pPr marL="0" marR="0" indent="228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DD3B30"/>
          </a:solidFill>
          <a:uFillTx/>
          <a:latin typeface="Iowan Old Style Roman"/>
          <a:ea typeface="Iowan Old Style Roman"/>
          <a:cs typeface="Iowan Old Style Roman"/>
          <a:sym typeface="Iowan Old Style Roman"/>
        </a:defRPr>
      </a:lvl2pPr>
      <a:lvl3pPr marL="0" marR="0" indent="457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DD3B30"/>
          </a:solidFill>
          <a:uFillTx/>
          <a:latin typeface="Iowan Old Style Roman"/>
          <a:ea typeface="Iowan Old Style Roman"/>
          <a:cs typeface="Iowan Old Style Roman"/>
          <a:sym typeface="Iowan Old Style Roman"/>
        </a:defRPr>
      </a:lvl3pPr>
      <a:lvl4pPr marL="0" marR="0" indent="685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DD3B30"/>
          </a:solidFill>
          <a:uFillTx/>
          <a:latin typeface="Iowan Old Style Roman"/>
          <a:ea typeface="Iowan Old Style Roman"/>
          <a:cs typeface="Iowan Old Style Roman"/>
          <a:sym typeface="Iowan Old Style Roman"/>
        </a:defRPr>
      </a:lvl4pPr>
      <a:lvl5pPr marL="0" marR="0" indent="9144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DD3B30"/>
          </a:solidFill>
          <a:uFillTx/>
          <a:latin typeface="Iowan Old Style Roman"/>
          <a:ea typeface="Iowan Old Style Roman"/>
          <a:cs typeface="Iowan Old Style Roman"/>
          <a:sym typeface="Iowan Old Style Roman"/>
        </a:defRPr>
      </a:lvl5pPr>
      <a:lvl6pPr marL="0" marR="0" indent="11430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DD3B30"/>
          </a:solidFill>
          <a:uFillTx/>
          <a:latin typeface="Iowan Old Style Roman"/>
          <a:ea typeface="Iowan Old Style Roman"/>
          <a:cs typeface="Iowan Old Style Roman"/>
          <a:sym typeface="Iowan Old Style Roman"/>
        </a:defRPr>
      </a:lvl6pPr>
      <a:lvl7pPr marL="0" marR="0" indent="1371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DD3B30"/>
          </a:solidFill>
          <a:uFillTx/>
          <a:latin typeface="Iowan Old Style Roman"/>
          <a:ea typeface="Iowan Old Style Roman"/>
          <a:cs typeface="Iowan Old Style Roman"/>
          <a:sym typeface="Iowan Old Style Roman"/>
        </a:defRPr>
      </a:lvl7pPr>
      <a:lvl8pPr marL="0" marR="0" indent="1600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DD3B30"/>
          </a:solidFill>
          <a:uFillTx/>
          <a:latin typeface="Iowan Old Style Roman"/>
          <a:ea typeface="Iowan Old Style Roman"/>
          <a:cs typeface="Iowan Old Style Roman"/>
          <a:sym typeface="Iowan Old Style Roman"/>
        </a:defRPr>
      </a:lvl8pPr>
      <a:lvl9pPr marL="0" marR="0" indent="1828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DD3B30"/>
          </a:solidFill>
          <a:uFillTx/>
          <a:latin typeface="Iowan Old Style Roman"/>
          <a:ea typeface="Iowan Old Style Roman"/>
          <a:cs typeface="Iowan Old Style Roman"/>
          <a:sym typeface="Iowan Old Style Roman"/>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118295074_2675x2907.jpeg"/>
          <p:cNvPicPr>
            <a:picLocks noChangeAspect="1"/>
          </p:cNvPicPr>
          <p:nvPr>
            <p:ph type="pic" idx="13"/>
          </p:nvPr>
        </p:nvPicPr>
        <p:blipFill>
          <a:blip r:embed="rId2">
            <a:extLst/>
          </a:blip>
          <a:srcRect l="194" t="7974" r="116" b="23208"/>
          <a:stretch>
            <a:fillRect/>
          </a:stretch>
        </p:blipFill>
        <p:spPr>
          <a:prstGeom prst="rect">
            <a:avLst/>
          </a:prstGeom>
        </p:spPr>
      </p:pic>
      <p:sp>
        <p:nvSpPr>
          <p:cNvPr id="129" name="Shape 129"/>
          <p:cNvSpPr/>
          <p:nvPr>
            <p:ph type="body" idx="14"/>
          </p:nvPr>
        </p:nvSpPr>
        <p:spPr>
          <a:prstGeom prst="rect">
            <a:avLst/>
          </a:prstGeom>
        </p:spPr>
        <p:txBody>
          <a:bodyPr/>
          <a:lstStyle/>
          <a:p>
            <a:pPr marL="0" indent="0" algn="ctr">
              <a:spcBef>
                <a:spcPts val="0"/>
              </a:spcBef>
              <a:buSzTx/>
              <a:buFontTx/>
              <a:buNone/>
              <a:defRPr sz="2400">
                <a:latin typeface="+mn-lt"/>
                <a:ea typeface="+mn-ea"/>
                <a:cs typeface="+mn-cs"/>
                <a:sym typeface="DIN Alternate"/>
              </a:defRPr>
            </a:pPr>
          </a:p>
        </p:txBody>
      </p:sp>
      <p:sp>
        <p:nvSpPr>
          <p:cNvPr id="130" name="Shape 130"/>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31" name="Shape 131"/>
          <p:cNvSpPr/>
          <p:nvPr>
            <p:ph type="title"/>
          </p:nvPr>
        </p:nvSpPr>
        <p:spPr>
          <a:prstGeom prst="rect">
            <a:avLst/>
          </a:prstGeom>
        </p:spPr>
        <p:txBody>
          <a:bodyPr/>
          <a:lstStyle>
            <a:lvl1pPr defTabSz="262889">
              <a:defRPr sz="5444"/>
            </a:lvl1pPr>
          </a:lstStyle>
          <a:p>
            <a:pPr/>
            <a:r>
              <a:t>araştırmacı gazeteciliğin diğer habercilik türleri ile benzer ve  farklı yanları</a:t>
            </a:r>
          </a:p>
        </p:txBody>
      </p:sp>
      <p:sp>
        <p:nvSpPr>
          <p:cNvPr id="132" name="Shape 132"/>
          <p:cNvSpPr/>
          <p:nvPr>
            <p:ph type="body" sz="quarter" idx="1"/>
          </p:nvPr>
        </p:nvSpPr>
        <p:spPr>
          <a:prstGeom prst="rect">
            <a:avLst/>
          </a:prstGeom>
        </p:spPr>
        <p:txBody>
          <a:bodyPr/>
          <a:lstStyle/>
          <a:p>
            <a:pPr/>
            <a:r>
              <a:t>Öğr. Gör. Gül Keçelioğlu</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75" name="Shape 17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76" name="Shape 176"/>
          <p:cNvSpPr/>
          <p:nvPr>
            <p:ph type="title"/>
          </p:nvPr>
        </p:nvSpPr>
        <p:spPr>
          <a:prstGeom prst="rect">
            <a:avLst/>
          </a:prstGeom>
        </p:spPr>
        <p:txBody>
          <a:bodyPr/>
          <a:lstStyle>
            <a:lvl1pPr defTabSz="233679">
              <a:spcBef>
                <a:spcPts val="900"/>
              </a:spcBef>
              <a:defRPr sz="1760"/>
            </a:lvl1pPr>
          </a:lstStyle>
          <a:p>
            <a:pPr/>
            <a:r>
              <a:t>Araştırmacı gazetecilik ve karıştırlan diğer türleri ayırt etmek</a:t>
            </a:r>
          </a:p>
        </p:txBody>
      </p:sp>
      <p:sp>
        <p:nvSpPr>
          <p:cNvPr id="177" name="Shape 177"/>
          <p:cNvSpPr/>
          <p:nvPr>
            <p:ph type="body" sz="half" idx="1"/>
          </p:nvPr>
        </p:nvSpPr>
        <p:spPr>
          <a:prstGeom prst="rect">
            <a:avLst/>
          </a:prstGeom>
        </p:spPr>
        <p:txBody>
          <a:bodyPr/>
          <a:lstStyle/>
          <a:p>
            <a:pPr marL="329184" indent="-329184" defTabSz="473201">
              <a:spcBef>
                <a:spcPts val="1400"/>
              </a:spcBef>
              <a:defRPr sz="2268"/>
            </a:pPr>
            <a:r>
              <a:t>Araştırmacı gazetecilik ile karıştırılabilecek haber türlerini ayırt ederken ilk elden sorulacak sorular şunlar olabilir</a:t>
            </a:r>
          </a:p>
          <a:p>
            <a:pPr lvl="1" marL="658368" indent="-329184" defTabSz="473201">
              <a:spcBef>
                <a:spcPts val="1400"/>
              </a:spcBef>
              <a:defRPr sz="2268"/>
            </a:pPr>
            <a:r>
              <a:t>Güç/çıkar odakları tarafından bilinmesi istenmeyen bilgi ve belgelere ulaşılmış mı?</a:t>
            </a:r>
          </a:p>
          <a:p>
            <a:pPr lvl="1" marL="658368" indent="-329184" defTabSz="473201">
              <a:spcBef>
                <a:spcPts val="1400"/>
              </a:spcBef>
              <a:defRPr sz="2268"/>
            </a:pPr>
            <a:r>
              <a:t>Bu bilgi ve belgelere gazetecinin girişimi ile mi ulaşılmış? Gazeteci reaktif mi proaktif mi?Başkalarının gündemini mi takip ediyor kendi gündemini mi izliyor?</a:t>
            </a:r>
          </a:p>
          <a:p>
            <a:pPr lvl="1" marL="658368" indent="-329184" defTabSz="473201">
              <a:spcBef>
                <a:spcPts val="1400"/>
              </a:spcBef>
              <a:defRPr sz="2268"/>
            </a:pPr>
            <a:r>
              <a:t>Yürütülen faaliyet kamu yararını içeriyor  mu? Gazetecinin yaptığı haber yanlış giden bir şeyleri kamu yararına düzeltme motivasyonuyla mı yapılıyor?</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35" name="Shape 13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36" name="Shape 136"/>
          <p:cNvSpPr/>
          <p:nvPr>
            <p:ph type="title"/>
          </p:nvPr>
        </p:nvSpPr>
        <p:spPr>
          <a:prstGeom prst="rect">
            <a:avLst/>
          </a:prstGeom>
        </p:spPr>
        <p:txBody>
          <a:bodyPr/>
          <a:lstStyle>
            <a:lvl1pPr algn="ctr" defTabSz="233679">
              <a:spcBef>
                <a:spcPts val="900"/>
              </a:spcBef>
              <a:defRPr sz="1920">
                <a:latin typeface="+mn-lt"/>
                <a:ea typeface="+mn-ea"/>
                <a:cs typeface="+mn-cs"/>
                <a:sym typeface="DIN Alternate"/>
              </a:defRPr>
            </a:lvl1pPr>
          </a:lstStyle>
          <a:p>
            <a:pPr/>
            <a:r>
              <a:t>Araştırmacı gazetecilik &amp; rutin gazetecilik</a:t>
            </a:r>
          </a:p>
        </p:txBody>
      </p:sp>
      <p:sp>
        <p:nvSpPr>
          <p:cNvPr id="137" name="Shape 137"/>
          <p:cNvSpPr/>
          <p:nvPr>
            <p:ph type="body" sz="half" idx="1"/>
          </p:nvPr>
        </p:nvSpPr>
        <p:spPr>
          <a:prstGeom prst="rect">
            <a:avLst/>
          </a:prstGeom>
        </p:spPr>
        <p:txBody>
          <a:bodyPr/>
          <a:lstStyle/>
          <a:p>
            <a:pPr marL="156057" indent="-156057" defTabSz="373887">
              <a:spcBef>
                <a:spcPts val="1100"/>
              </a:spcBef>
              <a:defRPr sz="2880"/>
            </a:pPr>
            <a:r>
              <a:t>Geçtiğimiz derste her ne kadar tartışmalar sürse de, literatür takip edildiğinde, günümüzde artık araştırmacı gazeteciliğin özgün bir gazetecilik türü olduğu hususunda büyük oranda bir uzlaşma olduğunu söylemiştik.</a:t>
            </a:r>
          </a:p>
          <a:p>
            <a:pPr marL="156057" indent="-156057" defTabSz="373887">
              <a:spcBef>
                <a:spcPts val="1100"/>
              </a:spcBef>
              <a:defRPr sz="2880"/>
            </a:pPr>
            <a:r>
              <a:t>Yapılan çalışmalardan yola çıkarak araştırmacı gazeteciliği rutin gazetecilik pratiklerinden ayıran bazı başlıkların sıralanabileceğini söylemiş ve bu başlıkları tartışmıştık.</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40" name="Shape 140"/>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41" name="Shape 141"/>
          <p:cNvSpPr/>
          <p:nvPr>
            <p:ph type="title"/>
          </p:nvPr>
        </p:nvSpPr>
        <p:spPr>
          <a:prstGeom prst="rect">
            <a:avLst/>
          </a:prstGeom>
        </p:spPr>
        <p:txBody>
          <a:bodyPr/>
          <a:lstStyle/>
          <a:p>
            <a:pPr algn="ctr" defTabSz="233679">
              <a:spcBef>
                <a:spcPts val="900"/>
              </a:spcBef>
              <a:defRPr sz="1920">
                <a:latin typeface="+mn-lt"/>
                <a:ea typeface="+mn-ea"/>
                <a:cs typeface="+mn-cs"/>
                <a:sym typeface="DIN Alternate"/>
              </a:defRPr>
            </a:pPr>
            <a:r>
              <a:t>Araştırmacı gazetecilik &amp; rutin gazetecilik</a:t>
            </a:r>
          </a:p>
          <a:p>
            <a:pPr defTabSz="233679">
              <a:spcBef>
                <a:spcPts val="900"/>
              </a:spcBef>
              <a:defRPr sz="1880"/>
            </a:pPr>
            <a:endParaRPr>
              <a:solidFill>
                <a:srgbClr val="CE362F"/>
              </a:solidFill>
            </a:endParaRPr>
          </a:p>
        </p:txBody>
      </p:sp>
      <p:sp>
        <p:nvSpPr>
          <p:cNvPr id="142" name="Shape 142"/>
          <p:cNvSpPr/>
          <p:nvPr>
            <p:ph type="body" sz="half" idx="1"/>
          </p:nvPr>
        </p:nvSpPr>
        <p:spPr>
          <a:prstGeom prst="rect">
            <a:avLst/>
          </a:prstGeom>
        </p:spPr>
        <p:txBody>
          <a:bodyPr/>
          <a:lstStyle/>
          <a:p>
            <a:pPr/>
            <a:r>
              <a:t>Bilinmesi istenmeyen bilgileri açığa çıkarma çabası</a:t>
            </a:r>
          </a:p>
          <a:p>
            <a:pPr/>
            <a:r>
              <a:t>Kamu yararı ve kamunun bilme hakkı</a:t>
            </a:r>
          </a:p>
          <a:p>
            <a:pPr/>
            <a:r>
              <a:t>Haberi başlatan unsurda farklılık</a:t>
            </a:r>
          </a:p>
          <a:p>
            <a:pPr/>
            <a:r>
              <a:t>Zaman kullanımında farklılık</a:t>
            </a:r>
          </a:p>
          <a:p>
            <a:pPr/>
            <a:r>
              <a:t>Maliyet konusunda farklılık</a:t>
            </a:r>
          </a:p>
          <a:p>
            <a:pPr/>
            <a:r>
              <a:t>Zorluklar ve risklerde farklılık</a:t>
            </a:r>
          </a:p>
          <a:p>
            <a:pPr/>
            <a:r>
              <a:t>Amaçta farklılık</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45" name="Shape 14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46" name="Shape 146"/>
          <p:cNvSpPr/>
          <p:nvPr>
            <p:ph type="title"/>
          </p:nvPr>
        </p:nvSpPr>
        <p:spPr>
          <a:prstGeom prst="rect">
            <a:avLst/>
          </a:prstGeom>
        </p:spPr>
        <p:txBody>
          <a:bodyPr/>
          <a:lstStyle>
            <a:lvl1pPr defTabSz="239522">
              <a:spcBef>
                <a:spcPts val="900"/>
              </a:spcBef>
              <a:defRPr sz="1762"/>
            </a:lvl1pPr>
          </a:lstStyle>
          <a:p>
            <a:pPr/>
            <a:r>
              <a:t>Araştırmacı gazeteciliği tanımlamada ortaklaşılan dört kriter</a:t>
            </a:r>
          </a:p>
        </p:txBody>
      </p:sp>
      <p:sp>
        <p:nvSpPr>
          <p:cNvPr id="147" name="Shape 147"/>
          <p:cNvSpPr/>
          <p:nvPr>
            <p:ph type="body" sz="half" idx="1"/>
          </p:nvPr>
        </p:nvSpPr>
        <p:spPr>
          <a:prstGeom prst="rect">
            <a:avLst/>
          </a:prstGeom>
        </p:spPr>
        <p:txBody>
          <a:bodyPr/>
          <a:lstStyle/>
          <a:p>
            <a:pPr lvl="1" marL="585266" indent="-199948" defTabSz="479044">
              <a:spcBef>
                <a:spcPts val="400"/>
              </a:spcBef>
              <a:defRPr sz="3607"/>
            </a:pPr>
            <a:r>
              <a:t>Gazetecinin inisiyatifi ve çabasıyla oluşturulması</a:t>
            </a:r>
            <a:endParaRPr sz="1640"/>
          </a:p>
          <a:p>
            <a:pPr lvl="1" marL="585266" indent="-199948" defTabSz="479044">
              <a:spcBef>
                <a:spcPts val="400"/>
              </a:spcBef>
              <a:defRPr sz="3607"/>
            </a:pPr>
            <a:r>
              <a:t>Kamu denetiminden geçirilmek istenmeyen, gizlenen bilgiler içermesi</a:t>
            </a:r>
            <a:endParaRPr sz="1640"/>
          </a:p>
          <a:p>
            <a:pPr lvl="1" marL="585266" indent="-199948" defTabSz="479044">
              <a:spcBef>
                <a:spcPts val="400"/>
              </a:spcBef>
              <a:defRPr sz="3607"/>
            </a:pPr>
            <a:r>
              <a:t>Kamu yararı içeren bir konuda olması</a:t>
            </a:r>
            <a:endParaRPr sz="1640"/>
          </a:p>
          <a:p>
            <a:pPr lvl="1" marL="585266" indent="-199948" defTabSz="479044">
              <a:spcBef>
                <a:spcPts val="400"/>
              </a:spcBef>
              <a:defRPr sz="3607"/>
            </a:pPr>
            <a:r>
              <a:t>Doğrulanmış bilgilere ve verilere dayanması</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50" name="Shape 150"/>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51" name="Shape 151"/>
          <p:cNvSpPr/>
          <p:nvPr>
            <p:ph type="title"/>
          </p:nvPr>
        </p:nvSpPr>
        <p:spPr>
          <a:xfrm>
            <a:off x="7023100" y="749300"/>
            <a:ext cx="5397500" cy="723900"/>
          </a:xfrm>
          <a:prstGeom prst="rect">
            <a:avLst/>
          </a:prstGeom>
        </p:spPr>
        <p:txBody>
          <a:bodyPr/>
          <a:lstStyle>
            <a:lvl1pPr defTabSz="233679">
              <a:spcBef>
                <a:spcPts val="900"/>
              </a:spcBef>
              <a:defRPr sz="1760"/>
            </a:lvl1pPr>
          </a:lstStyle>
          <a:p>
            <a:pPr/>
            <a:r>
              <a:t>Araştırmacı gazetecilikle karıştırılan türler</a:t>
            </a:r>
          </a:p>
        </p:txBody>
      </p:sp>
      <p:sp>
        <p:nvSpPr>
          <p:cNvPr id="152" name="Shape 152"/>
          <p:cNvSpPr/>
          <p:nvPr>
            <p:ph type="body" sz="half" idx="1"/>
          </p:nvPr>
        </p:nvSpPr>
        <p:spPr>
          <a:prstGeom prst="rect">
            <a:avLst/>
          </a:prstGeom>
        </p:spPr>
        <p:txBody>
          <a:bodyPr/>
          <a:lstStyle/>
          <a:p>
            <a:pPr marL="341375" indent="-341375" defTabSz="490727">
              <a:spcBef>
                <a:spcPts val="1500"/>
              </a:spcBef>
              <a:defRPr sz="2351"/>
            </a:pPr>
            <a:r>
              <a:t>Artık araştırmacı gazetecilik ve rutin gazetecilik arasına konan ayrımları ve bir haberi araştırmacı gazetecilik sayabilmek için önerilen kriterlerin neler olduğunu biliyoruz</a:t>
            </a:r>
          </a:p>
          <a:p>
            <a:pPr marL="341375" indent="-341375" defTabSz="490727">
              <a:spcBef>
                <a:spcPts val="1500"/>
              </a:spcBef>
              <a:defRPr sz="2351"/>
            </a:pPr>
            <a:r>
              <a:t>Bunlar ışığında araştırmacı gazetecilik ile en çok karıştırılan ve aşağıda sıralanan haber türleri arasındaki farkları ve benzerlikleri değerlendirebiliriz.</a:t>
            </a:r>
          </a:p>
          <a:p>
            <a:pPr lvl="1" marL="682751" indent="-341375" defTabSz="490727">
              <a:spcBef>
                <a:spcPts val="1500"/>
              </a:spcBef>
              <a:defRPr sz="2351"/>
            </a:pPr>
            <a:r>
              <a:t>Atlatma Haber</a:t>
            </a:r>
          </a:p>
          <a:p>
            <a:pPr lvl="1" marL="682751" indent="-341375" defTabSz="490727">
              <a:spcBef>
                <a:spcPts val="1500"/>
              </a:spcBef>
              <a:defRPr sz="2351"/>
            </a:pPr>
            <a:r>
              <a:t>Dosya Haberciliği</a:t>
            </a:r>
          </a:p>
          <a:p>
            <a:pPr lvl="1" marL="682751" indent="-341375" defTabSz="490727">
              <a:spcBef>
                <a:spcPts val="1500"/>
              </a:spcBef>
              <a:defRPr sz="2351"/>
            </a:pPr>
            <a:r>
              <a:t>Skandal Haberler</a:t>
            </a:r>
          </a:p>
          <a:p>
            <a:pPr lvl="1" marL="682751" indent="-341375" defTabSz="490727">
              <a:spcBef>
                <a:spcPts val="1500"/>
              </a:spcBef>
              <a:defRPr sz="2351"/>
            </a:pPr>
            <a:r>
              <a:t>Sızdırılan Belgelerle Yapılan Habercilik</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55" name="Shape 15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56" name="Shape 156"/>
          <p:cNvSpPr/>
          <p:nvPr>
            <p:ph type="title"/>
          </p:nvPr>
        </p:nvSpPr>
        <p:spPr>
          <a:prstGeom prst="rect">
            <a:avLst/>
          </a:prstGeom>
        </p:spPr>
        <p:txBody>
          <a:bodyPr/>
          <a:lstStyle>
            <a:lvl1pPr defTabSz="403097">
              <a:spcBef>
                <a:spcPts val="1500"/>
              </a:spcBef>
              <a:defRPr sz="3588"/>
            </a:lvl1pPr>
          </a:lstStyle>
          <a:p>
            <a:pPr/>
            <a:r>
              <a:t>Atlatma haber</a:t>
            </a:r>
          </a:p>
        </p:txBody>
      </p:sp>
      <p:sp>
        <p:nvSpPr>
          <p:cNvPr id="157" name="Shape 157"/>
          <p:cNvSpPr/>
          <p:nvPr>
            <p:ph type="body" sz="half" idx="1"/>
          </p:nvPr>
        </p:nvSpPr>
        <p:spPr>
          <a:prstGeom prst="rect">
            <a:avLst/>
          </a:prstGeom>
        </p:spPr>
        <p:txBody>
          <a:bodyPr/>
          <a:lstStyle>
            <a:lvl1pPr marL="377952" indent="-377952" defTabSz="543305">
              <a:spcBef>
                <a:spcPts val="1600"/>
              </a:spcBef>
              <a:defRPr sz="4092"/>
            </a:lvl1pPr>
          </a:lstStyle>
          <a:p>
            <a:pPr/>
            <a:r>
              <a:t>Her hangi rutin bir haberle ilgili daha derinlikli araştırma yaparak rutin haberi atlatmak ya da kişisel çaba ile ulaşılan atlatma haberler her durumda araştırmacı gazetecilik değildir.</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9"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60" name="Shape 160"/>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61" name="Shape 161"/>
          <p:cNvSpPr/>
          <p:nvPr>
            <p:ph type="title"/>
          </p:nvPr>
        </p:nvSpPr>
        <p:spPr>
          <a:prstGeom prst="rect">
            <a:avLst/>
          </a:prstGeom>
        </p:spPr>
        <p:txBody>
          <a:bodyPr/>
          <a:lstStyle>
            <a:lvl1pPr defTabSz="403097">
              <a:spcBef>
                <a:spcPts val="1500"/>
              </a:spcBef>
              <a:defRPr sz="3588"/>
            </a:lvl1pPr>
          </a:lstStyle>
          <a:p>
            <a:pPr/>
            <a:r>
              <a:t>Dosya haberciliği</a:t>
            </a:r>
          </a:p>
        </p:txBody>
      </p:sp>
      <p:sp>
        <p:nvSpPr>
          <p:cNvPr id="162" name="Shape 162"/>
          <p:cNvSpPr/>
          <p:nvPr>
            <p:ph type="body" sz="half" idx="1"/>
          </p:nvPr>
        </p:nvSpPr>
        <p:spPr>
          <a:prstGeom prst="rect">
            <a:avLst/>
          </a:prstGeom>
        </p:spPr>
        <p:txBody>
          <a:bodyPr/>
          <a:lstStyle/>
          <a:p>
            <a:pPr>
              <a:defRPr sz="3300"/>
            </a:pPr>
            <a:r>
              <a:t>Derinlemesine habercilik denen dosya haberciliği de araştırmacı gazetecilik kriterlerini karşılamayabilir.</a:t>
            </a:r>
          </a:p>
          <a:p>
            <a:pPr>
              <a:defRPr sz="3300"/>
            </a:pPr>
            <a:r>
              <a:t>Habere ayrılan zaman fazla olabilir, habere geniş bir yer ayrılmış olabilir ama araştırmacı gazetecilik sayılması için temel kriterleri karşılamayabilir.</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65" name="Shape 16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66" name="Shape 166"/>
          <p:cNvSpPr/>
          <p:nvPr>
            <p:ph type="title"/>
          </p:nvPr>
        </p:nvSpPr>
        <p:spPr>
          <a:prstGeom prst="rect">
            <a:avLst/>
          </a:prstGeom>
        </p:spPr>
        <p:txBody>
          <a:bodyPr/>
          <a:lstStyle>
            <a:lvl1pPr defTabSz="403097">
              <a:spcBef>
                <a:spcPts val="1500"/>
              </a:spcBef>
              <a:defRPr sz="3588"/>
            </a:lvl1pPr>
          </a:lstStyle>
          <a:p>
            <a:pPr/>
            <a:r>
              <a:t>skandal haberleri</a:t>
            </a:r>
          </a:p>
        </p:txBody>
      </p:sp>
      <p:sp>
        <p:nvSpPr>
          <p:cNvPr id="167" name="Shape 167"/>
          <p:cNvSpPr/>
          <p:nvPr>
            <p:ph type="body" sz="half" idx="1"/>
          </p:nvPr>
        </p:nvSpPr>
        <p:spPr>
          <a:prstGeom prst="rect">
            <a:avLst/>
          </a:prstGeom>
        </p:spPr>
        <p:txBody>
          <a:bodyPr/>
          <a:lstStyle>
            <a:lvl1pPr>
              <a:defRPr sz="4600"/>
            </a:lvl1pPr>
          </a:lstStyle>
          <a:p>
            <a:pPr/>
            <a:r>
              <a:t>Her skandal haberi ya da gizli bilgileri açığa çıkaran her haber araştırmacı gazetecilik olarak değerlendirilemez.</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70" name="Shape 170"/>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71" name="Shape 171"/>
          <p:cNvSpPr/>
          <p:nvPr>
            <p:ph type="title"/>
          </p:nvPr>
        </p:nvSpPr>
        <p:spPr>
          <a:prstGeom prst="rect">
            <a:avLst/>
          </a:prstGeom>
        </p:spPr>
        <p:txBody>
          <a:bodyPr/>
          <a:lstStyle>
            <a:lvl1pPr defTabSz="403097">
              <a:spcBef>
                <a:spcPts val="1500"/>
              </a:spcBef>
              <a:defRPr sz="3588"/>
            </a:lvl1pPr>
          </a:lstStyle>
          <a:p>
            <a:pPr/>
            <a:r>
              <a:t>sızdırılan belgeler</a:t>
            </a:r>
          </a:p>
        </p:txBody>
      </p:sp>
      <p:sp>
        <p:nvSpPr>
          <p:cNvPr id="172" name="Shape 172"/>
          <p:cNvSpPr/>
          <p:nvPr>
            <p:ph type="body" sz="half" idx="1"/>
          </p:nvPr>
        </p:nvSpPr>
        <p:spPr>
          <a:prstGeom prst="rect">
            <a:avLst/>
          </a:prstGeom>
        </p:spPr>
        <p:txBody>
          <a:bodyPr/>
          <a:lstStyle>
            <a:lvl1pPr marL="402336" indent="-402336" defTabSz="578358">
              <a:spcBef>
                <a:spcPts val="1700"/>
              </a:spcBef>
              <a:defRPr sz="3267"/>
            </a:lvl1pPr>
          </a:lstStyle>
          <a:p>
            <a:pPr/>
            <a:r>
              <a:t>Sızdırılan belgelerle yapılan habercilik saklanan bir bilgiyi açıklasa da ya da bu bilginin açıklanmasında büyük kamu yararı olsa da eğer bu haber gazetecinin girişimi ile başlatılmamış ya da geliştirilmemiş ise araştırmacı gazetecilik olarak değerlendirilmemektedir.</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Alternate"/>
        <a:ea typeface="DIN Alternate"/>
        <a:cs typeface="DIN Alternate"/>
      </a:majorFont>
      <a:minorFont>
        <a:latin typeface="DIN Alternate"/>
        <a:ea typeface="DIN Alternate"/>
        <a:cs typeface="DIN Alternate"/>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Alternate"/>
        <a:ea typeface="DIN Alternate"/>
        <a:cs typeface="DIN Alternate"/>
      </a:majorFont>
      <a:minorFont>
        <a:latin typeface="DIN Alternate"/>
        <a:ea typeface="DIN Alternate"/>
        <a:cs typeface="DIN Alternate"/>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