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11" r:id="rId24"/>
    <p:sldId id="309" r:id="rId25"/>
    <p:sldId id="310" r:id="rId26"/>
    <p:sldId id="286" r:id="rId27"/>
    <p:sldId id="287" r:id="rId2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25.10.2020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25.10.2020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76019-B4BC-9C43-84EC-16D435A7485D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0A3-E1BD-E640-BA61-07E5DE05B38F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7689F-B7BC-1C4A-BBAE-2B7D7DE9EEA4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1C8F-E37C-E043-A5CF-FB56E5266B5C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2C419-FE9D-DF4C-9CA4-B29402D2D5CE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BA7FE-F710-FF46-92E5-306272684542}" type="datetime1">
              <a:rPr lang="tr-TR" smtClean="0"/>
              <a:t>25.10.2020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2F21D-CFCA-9E46-BE99-E187F7A45655}" type="datetime1">
              <a:rPr lang="tr-TR" smtClean="0"/>
              <a:t>25.10.2020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4B8-B7C3-404D-996C-BA28D74CB19E}" type="datetime1">
              <a:rPr lang="tr-TR" smtClean="0"/>
              <a:t>25.10.2020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E35C-63FB-9247-9ABD-080D9A4931A8}" type="datetime1">
              <a:rPr lang="tr-TR" smtClean="0"/>
              <a:t>25.10.2020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216D4-70AE-FA40-ABDF-1567E0D9EB95}" type="datetime1">
              <a:rPr lang="tr-TR" smtClean="0"/>
              <a:t>25.10.2020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B46F5-822F-7741-BD5F-15B9229713C2}" type="datetime1">
              <a:rPr lang="tr-TR" smtClean="0"/>
              <a:t>25.10.2020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000D6-E948-2C4D-9726-AC7229FF5D6A}" type="datetime1">
              <a:rPr lang="tr-TR" smtClean="0"/>
              <a:t>25.10.2020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DEFB179-410A-484A-80B6-05B76FA2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1" y="4013165"/>
            <a:ext cx="4204012" cy="2205732"/>
          </a:xfrm>
        </p:spPr>
        <p:txBody>
          <a:bodyPr anchor="t">
            <a:normAutofit/>
          </a:bodyPr>
          <a:lstStyle/>
          <a:p>
            <a:pPr algn="r"/>
            <a:r>
              <a:rPr lang="tr-TR" sz="18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Ders</a:t>
            </a: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F2326A-82D9-844F-977A-9F9E3134F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93CCBC-0B99-3C48-8C56-8F6CB94BF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uzmanları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tasarlanmıs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iletilerdir.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uygulamalarında hedef kitle/kamuoyu,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kazanırlar.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 mercii, hedef kitle olarak kamuoyu,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uygulamalarının hedef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ya da gruplar,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veren onu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getiren disiplin ve uygulama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916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F630E2-0B1D-3841-9587-0A9998643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Nitelikleri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A6D85-4A63-B544-AA17-8322DC01C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Harlow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65 uzmanın birlikte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yürüttükleri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 saptanan 472 tanımın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ışığında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 edilen bulgulara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Harlow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1976: 35)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Uzmanlık gerektirir.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planlı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gerektirir.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yansıtmalıdır.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uzmanlar tarafından yerine getirilmelidir.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bilimsel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yararlanmalıdır.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Kamuoyunun etkisinin farkında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gruplar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Hedef kitlenin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bilgilendirir,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duyduğu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öneriler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5074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9F022B-34C6-2147-B73C-A20F617B2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Nitelikleri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87C0A6-EA06-7041-805A-BAF78FB94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Kurumun </a:t>
            </a:r>
            <a:r>
              <a:rPr lang="tr-TR" dirty="0" err="1"/>
              <a:t>kâr</a:t>
            </a:r>
            <a:r>
              <a:rPr lang="tr-TR" dirty="0"/>
              <a:t> amacı yanında sosyal </a:t>
            </a:r>
            <a:r>
              <a:rPr lang="tr-TR" dirty="0" err="1"/>
              <a:t>sorumluluğunun</a:t>
            </a:r>
            <a:r>
              <a:rPr lang="tr-TR" dirty="0"/>
              <a:t> da </a:t>
            </a:r>
            <a:r>
              <a:rPr lang="tr-TR" dirty="0" err="1"/>
              <a:t>olduğunu</a:t>
            </a:r>
            <a:r>
              <a:rPr lang="tr-TR" dirty="0"/>
              <a:t> kanıtlayacak </a:t>
            </a:r>
            <a:r>
              <a:rPr lang="tr-TR" dirty="0" err="1"/>
              <a:t>biçimde</a:t>
            </a:r>
            <a:r>
              <a:rPr lang="tr-TR" dirty="0"/>
              <a:t> davranmasına yardımcı olur.</a:t>
            </a:r>
          </a:p>
          <a:p>
            <a:r>
              <a:rPr lang="tr-TR" dirty="0"/>
              <a:t>Etki alanı </a:t>
            </a:r>
            <a:r>
              <a:rPr lang="tr-TR" dirty="0" err="1"/>
              <a:t>genis</a:t>
            </a:r>
            <a:r>
              <a:rPr lang="tr-TR" dirty="0"/>
              <a:t>̧ olan halkla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çalışmalarının</a:t>
            </a:r>
            <a:r>
              <a:rPr lang="tr-TR" dirty="0"/>
              <a:t> etik, </a:t>
            </a:r>
            <a:r>
              <a:rPr lang="tr-TR" dirty="0" err="1"/>
              <a:t>doğru</a:t>
            </a:r>
            <a:r>
              <a:rPr lang="tr-TR" dirty="0"/>
              <a:t> ve </a:t>
            </a:r>
            <a:r>
              <a:rPr lang="tr-TR" dirty="0" err="1"/>
              <a:t>dürüst</a:t>
            </a:r>
            <a:r>
              <a:rPr lang="tr-TR" dirty="0"/>
              <a:t> bir </a:t>
            </a:r>
            <a:r>
              <a:rPr lang="tr-TR" dirty="0" err="1"/>
              <a:t>şekilde</a:t>
            </a:r>
            <a:r>
              <a:rPr lang="tr-TR" dirty="0"/>
              <a:t> </a:t>
            </a:r>
            <a:r>
              <a:rPr lang="tr-TR" dirty="0" err="1"/>
              <a:t>gerçekleştirilmesi</a:t>
            </a:r>
            <a:r>
              <a:rPr lang="tr-TR" dirty="0"/>
              <a:t> gerekir.</a:t>
            </a:r>
          </a:p>
          <a:p>
            <a:r>
              <a:rPr lang="tr-TR" dirty="0"/>
              <a:t>Kamuoyu </a:t>
            </a:r>
            <a:r>
              <a:rPr lang="tr-TR" dirty="0" err="1"/>
              <a:t>araştırmaları</a:t>
            </a:r>
            <a:r>
              <a:rPr lang="tr-TR" dirty="0"/>
              <a:t> ve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araştırma</a:t>
            </a:r>
            <a:r>
              <a:rPr lang="tr-TR" dirty="0"/>
              <a:t> </a:t>
            </a:r>
            <a:r>
              <a:rPr lang="tr-TR" dirty="0" err="1"/>
              <a:t>yöntemleri</a:t>
            </a:r>
            <a:r>
              <a:rPr lang="tr-TR" dirty="0"/>
              <a:t> ile </a:t>
            </a:r>
            <a:r>
              <a:rPr lang="tr-TR" dirty="0" err="1"/>
              <a:t>çeşitli</a:t>
            </a:r>
            <a:r>
              <a:rPr lang="tr-TR" dirty="0"/>
              <a:t> </a:t>
            </a:r>
            <a:r>
              <a:rPr lang="tr-TR" dirty="0" err="1"/>
              <a:t>iletişim</a:t>
            </a:r>
            <a:r>
              <a:rPr lang="tr-TR" dirty="0"/>
              <a:t> </a:t>
            </a:r>
            <a:r>
              <a:rPr lang="tr-TR" dirty="0" err="1"/>
              <a:t>araçlarından</a:t>
            </a:r>
            <a:r>
              <a:rPr lang="tr-TR" dirty="0"/>
              <a:t> yararlanır.</a:t>
            </a:r>
          </a:p>
          <a:p>
            <a:r>
              <a:rPr lang="tr-TR" dirty="0"/>
              <a:t>Halkla </a:t>
            </a:r>
            <a:r>
              <a:rPr lang="tr-TR" dirty="0" err="1"/>
              <a:t>ilişkiler</a:t>
            </a:r>
            <a:r>
              <a:rPr lang="tr-TR" dirty="0"/>
              <a:t> faaliyetleri </a:t>
            </a:r>
            <a:r>
              <a:rPr lang="tr-TR" dirty="0" err="1"/>
              <a:t>bütçe</a:t>
            </a:r>
            <a:r>
              <a:rPr lang="tr-TR" dirty="0"/>
              <a:t> gerektirir. </a:t>
            </a:r>
            <a:r>
              <a:rPr lang="tr-TR" dirty="0" err="1"/>
              <a:t>Bütçenin</a:t>
            </a:r>
            <a:r>
              <a:rPr lang="tr-TR" dirty="0"/>
              <a:t> iyi bir planlama ile harcanması gerekir. </a:t>
            </a:r>
          </a:p>
          <a:p>
            <a:r>
              <a:rPr lang="tr-TR" dirty="0"/>
              <a:t>Gerek </a:t>
            </a:r>
            <a:r>
              <a:rPr lang="tr-TR" dirty="0" err="1"/>
              <a:t>danışman</a:t>
            </a:r>
            <a:r>
              <a:rPr lang="tr-TR" dirty="0"/>
              <a:t> ajans, gerekse kurum </a:t>
            </a:r>
            <a:r>
              <a:rPr lang="tr-TR" dirty="0" err="1"/>
              <a:t>içi</a:t>
            </a:r>
            <a:r>
              <a:rPr lang="tr-TR" dirty="0"/>
              <a:t> halkla </a:t>
            </a:r>
            <a:r>
              <a:rPr lang="tr-TR" dirty="0" err="1"/>
              <a:t>ilişkiler</a:t>
            </a:r>
            <a:r>
              <a:rPr lang="tr-TR" dirty="0"/>
              <a:t> birimi olsun, </a:t>
            </a:r>
            <a:r>
              <a:rPr lang="tr-TR" dirty="0" err="1"/>
              <a:t>yönetimin</a:t>
            </a:r>
            <a:r>
              <a:rPr lang="tr-TR" dirty="0"/>
              <a:t> bir </a:t>
            </a:r>
            <a:r>
              <a:rPr lang="tr-TR" dirty="0" err="1"/>
              <a:t>parçası</a:t>
            </a:r>
            <a:r>
              <a:rPr lang="tr-TR" dirty="0"/>
              <a:t> olarak faaliyet </a:t>
            </a:r>
            <a:r>
              <a:rPr lang="tr-TR" dirty="0" err="1"/>
              <a:t>gösterir</a:t>
            </a:r>
            <a:r>
              <a:rPr lang="tr-TR" dirty="0"/>
              <a:t>. </a:t>
            </a:r>
          </a:p>
          <a:p>
            <a:r>
              <a:rPr lang="tr-TR" dirty="0"/>
              <a:t>Hakla </a:t>
            </a:r>
            <a:r>
              <a:rPr lang="tr-TR" dirty="0" err="1"/>
              <a:t>ilişkilerin</a:t>
            </a:r>
            <a:r>
              <a:rPr lang="tr-TR" dirty="0"/>
              <a:t> </a:t>
            </a:r>
            <a:r>
              <a:rPr lang="tr-TR" dirty="0" err="1"/>
              <a:t>başarılı</a:t>
            </a:r>
            <a:r>
              <a:rPr lang="tr-TR" dirty="0"/>
              <a:t> olması </a:t>
            </a:r>
            <a:r>
              <a:rPr lang="tr-TR" dirty="0" err="1"/>
              <a:t>için</a:t>
            </a:r>
            <a:r>
              <a:rPr lang="tr-TR" dirty="0"/>
              <a:t> </a:t>
            </a:r>
            <a:r>
              <a:rPr lang="tr-TR" dirty="0" err="1"/>
              <a:t>önemi</a:t>
            </a:r>
            <a:r>
              <a:rPr lang="tr-TR" dirty="0"/>
              <a:t> ve </a:t>
            </a:r>
            <a:r>
              <a:rPr lang="tr-TR" dirty="0" err="1"/>
              <a:t>değerinin</a:t>
            </a:r>
            <a:r>
              <a:rPr lang="tr-TR" dirty="0"/>
              <a:t> </a:t>
            </a:r>
            <a:r>
              <a:rPr lang="tr-TR" dirty="0" err="1"/>
              <a:t>tüm</a:t>
            </a:r>
            <a:r>
              <a:rPr lang="tr-TR" dirty="0"/>
              <a:t> </a:t>
            </a:r>
            <a:r>
              <a:rPr lang="tr-TR" dirty="0" err="1"/>
              <a:t>çalışanlar</a:t>
            </a:r>
            <a:r>
              <a:rPr lang="tr-TR" dirty="0"/>
              <a:t> tarafından kabul edilmesi gerekir.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5897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6B4D9B-06C4-E34A-A24E-63EFD07A3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İlişkilerin Araştırmada Öne Çıkan Özellikleri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A30212-5D8B-6549-B183-6AEA7B835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çalışmadan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elde edilen sonuca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kamoyu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yoğunlaşmaktadır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kurumun felsefesinin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saptanması, kurum/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kararlara da etkide bulunur.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kitlelerle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konusudur.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demokratik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benimseyen kurumlar,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katılmayı destekleyen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olacaklardır.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2518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F8044C-02DB-0241-BD3D-2F1812112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İlişkilerin Araştırmada Öne Çıkan Özellikleri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4E617F-FC94-684D-8B4B-609D81D58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çabasıdır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spesifik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etkide bulunur;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uzmanının sahip olması gereken yetenek,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kurulan sistem ve sistemin uygulaması. Sistemin uygulanması ise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bilgi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akışının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Kamuoyunu etkileme aracı olarak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Kamuoyunun kim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hedef kitlenin yapısına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belirlenir. Aslında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 kurumun ya da uygulamanın hedef kitlesi olarak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anlaşılabilir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708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A00DB2B-1113-9D45-AF5D-89D333F69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D430A5-A379-FC47-A897-0AD14EFCE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tamamlanması, planlanması ve uygulanmasında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kuramlarının etkisi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büyüktür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kampanyalarında hedef kitle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 kanal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medya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Sihirli Mermi Kuramı,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Kuramı, Fikir Grupları Teorisi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Diffusion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Yayılma Kuramlarını akla getirmektedir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2003, 140-146).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kuramları,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pratiğe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kampanyanın amacına uygun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kullanılmaktadır.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2572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1A5CF6-AC9E-4846-B9F8-4C99D8D42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72CBBF-FC7A-2D45-997A-8C2A4E9AE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Sihirli Mermi Kuramı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kurama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tasarlanan iletiler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araçlarıyla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böylece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başlamıs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olacaktır.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kurama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kalıpları, tutumları,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dirençle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karşılaşılmadan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oluşturulabilinir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iletinin sorgulanmadan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alınacağı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esasına dayanması, kuramın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eleştirilebilir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noktasıdır.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71323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09A982-548E-ED48-9860-BF2C6D7F9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6E2B9E-6D1F-6648-B687-259C90FFC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501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Aşamalı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Akıs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Kuramı </a:t>
            </a:r>
          </a:p>
          <a:p>
            <a:pPr marL="0" indent="0" algn="ctr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medyadan aldıkları bilgileri analiz ederek ve yorumlayarak vardıkları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sonuçları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çevrelerindeki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benimsenmekte ve yayılmaktadır.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kurama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daha azdır ve kanaat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amacına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olduğudur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kuramın uygulamada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sakıncası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belirlenmis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grubun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varlığından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edilememesidir.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stratejisi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mutlaka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paydas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haline gelecek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olabileceği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bulundurulursa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söyledikleri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olacak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sanatçı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siyasi liderler, sporcular,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öğretmenler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v.b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kampanyaları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tartışılamaz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87862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40889D1-890A-514E-8645-C668A6FB5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C0AB60-576F-0D4D-BF9A-0C199706C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Fikir Grupları Kuramı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Fazlaca kabul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kurama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önderlerinin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etkisi kabul edilmekle birlikte,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gruplar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düşünülmemelidir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İlgi alanları benzer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ortak karara varmaları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gruba uyma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etkileyeceği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temeline dayanır.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deyişle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fikir grupları kuramı,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çoğunluk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kabul edilen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katılmaları esasına dayanmaktadır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7383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C26854-7DC6-F34F-BC57-BA0037F83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EFDDFAD-5FAC-214C-B392-F838FB499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Difüzyon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Diffusion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Kuramı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Stanford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Aratırmaları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Enstitüsu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Profesörlerinden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Everett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M.Rogers’ın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yeni bir fikrin kabul edilme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açıklayan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kuram 5 adımdan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Wilcox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1990, 30). </a:t>
            </a: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Farkındalık yaratılması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ana fikrin farkına varılması,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İlgi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Uyandırılması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daha fazla bilgiye gereksinim duyulması,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edinilen bilgilerin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düşüncelerin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farkına varması,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edinilen bilgilerin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dönüştürülmesi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308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560CC1-B41B-5F4A-B9CF-07FE3CBA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103A67-4B55-AB4F-90B3-752B774AF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bulmus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bireysel ya da kurumsal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gücünden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yararlanmıs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yönetebildiği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oranda iş hedeflerine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başarılı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değerlendirildiğinde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uygulamaları, kamuoyunun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almak, olumlu imaj yaratmak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hedef kitlelerle kurulan planlı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yapılanan ve bu amacı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kitlelerle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sürdürülen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yönetilmesidir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Stratejik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33095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E8F1A7-5122-4348-886C-106DEC9E3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3C9292-F738-F044-A4F3-09849B5FC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Difüzyon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Diffusion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Kuramı</a:t>
            </a:r>
          </a:p>
          <a:p>
            <a:r>
              <a:rPr lang="tr-TR" dirty="0" err="1"/>
              <a:t>Difüzyon</a:t>
            </a:r>
            <a:r>
              <a:rPr lang="tr-TR" dirty="0"/>
              <a:t> kuramı, farkındalık yaratılması, dikkat </a:t>
            </a:r>
            <a:r>
              <a:rPr lang="tr-TR" dirty="0" err="1"/>
              <a:t>çekilen</a:t>
            </a:r>
            <a:r>
              <a:rPr lang="tr-TR" dirty="0"/>
              <a:t> konunun </a:t>
            </a:r>
            <a:r>
              <a:rPr lang="tr-TR" dirty="0" err="1"/>
              <a:t>diğer</a:t>
            </a:r>
            <a:r>
              <a:rPr lang="tr-TR" dirty="0"/>
              <a:t> insanlarla </a:t>
            </a:r>
            <a:r>
              <a:rPr lang="tr-TR" dirty="0" err="1"/>
              <a:t>paylaşılması</a:t>
            </a:r>
            <a:r>
              <a:rPr lang="tr-TR" dirty="0"/>
              <a:t> ve </a:t>
            </a:r>
            <a:r>
              <a:rPr lang="tr-TR" dirty="0" err="1"/>
              <a:t>davranıs</a:t>
            </a:r>
            <a:r>
              <a:rPr lang="tr-TR" dirty="0"/>
              <a:t>̧ </a:t>
            </a:r>
            <a:r>
              <a:rPr lang="tr-TR" dirty="0" err="1"/>
              <a:t>biçimine</a:t>
            </a:r>
            <a:r>
              <a:rPr lang="tr-TR" dirty="0"/>
              <a:t> </a:t>
            </a:r>
            <a:r>
              <a:rPr lang="tr-TR" dirty="0" err="1"/>
              <a:t>dönüşmesi</a:t>
            </a:r>
            <a:r>
              <a:rPr lang="tr-TR" dirty="0"/>
              <a:t> </a:t>
            </a:r>
            <a:r>
              <a:rPr lang="tr-TR" dirty="0" err="1"/>
              <a:t>açısından</a:t>
            </a:r>
            <a:r>
              <a:rPr lang="tr-TR" dirty="0"/>
              <a:t> halkla </a:t>
            </a:r>
            <a:r>
              <a:rPr lang="tr-TR" dirty="0" err="1"/>
              <a:t>ilişkiler</a:t>
            </a:r>
            <a:r>
              <a:rPr lang="tr-TR" dirty="0"/>
              <a:t> uygu- lamaları ile ilgilidir. </a:t>
            </a:r>
          </a:p>
          <a:p>
            <a:r>
              <a:rPr lang="tr-TR" dirty="0"/>
              <a:t>Önce dikkatlerin bir konuya </a:t>
            </a:r>
            <a:r>
              <a:rPr lang="tr-TR" dirty="0" err="1"/>
              <a:t>çekilmesi</a:t>
            </a:r>
            <a:r>
              <a:rPr lang="tr-TR" dirty="0"/>
              <a:t> ve ilgi duyulmasının </a:t>
            </a:r>
            <a:r>
              <a:rPr lang="tr-TR" dirty="0" err="1"/>
              <a:t>sağlanması</a:t>
            </a:r>
            <a:r>
              <a:rPr lang="tr-TR" dirty="0"/>
              <a:t>, sonra </a:t>
            </a:r>
            <a:r>
              <a:rPr lang="tr-TR" dirty="0" err="1"/>
              <a:t>paylaşılan</a:t>
            </a:r>
            <a:r>
              <a:rPr lang="tr-TR" dirty="0"/>
              <a:t> bilgilerin fark edilmesi ve edinilen bilgilerin </a:t>
            </a:r>
            <a:r>
              <a:rPr lang="tr-TR" dirty="0" err="1"/>
              <a:t>yaşamda</a:t>
            </a:r>
            <a:r>
              <a:rPr lang="tr-TR" dirty="0"/>
              <a:t> yer bulması temeline dayanır. </a:t>
            </a:r>
          </a:p>
          <a:p>
            <a:r>
              <a:rPr lang="tr-TR" dirty="0" err="1"/>
              <a:t>Özellikle</a:t>
            </a:r>
            <a:r>
              <a:rPr lang="tr-TR" dirty="0"/>
              <a:t> </a:t>
            </a:r>
            <a:r>
              <a:rPr lang="tr-TR" dirty="0" err="1"/>
              <a:t>publicity</a:t>
            </a:r>
            <a:r>
              <a:rPr lang="tr-TR" dirty="0"/>
              <a:t> (duyuru) modelinin </a:t>
            </a:r>
            <a:r>
              <a:rPr lang="tr-TR" dirty="0" err="1"/>
              <a:t>herhan</a:t>
            </a:r>
            <a:r>
              <a:rPr lang="tr-TR" dirty="0"/>
              <a:t>- </a:t>
            </a:r>
            <a:r>
              <a:rPr lang="tr-TR" dirty="0" err="1"/>
              <a:t>gi</a:t>
            </a:r>
            <a:r>
              <a:rPr lang="tr-TR" dirty="0"/>
              <a:t> bir konunun </a:t>
            </a:r>
            <a:r>
              <a:rPr lang="tr-TR" dirty="0" err="1"/>
              <a:t>popüler</a:t>
            </a:r>
            <a:r>
              <a:rPr lang="tr-TR" dirty="0"/>
              <a:t> hale getirilmesi </a:t>
            </a:r>
            <a:r>
              <a:rPr lang="tr-TR" dirty="0" err="1"/>
              <a:t>yaklaşımıyla</a:t>
            </a:r>
            <a:r>
              <a:rPr lang="tr-TR" dirty="0"/>
              <a:t>, </a:t>
            </a:r>
            <a:r>
              <a:rPr lang="tr-TR" dirty="0" err="1"/>
              <a:t>diffüzyon</a:t>
            </a:r>
            <a:r>
              <a:rPr lang="tr-TR" dirty="0"/>
              <a:t> kuramının </a:t>
            </a:r>
            <a:r>
              <a:rPr lang="tr-TR" dirty="0" err="1"/>
              <a:t>örtüştüğu</a:t>
            </a:r>
            <a:r>
              <a:rPr lang="tr-TR" dirty="0"/>
              <a:t>̈ </a:t>
            </a:r>
            <a:r>
              <a:rPr lang="tr-TR" dirty="0" err="1"/>
              <a:t>söylenebilir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3921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B779B8-D249-9147-80C6-03A7EBC50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FBD028-D177-344E-9C61-E3A6098E4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(Ajanda </a:t>
            </a:r>
            <a:r>
              <a:rPr lang="tr-TR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Setting</a:t>
            </a: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Kuramı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zamanlarda medyanın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tartışan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medyanın kamuoyuna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 ne hakkında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yönlendirdiği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varsayımına dayanmaktadır.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siyaset bilimi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açısından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kavram olan kamuoyu “kamu” ve “oy”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sözcüklerinin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bileşiminden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 olarak da “bir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çevresinde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ondan etkilenen, hizmet alan topluluk” olarak bilinmektedir.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genel anlamda ise kamuoyu, kamu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ilgilendiren bir konuda veya konular hakkında halkın kanaat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görüşlerinin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toplamı olarak tanımlanabilir.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9426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E61B2D-9061-6946-98E3-3C9DF717D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Kuramları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B3EB4E-FE81-2F4E-A62E-D9E146F3B3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Kamuoyunun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oluşmasında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deneyimleri,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baskı grupları, siyasal partiler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hükümet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kamuoyu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Örneğin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konuda sorunu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taşımak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konu hakkında kamuoyunun dikkatini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görevleri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üstlenebilir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 alan haberlerin, bireylerin neyi,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ilgileneceğini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lendirmektedir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Haberin yayılması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gündem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medyada bireylerin neyi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buldukları ve hangi bilgi ve haberlerin dikkat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irdeler.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Medya, insanların 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gerektiğini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neyin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belirlemekte, insanların tutumları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algılama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etkili olmaktadır.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041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91203E-BF42-0140-A114-91F55ED9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Değişen İletişim ve 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42CE7A-BD7A-1043-B35C-741023063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tarihsel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görüldüğu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gibi krallar, din bilginleri kamuoyunu etkilemek, iktidarlarını hissettirmek ya da kamuoyunun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yönetmişlerdir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yıllarda meydanlarda verilen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söylevler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kamuoyuna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etkili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yöntemiydi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hitabet en 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gelmiştir.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sonraları ise,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mektuplar kamuoyu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haline gelmiştir.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Radyonun insanın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yaşantısına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girmesiyle birlikte radyo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ulaşabilmek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gördu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Televizyonun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yaşantımıza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dahil olmasıyla ise ses,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görüntu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ve hareketin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buluştuğu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ekranlar kamuoyu (ve/veya hedef kitle)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kanalı oldu.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3918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F3282-39B5-4446-A267-4036F3FC7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Değişen İletişim ve Halkla İlişkiler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42B2E1-1EB1-AF47-BF41-B2B0B9E83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kadar radyo, televizyon, telefon, bilgisayar, internet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teknolojisindeki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yararlanan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sos- yal medyayı da bu kapsamın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bırakmamıştır.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Safko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Brake’e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medya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anahtar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olup, sosyal medya ekosistemi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içerisinde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onbes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temel kategoriden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edilmektedir.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medyanın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katılımcılık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özellikleri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demokratik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anlayışı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benimseyen kurumların iki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simetrik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örtüşmektedir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Rekabet, kurum ve hedef kitleleri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zorunlu hale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tam da bu noktada sosyal medya devreye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girmiştir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tüketicilerin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katılmaları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katılımcı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sosyal medyanın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uyum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5507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9574E4-0BA3-4642-BF33-EDBE7DA7E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8033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Değişen İletişim ve Halkla İlişkiler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930B3A-E4C4-CA40-86D3-7FDB0DC4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288"/>
            <a:ext cx="10515600" cy="4775675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Safko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bireylerin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eğlence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üzere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temel nedenle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bulunduğu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sosyal medya kategorileri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Safko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2010, s. 25-32);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Facebook,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mySpace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LinkedIn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Sosyal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siteleri,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Siteleri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günlükleri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Siteleri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Flicker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Siteleri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Podcast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Paylaşım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Siteleri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Tube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Microbloglama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Twitter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Kişisel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Ubroadcast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NowLive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Sanal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Dünyalar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(Second life)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Sanal Oyun Ortamları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İçerik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Takip Etme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 (bilgilerin otomatik olarak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ulaştırılması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Mobil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yoluyla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erişilebilen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sosyal medyayı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uygulamaları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yararlanılan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45232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4</a:t>
            </a:r>
            <a:r>
              <a:rPr lang="tr-TR"/>
              <a:t>. </a:t>
            </a:r>
            <a:r>
              <a:rPr lang="tr-TR" dirty="0"/>
              <a:t>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614809"/>
            <a:ext cx="10039597" cy="2772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Geçikli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(2017).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Erzurum: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Atatürk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Üniversitesi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Açıköğretim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Fakültesi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Yayınları.</a:t>
            </a:r>
          </a:p>
          <a:p>
            <a:pPr>
              <a:lnSpc>
                <a:spcPct val="100000"/>
              </a:lnSpc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KALENDER, A., PELTEKOĞLU, Z. F., BAYÇU, S., ERGÜVEN, M. S., YILMAZ, R. A., OKAY, A., &amp; GÖZTAŞ, A. (2018).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İlişkiler.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Eskişehir: T.C Anadolu Üniversitesi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Açıköğretim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Yayınları Fakültesi Yayınları NO: 1676.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9CD084-2920-3C40-BDDC-95329155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FCCD46-F06B-F14E-B7B3-13395A75D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rekabet,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birimler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güçleştirirken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güçlüklerden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kaynaklanan sakıncaları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önleme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çabası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meslek haline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dönüşüm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hızlandırmıştır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öncelikle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kaynak, mesaj (ileti) ve alıcı (hedef kitle)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öğelerinden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oluşmaktadır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 mesajı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tasarlar, mesajlar daha sonra uygulamaya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dönüşür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kodlanır, belli bir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aracı ya da ortamı ile hedef kitleye iletilir, hedef kitle de mesajı yorumlar ve mesajın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anlaşılmadığını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belirten bir sinyali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kaynağa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geri besleme ile geri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gönderir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343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5500FA-EEC5-6940-ABE1-8F6D1A328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İletişim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89719E8-0448-0445-BCC1-D1B9DE86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faaliyetlerinde mesajı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kaynak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şirketi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mesajın hedef kitle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buluştuğu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faaliyeti (basım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TV program,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bu faaliyetin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işlenebilmesi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/dinlenebilmesi/okunabilmesi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temkinli bir alt yapıyı gerektirir.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onları etkilemek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00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E3D519-E442-9742-A24E-6D88A2883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İlişkilerin Genel Amaçları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A649E7-0406-F949-867B-85D71CEAF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çalışmaların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genel olarak;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Kurumun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tahmin etmek,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eğilimleri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belirlemek,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Kamuoyu, hedef kitlenin tutum ve beklentileri ve faaliyetlerinin planlanması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Güvenilir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bilgilerde hedef kitle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çift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sürekli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hale getirmek,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Anlaşmazlıkları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yanlıs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anlaşılmaları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engelleyerek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karşılıklı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saygıyı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Kamu yararını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kurumsal yararı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gözardı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etmemek,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Çalışanlarla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olumlu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işbirliği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aidiyet duygusunu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Tutundurma faaliyetlerine destek olmak,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Kârlılığı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sağlamak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kimliğini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pekiştirmek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sıralanabilir.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674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E14AE5-D1C4-414A-B15F-8B08BD99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ABD5DF-BB36-FD45-AB65-5839FD93D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Adına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eylemi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gerçekleştirecek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kurum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kuruluştur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 mesajları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doğrultusunda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yürütmekte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sorumludur.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faaliyetlerinde hangi mesajın hangi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yöntemlerle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hangi zamanda hangi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yoğunlukla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nasıl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verileceği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kararını kaynak vermektedir.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işletmelerde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 ya kurumun kendi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bünyesindeki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birimi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bağımsız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aracılığı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yerine getirilmektedir.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43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D0707F-4696-FD42-AB0A-17523807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F230DE-ABF2-3944-AFA9-023D10553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Alıcı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Kurumun muhatap olmak durumunda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gruplar ya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kurumlar, yani hedef kitlelerdir.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dikkate alması gereken, ortak beklentileri olan,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doğrudan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 da dolaylı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insan topluluklarıdır.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Kuruluşlar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kurup mesaj iletmek durumundadır. Özellikle günümüzde rekabet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sağlayamayan ve hedef kitleyle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kuramayan kuruluşların ayakta kalması daha zor olacaktır.</a:t>
            </a:r>
          </a:p>
        </p:txBody>
      </p:sp>
    </p:spTree>
    <p:extLst>
      <p:ext uri="{BB962C8B-B14F-4D97-AF65-F5344CB8AC3E}">
        <p14:creationId xmlns:p14="http://schemas.microsoft.com/office/powerpoint/2010/main" val="2386456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A2F2310-6052-654E-8C5E-7A20F3329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13C885-A443-7046-B913-B8492E2B7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/>
              <a:t>Kanal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hedef kitleye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ulaştıracak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türlu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yöntemidir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Mesajlar 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çeşitli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 yerine getirilmesini gerektirir.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3346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922EB3-CC78-434B-B06C-7173A5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Süreci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B06727-8AF6-BA47-9467-A8CDA4B76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gazete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yapmak, basın, radyo ve TV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bülteni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senaryo yapmak,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hazırlamak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alanda metin yazmayı gerektirir.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metaryallerinin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hazırlanması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Medya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kurumu ve bu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sürdürülebilmesi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Basın toplantısı,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yıldönümu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toplantısı, organizasyon,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tören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olayların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sözcülüğünün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üstlenilmesi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konuşma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metinlerinin yapılması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fotoğraf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broşür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kitapçık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TV program, web sitesi sosyal medyada yer alması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işleminin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etkinliğinin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ölçülmesinde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araştırma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gerçekleştirilmesi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Programlama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danışmanlık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yapılması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hizmet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düzenlenmesi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kurum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faaliyetlerinde personelin,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bütçenin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organizasyonun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6828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3014</TotalTime>
  <Words>3839</Words>
  <Application>Microsoft Macintosh PowerPoint</Application>
  <PresentationFormat>Geniş ekran</PresentationFormat>
  <Paragraphs>151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Office Teması</vt:lpstr>
      <vt:lpstr>Halkla İlişkiler ve İletişim</vt:lpstr>
      <vt:lpstr>Halkla İlişkiler ve İletişim</vt:lpstr>
      <vt:lpstr>Halkla İlişkiler ve İletişim</vt:lpstr>
      <vt:lpstr>Halkla İlişkiler ve İletişim</vt:lpstr>
      <vt:lpstr>Halkla İlişkilerin Genel Amaçları</vt:lpstr>
      <vt:lpstr>İletişim Süreci</vt:lpstr>
      <vt:lpstr>İletişim Süreci</vt:lpstr>
      <vt:lpstr>İletişim Süreci</vt:lpstr>
      <vt:lpstr>İletişim Süreci</vt:lpstr>
      <vt:lpstr>İletişim Süreci</vt:lpstr>
      <vt:lpstr>Halkla İlişkiler Nitelikleri </vt:lpstr>
      <vt:lpstr>Halkla İlişkiler Nitelikleri </vt:lpstr>
      <vt:lpstr>Halkla İlişkilerin Araştırmada Öne Çıkan Özellikleri </vt:lpstr>
      <vt:lpstr>Halkla İlişkilerin Araştırmada Öne Çıkan Özellikleri </vt:lpstr>
      <vt:lpstr>İletişim Kuramları</vt:lpstr>
      <vt:lpstr>İletişim Kuramları</vt:lpstr>
      <vt:lpstr>İletişim Kuramları</vt:lpstr>
      <vt:lpstr>İletişim Kuramları</vt:lpstr>
      <vt:lpstr>İletişim Kuramları</vt:lpstr>
      <vt:lpstr>İletişim Kuramları</vt:lpstr>
      <vt:lpstr>İletişim Kuramları</vt:lpstr>
      <vt:lpstr>İletişim Kuramları</vt:lpstr>
      <vt:lpstr>Değişen İletişim ve Halkla İlişkiler</vt:lpstr>
      <vt:lpstr>Değişen İletişim ve Halkla İlişkiler</vt:lpstr>
      <vt:lpstr>Değişen İletişim ve Halkla İlişkiler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58</cp:revision>
  <dcterms:created xsi:type="dcterms:W3CDTF">2020-10-04T15:36:28Z</dcterms:created>
  <dcterms:modified xsi:type="dcterms:W3CDTF">2020-10-26T09:55:46Z</dcterms:modified>
</cp:coreProperties>
</file>