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7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E87B-3CF1-4978-884D-3E2F9B47DDFB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AAC0-048A-4F9F-90A7-81DCA93BC6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615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E87B-3CF1-4978-884D-3E2F9B47DDFB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AAC0-048A-4F9F-90A7-81DCA93BC6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18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E87B-3CF1-4978-884D-3E2F9B47DDFB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AAC0-048A-4F9F-90A7-81DCA93BC6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3107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279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6511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126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7921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24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40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3355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85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E87B-3CF1-4978-884D-3E2F9B47DDFB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AAC0-048A-4F9F-90A7-81DCA93BC6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9389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1044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9906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135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109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433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470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487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307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44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E87B-3CF1-4978-884D-3E2F9B47DDFB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AAC0-048A-4F9F-90A7-81DCA93BC6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855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E87B-3CF1-4978-884D-3E2F9B47DDFB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AAC0-048A-4F9F-90A7-81DCA93BC6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454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E87B-3CF1-4978-884D-3E2F9B47DDFB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AAC0-048A-4F9F-90A7-81DCA93BC6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991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E87B-3CF1-4978-884D-3E2F9B47DDFB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AAC0-048A-4F9F-90A7-81DCA93BC6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355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E87B-3CF1-4978-884D-3E2F9B47DDFB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AAC0-048A-4F9F-90A7-81DCA93BC6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22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E87B-3CF1-4978-884D-3E2F9B47DDFB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AAC0-048A-4F9F-90A7-81DCA93BC6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838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E87B-3CF1-4978-884D-3E2F9B47DDFB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AAC0-048A-4F9F-90A7-81DCA93BC6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431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4E87B-3CF1-4978-884D-3E2F9B47DDFB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3AAC0-048A-4F9F-90A7-81DCA93BC6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429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007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687466"/>
            <a:ext cx="9144000" cy="2387600"/>
          </a:xfrm>
        </p:spPr>
        <p:txBody>
          <a:bodyPr/>
          <a:lstStyle/>
          <a:p>
            <a:r>
              <a:rPr lang="tr-TR" b="1" dirty="0" err="1" smtClean="0"/>
              <a:t>Lipidler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1336" y="4271111"/>
            <a:ext cx="9144000" cy="1655762"/>
          </a:xfrm>
        </p:spPr>
        <p:txBody>
          <a:bodyPr/>
          <a:lstStyle/>
          <a:p>
            <a:r>
              <a:rPr lang="tr-TR" dirty="0" err="1" smtClean="0"/>
              <a:t>Araş</a:t>
            </a:r>
            <a:r>
              <a:rPr lang="tr-TR" dirty="0" smtClean="0"/>
              <a:t>. Gör. </a:t>
            </a:r>
            <a:r>
              <a:rPr lang="tr-TR" dirty="0"/>
              <a:t>Dr. Efe </a:t>
            </a:r>
            <a:r>
              <a:rPr lang="tr-TR" dirty="0" err="1" smtClean="0"/>
              <a:t>Kurtdede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874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Seramidler, sifingozinin amino grubuna bir yağ asidi bağlanması ile oluşurlar. Sfingolipidler ise seramide ya bir fosforilkolin veya karbonhidratın bağlanması ile elde edilirler.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256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Sfingomyelin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Sfingomiyelin</a:t>
            </a:r>
            <a:r>
              <a:rPr lang="tr-TR" dirty="0"/>
              <a:t>, bir </a:t>
            </a:r>
            <a:r>
              <a:rPr lang="tr-TR" dirty="0" err="1"/>
              <a:t>seramidin</a:t>
            </a:r>
            <a:r>
              <a:rPr lang="tr-TR" dirty="0"/>
              <a:t> uçtaki hidroksil grubuna </a:t>
            </a:r>
            <a:r>
              <a:rPr lang="tr-TR" dirty="0" err="1"/>
              <a:t>fosforilkolinin</a:t>
            </a:r>
            <a:r>
              <a:rPr lang="tr-TR" dirty="0"/>
              <a:t> bağlanması sonucu oluşur. </a:t>
            </a:r>
            <a:r>
              <a:rPr lang="tr-TR" dirty="0" err="1"/>
              <a:t>Sfingomiyelin</a:t>
            </a:r>
            <a:r>
              <a:rPr lang="tr-TR" dirty="0"/>
              <a:t>, bazı biyolojik </a:t>
            </a:r>
            <a:r>
              <a:rPr lang="tr-TR" dirty="0" err="1"/>
              <a:t>membranlarda</a:t>
            </a:r>
            <a:r>
              <a:rPr lang="tr-TR" dirty="0"/>
              <a:t> en çok bulunan </a:t>
            </a:r>
            <a:r>
              <a:rPr lang="tr-TR" dirty="0" err="1"/>
              <a:t>lipid</a:t>
            </a:r>
            <a:r>
              <a:rPr lang="tr-TR" dirty="0"/>
              <a:t> tipidir. Örneğin eritrosit </a:t>
            </a:r>
            <a:r>
              <a:rPr lang="tr-TR" dirty="0" err="1"/>
              <a:t>membranında</a:t>
            </a:r>
            <a:r>
              <a:rPr lang="tr-TR" dirty="0"/>
              <a:t> oldukça yüksek miktarda bulunur.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58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Glikosfingolipidler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Galaktozilseramid</a:t>
            </a:r>
            <a:r>
              <a:rPr lang="tr-TR" dirty="0"/>
              <a:t>: </a:t>
            </a:r>
            <a:r>
              <a:rPr lang="tr-TR" dirty="0" err="1"/>
              <a:t>Sfingozinin</a:t>
            </a:r>
            <a:r>
              <a:rPr lang="tr-TR" dirty="0"/>
              <a:t> terminal hidroksil grubuna bir </a:t>
            </a:r>
            <a:r>
              <a:rPr lang="tr-TR" dirty="0" err="1"/>
              <a:t>galaktoz</a:t>
            </a:r>
            <a:r>
              <a:rPr lang="tr-TR" dirty="0"/>
              <a:t> ünitesinin bağlandığı </a:t>
            </a:r>
            <a:r>
              <a:rPr lang="tr-TR" dirty="0" err="1"/>
              <a:t>seramidlerdir</a:t>
            </a:r>
            <a:r>
              <a:rPr lang="tr-TR" dirty="0"/>
              <a:t>. Bu </a:t>
            </a:r>
            <a:r>
              <a:rPr lang="tr-TR" dirty="0" err="1"/>
              <a:t>glikolipidler</a:t>
            </a:r>
            <a:r>
              <a:rPr lang="tr-TR" dirty="0"/>
              <a:t> merkezi ve </a:t>
            </a:r>
            <a:r>
              <a:rPr lang="tr-TR" dirty="0" err="1"/>
              <a:t>periferal</a:t>
            </a:r>
            <a:r>
              <a:rPr lang="tr-TR" dirty="0"/>
              <a:t> sinir sisteminde </a:t>
            </a:r>
            <a:r>
              <a:rPr lang="tr-TR" dirty="0" err="1"/>
              <a:t>myelin</a:t>
            </a:r>
            <a:r>
              <a:rPr lang="tr-TR" dirty="0"/>
              <a:t> kılıfın yapısında bulunurlar.</a:t>
            </a:r>
          </a:p>
          <a:p>
            <a:r>
              <a:rPr lang="tr-TR" dirty="0" err="1"/>
              <a:t>Glukozilseramid</a:t>
            </a:r>
            <a:r>
              <a:rPr lang="tr-TR" dirty="0"/>
              <a:t>: </a:t>
            </a:r>
            <a:r>
              <a:rPr lang="tr-TR" dirty="0" err="1"/>
              <a:t>Sfingozinin</a:t>
            </a:r>
            <a:r>
              <a:rPr lang="tr-TR" dirty="0"/>
              <a:t> terminal hidroksil grubuna bir </a:t>
            </a:r>
            <a:r>
              <a:rPr lang="tr-TR" dirty="0" err="1"/>
              <a:t>glikozünitesinin</a:t>
            </a:r>
            <a:r>
              <a:rPr lang="tr-TR" dirty="0"/>
              <a:t> bağlandığı </a:t>
            </a:r>
            <a:r>
              <a:rPr lang="tr-TR" dirty="0" err="1"/>
              <a:t>seramidlerdir</a:t>
            </a:r>
            <a:r>
              <a:rPr lang="tr-TR" dirty="0"/>
              <a:t>.  Daha fazla glikoz üniteleri art arda bağlanarak daha kompleks yapılar oluşur. Hücrelerin yüzeyinde bulunan </a:t>
            </a:r>
            <a:r>
              <a:rPr lang="tr-TR" dirty="0" err="1"/>
              <a:t>glikosfingolipidler</a:t>
            </a:r>
            <a:r>
              <a:rPr lang="tr-TR" dirty="0"/>
              <a:t> , hücre-hücre tanınmasında görev alırlar. </a:t>
            </a:r>
            <a:r>
              <a:rPr lang="tr-TR" dirty="0" err="1"/>
              <a:t>Antijenik</a:t>
            </a:r>
            <a:r>
              <a:rPr lang="tr-TR" dirty="0"/>
              <a:t> karaktere sahip olup, kan gruplarının oluşmasına neden olurlar.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5035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Kolesterol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Kolesterol, vücudun başlıca sterolüdür. Hücre </a:t>
            </a:r>
            <a:r>
              <a:rPr lang="tr-TR" dirty="0" err="1"/>
              <a:t>membranlarının</a:t>
            </a:r>
            <a:r>
              <a:rPr lang="tr-TR" dirty="0"/>
              <a:t> ve plazma </a:t>
            </a:r>
            <a:r>
              <a:rPr lang="tr-TR" dirty="0" err="1"/>
              <a:t>lipoproteinlerinin</a:t>
            </a:r>
            <a:r>
              <a:rPr lang="tr-TR" dirty="0"/>
              <a:t> yapısal elemanı olduğu gibi, </a:t>
            </a:r>
            <a:r>
              <a:rPr lang="tr-TR" dirty="0" err="1"/>
              <a:t>steroid</a:t>
            </a:r>
            <a:r>
              <a:rPr lang="tr-TR" dirty="0"/>
              <a:t> hormonların ve safra asitlerinin sentezinde öncül bileşiktir.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1059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Kolesterol, özellikle hayvansal gıdalarda bulunur ama vücuttaki </a:t>
            </a:r>
            <a:r>
              <a:rPr lang="tr-TR" dirty="0" err="1"/>
              <a:t>kolesterolun</a:t>
            </a:r>
            <a:r>
              <a:rPr lang="tr-TR" dirty="0"/>
              <a:t> ancak ufak bir kısmı gıda kaynaklıdır; çoğu vücut tarafından sentezlenir. </a:t>
            </a:r>
          </a:p>
          <a:p>
            <a:r>
              <a:rPr lang="tr-TR" dirty="0"/>
              <a:t>Vücudun her hücresinde bulunmakla beraber, onun sentezlendiği veya hücre zarlarının daha çok olduğu organ ve dokularda, örneğin karaciğer, omurilik ve beyinde </a:t>
            </a:r>
            <a:r>
              <a:rPr lang="tr-TR" dirty="0" err="1"/>
              <a:t>kolesterolun</a:t>
            </a:r>
            <a:r>
              <a:rPr lang="tr-TR" dirty="0"/>
              <a:t> yoğunluğu daha yüksektir. </a:t>
            </a:r>
          </a:p>
          <a:p>
            <a:r>
              <a:rPr lang="tr-TR" dirty="0"/>
              <a:t>Kolesterol kanda normalden fazla bulunması halinde damarlarda birikerek </a:t>
            </a:r>
            <a:r>
              <a:rPr lang="tr-TR" dirty="0" err="1"/>
              <a:t>ateroskleroza</a:t>
            </a:r>
            <a:r>
              <a:rPr lang="tr-TR" dirty="0"/>
              <a:t> yol açabilir. Bazen de safra pigmentleri ile birleşerek safra taşlarının (</a:t>
            </a:r>
            <a:r>
              <a:rPr lang="tr-TR" dirty="0" err="1"/>
              <a:t>kolelitiazis</a:t>
            </a:r>
            <a:r>
              <a:rPr lang="tr-TR" dirty="0"/>
              <a:t>) oluşumunda rol oynar.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0342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Kolesterol</a:t>
            </a:r>
            <a:r>
              <a:rPr lang="en-US" dirty="0"/>
              <a:t> </a:t>
            </a:r>
            <a:r>
              <a:rPr lang="en-US" dirty="0" err="1"/>
              <a:t>suda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çözündüğünden</a:t>
            </a:r>
            <a:r>
              <a:rPr lang="en-US" dirty="0"/>
              <a:t> </a:t>
            </a:r>
            <a:r>
              <a:rPr lang="en-US" dirty="0" err="1"/>
              <a:t>kanın</a:t>
            </a:r>
            <a:r>
              <a:rPr lang="en-US" dirty="0"/>
              <a:t> </a:t>
            </a:r>
            <a:r>
              <a:rPr lang="en-US" dirty="0" err="1"/>
              <a:t>sulu</a:t>
            </a:r>
            <a:r>
              <a:rPr lang="en-US" dirty="0"/>
              <a:t> </a:t>
            </a:r>
            <a:r>
              <a:rPr lang="en-US" dirty="0" err="1"/>
              <a:t>kısmında</a:t>
            </a:r>
            <a:r>
              <a:rPr lang="en-US" dirty="0"/>
              <a:t> </a:t>
            </a:r>
            <a:r>
              <a:rPr lang="en-US" dirty="0" err="1"/>
              <a:t>taşınamaz</a:t>
            </a:r>
            <a:r>
              <a:rPr lang="en-US" dirty="0"/>
              <a:t>. </a:t>
            </a:r>
            <a:r>
              <a:rPr lang="en-US" dirty="0" err="1"/>
              <a:t>Kolesterolün</a:t>
            </a:r>
            <a:r>
              <a:rPr lang="en-US" dirty="0"/>
              <a:t> </a:t>
            </a:r>
            <a:r>
              <a:rPr lang="en-US" dirty="0" err="1"/>
              <a:t>kanda</a:t>
            </a:r>
            <a:r>
              <a:rPr lang="en-US" dirty="0"/>
              <a:t> </a:t>
            </a:r>
            <a:r>
              <a:rPr lang="en-US" dirty="0" err="1"/>
              <a:t>taşınması</a:t>
            </a:r>
            <a:r>
              <a:rPr lang="en-US" dirty="0"/>
              <a:t>, </a:t>
            </a:r>
            <a:r>
              <a:rPr lang="en-US" dirty="0" err="1"/>
              <a:t>suda</a:t>
            </a:r>
            <a:r>
              <a:rPr lang="en-US" dirty="0"/>
              <a:t> </a:t>
            </a:r>
            <a:r>
              <a:rPr lang="en-US" dirty="0" err="1"/>
              <a:t>çözünebilen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kolesterol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yağ</a:t>
            </a:r>
            <a:r>
              <a:rPr lang="en-US" dirty="0"/>
              <a:t> </a:t>
            </a:r>
            <a:r>
              <a:rPr lang="en-US" dirty="0" err="1"/>
              <a:t>türevlerini</a:t>
            </a:r>
            <a:r>
              <a:rPr lang="en-US" dirty="0"/>
              <a:t> </a:t>
            </a:r>
            <a:r>
              <a:rPr lang="en-US" dirty="0" err="1"/>
              <a:t>taşıyabilen</a:t>
            </a:r>
            <a:r>
              <a:rPr lang="en-US" dirty="0"/>
              <a:t> </a:t>
            </a:r>
            <a:r>
              <a:rPr lang="en-US" dirty="0" err="1"/>
              <a:t>lipoproteinler</a:t>
            </a:r>
            <a:r>
              <a:rPr lang="en-US" dirty="0"/>
              <a:t> </a:t>
            </a:r>
            <a:r>
              <a:rPr lang="en-US" dirty="0" err="1"/>
              <a:t>aracılığıyla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 </a:t>
            </a:r>
            <a:endParaRPr lang="tr-TR" dirty="0"/>
          </a:p>
          <a:p>
            <a:pPr algn="just"/>
            <a:r>
              <a:rPr lang="tr-TR" dirty="0"/>
              <a:t>Kolesterol esterleri, kolesterolün dokulardaki depo halidir.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8828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Kolsterol</a:t>
            </a:r>
            <a:r>
              <a:rPr lang="tr-TR" dirty="0"/>
              <a:t> sentezinin yapıldığı başlıca yerler; karaciğer, barsak, adrenal korteks, </a:t>
            </a:r>
            <a:r>
              <a:rPr lang="tr-TR" dirty="0" err="1"/>
              <a:t>ovaryum</a:t>
            </a:r>
            <a:r>
              <a:rPr lang="tr-TR" dirty="0"/>
              <a:t> ve testislerdir.</a:t>
            </a:r>
          </a:p>
          <a:p>
            <a:endParaRPr lang="tr-TR" dirty="0"/>
          </a:p>
          <a:p>
            <a:r>
              <a:rPr lang="tr-TR" dirty="0"/>
              <a:t>Karaciğer vücudun kolesterol dengesinin düzenlenmesinde merkezi role sahiptir. Karaciğerin total kolesterol havuzuna çeşitli kaynaklardan kolesterol gelmektedir:</a:t>
            </a:r>
          </a:p>
          <a:p>
            <a:pPr lvl="1"/>
            <a:r>
              <a:rPr lang="tr-TR" dirty="0" smtClean="0"/>
              <a:t>Diyetle </a:t>
            </a:r>
            <a:r>
              <a:rPr lang="tr-TR" dirty="0"/>
              <a:t>alınan </a:t>
            </a:r>
            <a:r>
              <a:rPr lang="tr-TR" dirty="0" err="1"/>
              <a:t>kolsterol</a:t>
            </a:r>
            <a:endParaRPr lang="tr-TR" dirty="0"/>
          </a:p>
          <a:p>
            <a:pPr lvl="1"/>
            <a:r>
              <a:rPr lang="tr-TR" dirty="0" err="1" smtClean="0"/>
              <a:t>Ekstrahepatik</a:t>
            </a:r>
            <a:r>
              <a:rPr lang="tr-TR" dirty="0" smtClean="0"/>
              <a:t> </a:t>
            </a:r>
            <a:r>
              <a:rPr lang="tr-TR" dirty="0"/>
              <a:t>dokularda sentezlenen </a:t>
            </a:r>
            <a:r>
              <a:rPr lang="tr-TR" dirty="0" err="1"/>
              <a:t>kolsterol</a:t>
            </a:r>
            <a:endParaRPr lang="tr-TR" dirty="0"/>
          </a:p>
          <a:p>
            <a:pPr lvl="1"/>
            <a:r>
              <a:rPr lang="tr-TR" dirty="0" err="1" smtClean="0"/>
              <a:t>Karaciüerde</a:t>
            </a:r>
            <a:r>
              <a:rPr lang="tr-TR" dirty="0" smtClean="0"/>
              <a:t> </a:t>
            </a:r>
            <a:r>
              <a:rPr lang="tr-TR" dirty="0" err="1"/>
              <a:t>denovo</a:t>
            </a:r>
            <a:r>
              <a:rPr lang="tr-TR" dirty="0"/>
              <a:t> sentezle oluşan kolesterol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9156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Karaciğerden kolesterolün elemine edilmesinin çeşitli yolları </a:t>
            </a:r>
            <a:r>
              <a:rPr lang="tr-TR" dirty="0" smtClean="0"/>
              <a:t>vardır</a:t>
            </a:r>
            <a:endParaRPr lang="tr-TR" dirty="0"/>
          </a:p>
          <a:p>
            <a:pPr lvl="1"/>
            <a:r>
              <a:rPr lang="tr-TR" dirty="0" smtClean="0"/>
              <a:t>safrada </a:t>
            </a:r>
            <a:r>
              <a:rPr lang="tr-TR" dirty="0"/>
              <a:t>değişmemiş kolesterol olarak atılır.</a:t>
            </a:r>
          </a:p>
          <a:p>
            <a:pPr lvl="1"/>
            <a:r>
              <a:rPr lang="tr-TR" dirty="0" smtClean="0"/>
              <a:t>dokulara </a:t>
            </a:r>
            <a:r>
              <a:rPr lang="tr-TR" dirty="0"/>
              <a:t>giden plazma </a:t>
            </a:r>
            <a:r>
              <a:rPr lang="tr-TR" dirty="0" err="1"/>
              <a:t>lipoproteinlerinin</a:t>
            </a:r>
            <a:r>
              <a:rPr lang="tr-TR" dirty="0"/>
              <a:t> yapısına katılır.</a:t>
            </a:r>
          </a:p>
          <a:p>
            <a:pPr lvl="1"/>
            <a:r>
              <a:rPr lang="tr-TR" dirty="0" smtClean="0"/>
              <a:t>barsak </a:t>
            </a:r>
            <a:r>
              <a:rPr lang="tr-TR" dirty="0"/>
              <a:t>lümenine salgılanan safra tuzlarının yapısını oluşturur.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153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Kolesterolün Yapısı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Steroller </a:t>
            </a:r>
            <a:r>
              <a:rPr lang="tr-TR" dirty="0" err="1"/>
              <a:t>perhidrosiklopantanofenantren</a:t>
            </a:r>
            <a:r>
              <a:rPr lang="tr-TR" dirty="0"/>
              <a:t> halka sisteminin </a:t>
            </a:r>
            <a:r>
              <a:rPr lang="tr-TR" dirty="0" err="1"/>
              <a:t>deriveleridir</a:t>
            </a:r>
            <a:r>
              <a:rPr lang="tr-TR" dirty="0"/>
              <a:t>. 4 halkadan </a:t>
            </a:r>
            <a:r>
              <a:rPr lang="tr-TR" dirty="0" err="1"/>
              <a:t>oluşur,halkalardan</a:t>
            </a:r>
            <a:r>
              <a:rPr lang="tr-TR" dirty="0"/>
              <a:t> 3 tanesi 6 </a:t>
            </a:r>
            <a:r>
              <a:rPr lang="tr-TR" dirty="0" err="1"/>
              <a:t>C’lu</a:t>
            </a:r>
            <a:r>
              <a:rPr lang="tr-TR" dirty="0"/>
              <a:t>, 1 tanesi 5 </a:t>
            </a:r>
            <a:r>
              <a:rPr lang="tr-TR" dirty="0" err="1"/>
              <a:t>C’ludur</a:t>
            </a:r>
            <a:r>
              <a:rPr lang="tr-TR" dirty="0"/>
              <a:t>.</a:t>
            </a:r>
          </a:p>
          <a:p>
            <a:r>
              <a:rPr lang="tr-TR" dirty="0"/>
              <a:t>Kolesterol, memelilerdeki başlıca steroldür.</a:t>
            </a:r>
          </a:p>
          <a:p>
            <a:r>
              <a:rPr lang="tr-TR" dirty="0"/>
              <a:t>Plazma </a:t>
            </a:r>
            <a:r>
              <a:rPr lang="tr-TR" dirty="0" err="1"/>
              <a:t>kolsterolünün</a:t>
            </a:r>
            <a:r>
              <a:rPr lang="tr-TR" dirty="0"/>
              <a:t> çoğu </a:t>
            </a:r>
            <a:r>
              <a:rPr lang="tr-TR" dirty="0" err="1"/>
              <a:t>esterleşmil</a:t>
            </a:r>
            <a:r>
              <a:rPr lang="tr-TR" dirty="0"/>
              <a:t> haldedir. Yani 3 numaralı C atomuna ester bağı ile yağ asidi bağlanmıştır. </a:t>
            </a:r>
            <a:r>
              <a:rPr lang="tr-TR" dirty="0" err="1"/>
              <a:t>Esterleşmiş</a:t>
            </a:r>
            <a:r>
              <a:rPr lang="tr-TR" dirty="0"/>
              <a:t> bu yapı </a:t>
            </a:r>
            <a:r>
              <a:rPr lang="tr-TR" dirty="0" err="1"/>
              <a:t>hidrofobiktir</a:t>
            </a:r>
            <a:r>
              <a:rPr lang="tr-TR" dirty="0"/>
              <a:t>. Bu nedenle bu yapı genellikle bir proteine bağlanarak taşınır.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6289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Lipoproteinler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Plazma </a:t>
            </a:r>
            <a:r>
              <a:rPr lang="tr-TR" dirty="0" err="1"/>
              <a:t>lipoproteinleri</a:t>
            </a:r>
            <a:r>
              <a:rPr lang="tr-TR" dirty="0"/>
              <a:t>, </a:t>
            </a:r>
            <a:r>
              <a:rPr lang="tr-TR" dirty="0" err="1"/>
              <a:t>apolipoprotein</a:t>
            </a:r>
            <a:r>
              <a:rPr lang="tr-TR" dirty="0"/>
              <a:t> (protein kısmı) ve </a:t>
            </a:r>
            <a:r>
              <a:rPr lang="tr-TR" dirty="0" err="1"/>
              <a:t>lipidten</a:t>
            </a:r>
            <a:r>
              <a:rPr lang="tr-TR" dirty="0"/>
              <a:t> oluşur. 4 temel </a:t>
            </a:r>
            <a:r>
              <a:rPr lang="tr-TR" dirty="0" err="1"/>
              <a:t>lipprotein</a:t>
            </a:r>
            <a:r>
              <a:rPr lang="tr-TR" dirty="0"/>
              <a:t> fraksiyonu vardır : </a:t>
            </a:r>
            <a:r>
              <a:rPr lang="tr-TR" dirty="0" err="1"/>
              <a:t>şilomikron</a:t>
            </a:r>
            <a:r>
              <a:rPr lang="tr-TR" dirty="0"/>
              <a:t>, VLDL, LDL, HDL</a:t>
            </a:r>
            <a:endParaRPr lang="en-US" dirty="0"/>
          </a:p>
          <a:p>
            <a:pPr algn="just"/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plazmasındaki</a:t>
            </a:r>
            <a:r>
              <a:rPr lang="en-US" dirty="0"/>
              <a:t> </a:t>
            </a:r>
            <a:r>
              <a:rPr lang="en-US" dirty="0" err="1"/>
              <a:t>lipoproteinler</a:t>
            </a:r>
            <a:r>
              <a:rPr lang="en-US" dirty="0"/>
              <a:t>, </a:t>
            </a:r>
            <a:r>
              <a:rPr lang="en-US" dirty="0" err="1"/>
              <a:t>suda</a:t>
            </a:r>
            <a:r>
              <a:rPr lang="en-US" dirty="0"/>
              <a:t> </a:t>
            </a:r>
            <a:r>
              <a:rPr lang="en-US" dirty="0" err="1"/>
              <a:t>çözünürlüğü</a:t>
            </a:r>
            <a:r>
              <a:rPr lang="en-US" dirty="0"/>
              <a:t> </a:t>
            </a: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lipid </a:t>
            </a:r>
            <a:r>
              <a:rPr lang="en-US" dirty="0" err="1"/>
              <a:t>moleküllerini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dolaşım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aracılığıyla</a:t>
            </a:r>
            <a:r>
              <a:rPr lang="en-US" dirty="0"/>
              <a:t> </a:t>
            </a:r>
            <a:r>
              <a:rPr lang="en-US" dirty="0" err="1"/>
              <a:t>vücut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taşırlar</a:t>
            </a:r>
            <a:r>
              <a:rPr lang="en-US" dirty="0"/>
              <a:t>. </a:t>
            </a:r>
            <a:r>
              <a:rPr lang="en-US" dirty="0" err="1"/>
              <a:t>Taşıyıcı</a:t>
            </a:r>
            <a:r>
              <a:rPr lang="en-US" dirty="0"/>
              <a:t> </a:t>
            </a:r>
            <a:r>
              <a:rPr lang="en-US" dirty="0" err="1"/>
              <a:t>özelliklerinin</a:t>
            </a:r>
            <a:r>
              <a:rPr lang="en-US" dirty="0"/>
              <a:t> </a:t>
            </a:r>
            <a:r>
              <a:rPr lang="en-US" dirty="0" err="1"/>
              <a:t>yanı</a:t>
            </a:r>
            <a:r>
              <a:rPr lang="en-US" dirty="0"/>
              <a:t> </a:t>
            </a:r>
            <a:r>
              <a:rPr lang="en-US" dirty="0" err="1"/>
              <a:t>sıra</a:t>
            </a:r>
            <a:r>
              <a:rPr lang="en-US" dirty="0"/>
              <a:t>, </a:t>
            </a:r>
            <a:r>
              <a:rPr lang="en-US" dirty="0" err="1"/>
              <a:t>lipit</a:t>
            </a:r>
            <a:r>
              <a:rPr lang="en-US" dirty="0"/>
              <a:t> </a:t>
            </a:r>
            <a:r>
              <a:rPr lang="en-US" dirty="0" err="1"/>
              <a:t>metabolizmasında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enzimlerin</a:t>
            </a:r>
            <a:r>
              <a:rPr lang="en-US" dirty="0"/>
              <a:t>, </a:t>
            </a:r>
            <a:r>
              <a:rPr lang="en-US" dirty="0" err="1"/>
              <a:t>taşınan</a:t>
            </a:r>
            <a:r>
              <a:rPr lang="en-US" dirty="0"/>
              <a:t> </a:t>
            </a:r>
            <a:r>
              <a:rPr lang="en-US" dirty="0" err="1"/>
              <a:t>lipitleri</a:t>
            </a:r>
            <a:r>
              <a:rPr lang="en-US" dirty="0"/>
              <a:t> </a:t>
            </a:r>
            <a:r>
              <a:rPr lang="en-US" dirty="0" err="1"/>
              <a:t>birbirine</a:t>
            </a:r>
            <a:r>
              <a:rPr lang="en-US" dirty="0"/>
              <a:t> </a:t>
            </a:r>
            <a:r>
              <a:rPr lang="en-US" dirty="0" err="1"/>
              <a:t>dönüştürdüğü</a:t>
            </a:r>
            <a:r>
              <a:rPr lang="en-US" dirty="0"/>
              <a:t>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reaksiyon</a:t>
            </a:r>
            <a:r>
              <a:rPr lang="en-US" dirty="0"/>
              <a:t> </a:t>
            </a:r>
            <a:r>
              <a:rPr lang="en-US" dirty="0" err="1"/>
              <a:t>platformları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da </a:t>
            </a:r>
            <a:r>
              <a:rPr lang="en-US" dirty="0" err="1"/>
              <a:t>işlev</a:t>
            </a:r>
            <a:r>
              <a:rPr lang="en-US" dirty="0"/>
              <a:t> </a:t>
            </a:r>
            <a:r>
              <a:rPr lang="en-US" dirty="0" err="1"/>
              <a:t>görürler</a:t>
            </a:r>
            <a:r>
              <a:rPr lang="en-US" dirty="0"/>
              <a:t>. </a:t>
            </a:r>
            <a:endParaRPr lang="tr-TR" dirty="0"/>
          </a:p>
          <a:p>
            <a:pPr algn="just"/>
            <a:r>
              <a:rPr lang="en-US" dirty="0" err="1"/>
              <a:t>Apolipoproteinlerin</a:t>
            </a:r>
            <a:r>
              <a:rPr lang="en-US" dirty="0"/>
              <a:t> </a:t>
            </a:r>
            <a:r>
              <a:rPr lang="en-US" dirty="0" err="1"/>
              <a:t>yapısal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katalitik</a:t>
            </a:r>
            <a:r>
              <a:rPr lang="en-US" dirty="0"/>
              <a:t> </a:t>
            </a:r>
            <a:r>
              <a:rPr lang="en-US" dirty="0" err="1"/>
              <a:t>işlevleri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lipoprot</a:t>
            </a:r>
            <a:r>
              <a:rPr lang="tr-TR" dirty="0" err="1"/>
              <a:t>ei</a:t>
            </a:r>
            <a:r>
              <a:rPr lang="en-US" dirty="0" err="1"/>
              <a:t>nin</a:t>
            </a:r>
            <a:r>
              <a:rPr lang="en-US" dirty="0"/>
              <a:t> </a:t>
            </a:r>
            <a:r>
              <a:rPr lang="en-US" dirty="0" err="1"/>
              <a:t>üzerindeki</a:t>
            </a:r>
            <a:r>
              <a:rPr lang="en-US" dirty="0"/>
              <a:t> </a:t>
            </a:r>
            <a:r>
              <a:rPr lang="en-US" dirty="0" err="1"/>
              <a:t>apolipoproteinlerin</a:t>
            </a:r>
            <a:r>
              <a:rPr lang="en-US" dirty="0"/>
              <a:t> </a:t>
            </a:r>
            <a:r>
              <a:rPr lang="en-US" dirty="0" err="1"/>
              <a:t>birbirleriyle</a:t>
            </a:r>
            <a:r>
              <a:rPr lang="en-US" dirty="0"/>
              <a:t>, </a:t>
            </a: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proteinleriyle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membranlarında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reseptörlerle</a:t>
            </a:r>
            <a:r>
              <a:rPr lang="en-US" dirty="0"/>
              <a:t> </a:t>
            </a:r>
            <a:r>
              <a:rPr lang="en-US" dirty="0" err="1"/>
              <a:t>etkileşimi</a:t>
            </a:r>
            <a:r>
              <a:rPr lang="en-US" dirty="0"/>
              <a:t>, belli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lipit</a:t>
            </a:r>
            <a:r>
              <a:rPr lang="en-US" dirty="0"/>
              <a:t> </a:t>
            </a:r>
            <a:r>
              <a:rPr lang="en-US" dirty="0" err="1"/>
              <a:t>türünün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lipoproteine</a:t>
            </a:r>
            <a:r>
              <a:rPr lang="en-US" dirty="0"/>
              <a:t> </a:t>
            </a:r>
            <a:r>
              <a:rPr lang="en-US" dirty="0" err="1"/>
              <a:t>eklenmesini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ondan</a:t>
            </a:r>
            <a:r>
              <a:rPr lang="en-US" dirty="0"/>
              <a:t> </a:t>
            </a:r>
            <a:r>
              <a:rPr lang="en-US" dirty="0" err="1"/>
              <a:t>çıkartılmasını</a:t>
            </a:r>
            <a:r>
              <a:rPr lang="en-US" dirty="0"/>
              <a:t> </a:t>
            </a:r>
            <a:r>
              <a:rPr lang="en-US" dirty="0" err="1"/>
              <a:t>belirler</a:t>
            </a:r>
            <a:r>
              <a:rPr lang="en-US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179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Lipidlerin</a:t>
            </a:r>
            <a:r>
              <a:rPr lang="tr-TR" b="1" dirty="0"/>
              <a:t> </a:t>
            </a:r>
            <a:r>
              <a:rPr lang="tr-TR" b="1" dirty="0" smtClean="0"/>
              <a:t>Sınıflandırılması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4914" y="2556931"/>
            <a:ext cx="10951029" cy="3735011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Çok çeşitli sınıflandırmalar olmasına rağmen en memnuniyet verici olanı karbon iskeletinin yapısı üzerine olandır. Buna göre; </a:t>
            </a:r>
          </a:p>
          <a:p>
            <a:pPr marL="0" indent="0">
              <a:buNone/>
            </a:pPr>
            <a:r>
              <a:rPr lang="tr-TR" dirty="0" smtClean="0"/>
              <a:t>1 Kompleks </a:t>
            </a:r>
            <a:r>
              <a:rPr lang="tr-TR" dirty="0" err="1"/>
              <a:t>lipidler</a:t>
            </a:r>
            <a:r>
              <a:rPr lang="tr-TR" dirty="0"/>
              <a:t> (sabunlaşabilir):</a:t>
            </a:r>
          </a:p>
          <a:p>
            <a:r>
              <a:rPr lang="tr-TR" dirty="0"/>
              <a:t>Akil-</a:t>
            </a:r>
            <a:r>
              <a:rPr lang="tr-TR" dirty="0" err="1"/>
              <a:t>gliseroller</a:t>
            </a:r>
            <a:r>
              <a:rPr lang="tr-TR" dirty="0"/>
              <a:t> 	 →	</a:t>
            </a:r>
            <a:r>
              <a:rPr lang="tr-TR" dirty="0" err="1"/>
              <a:t>Glserol</a:t>
            </a:r>
            <a:endParaRPr lang="tr-TR" dirty="0"/>
          </a:p>
          <a:p>
            <a:r>
              <a:rPr lang="tr-TR" dirty="0" err="1"/>
              <a:t>Fosfogliseridler</a:t>
            </a:r>
            <a:r>
              <a:rPr lang="tr-TR" dirty="0"/>
              <a:t>	 → 	</a:t>
            </a:r>
            <a:r>
              <a:rPr lang="tr-TR" dirty="0" err="1"/>
              <a:t>Gliserol</a:t>
            </a:r>
            <a:r>
              <a:rPr lang="tr-TR" dirty="0"/>
              <a:t>-p</a:t>
            </a:r>
          </a:p>
          <a:p>
            <a:r>
              <a:rPr lang="tr-TR" dirty="0" err="1"/>
              <a:t>Sfingolipidler</a:t>
            </a:r>
            <a:r>
              <a:rPr lang="tr-TR" dirty="0"/>
              <a:t>		 → 	</a:t>
            </a:r>
            <a:r>
              <a:rPr lang="tr-TR" dirty="0" err="1"/>
              <a:t>Sfingozin</a:t>
            </a:r>
            <a:r>
              <a:rPr lang="tr-TR" dirty="0"/>
              <a:t> alkol</a:t>
            </a:r>
          </a:p>
          <a:p>
            <a:r>
              <a:rPr lang="tr-TR" dirty="0"/>
              <a:t>Mumlar		 → 	Yüksek yağ </a:t>
            </a:r>
            <a:r>
              <a:rPr lang="tr-TR" dirty="0" smtClean="0"/>
              <a:t>alkolleri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1 Basit </a:t>
            </a:r>
            <a:r>
              <a:rPr lang="tr-TR" dirty="0" err="1"/>
              <a:t>lipidler</a:t>
            </a:r>
            <a:r>
              <a:rPr lang="tr-TR" dirty="0"/>
              <a:t> (sabunlaşamaz): </a:t>
            </a:r>
          </a:p>
          <a:p>
            <a:r>
              <a:rPr lang="tr-TR" dirty="0" err="1"/>
              <a:t>Terpenler</a:t>
            </a:r>
            <a:endParaRPr lang="tr-TR" dirty="0"/>
          </a:p>
          <a:p>
            <a:r>
              <a:rPr lang="tr-TR" dirty="0"/>
              <a:t>Steroller</a:t>
            </a:r>
          </a:p>
          <a:p>
            <a:r>
              <a:rPr lang="tr-TR" dirty="0" err="1"/>
              <a:t>Steroidler</a:t>
            </a:r>
            <a:endParaRPr lang="tr-TR" dirty="0"/>
          </a:p>
          <a:p>
            <a:r>
              <a:rPr lang="tr-TR" dirty="0" err="1"/>
              <a:t>Prostaglandinler</a:t>
            </a:r>
            <a:r>
              <a:rPr lang="tr-TR" dirty="0"/>
              <a:t> (PG)</a:t>
            </a:r>
          </a:p>
          <a:p>
            <a:endParaRPr lang="tr-TR" dirty="0"/>
          </a:p>
        </p:txBody>
      </p:sp>
      <p:grpSp>
        <p:nvGrpSpPr>
          <p:cNvPr id="5" name="10 Grup"/>
          <p:cNvGrpSpPr>
            <a:grpSpLocks/>
          </p:cNvGrpSpPr>
          <p:nvPr/>
        </p:nvGrpSpPr>
        <p:grpSpPr bwMode="auto">
          <a:xfrm>
            <a:off x="6772604" y="3613224"/>
            <a:ext cx="2705100" cy="811212"/>
            <a:chOff x="5811838" y="4129956"/>
            <a:chExt cx="2705100" cy="811212"/>
          </a:xfrm>
        </p:grpSpPr>
        <p:pic>
          <p:nvPicPr>
            <p:cNvPr id="6" name="Picture 5" descr="image0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t="15738" r="8333" b="13443"/>
            <a:stretch>
              <a:fillRect/>
            </a:stretch>
          </p:blipFill>
          <p:spPr bwMode="auto">
            <a:xfrm>
              <a:off x="5811838" y="4129956"/>
              <a:ext cx="2705100" cy="81121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5940425" y="4655418"/>
              <a:ext cx="792163" cy="276225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Mum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3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E</a:t>
            </a:r>
            <a:r>
              <a:rPr lang="en-US" b="1" dirty="0">
                <a:solidFill>
                  <a:schemeClr val="tx1"/>
                </a:solidFill>
              </a:rPr>
              <a:t>n </a:t>
            </a:r>
            <a:r>
              <a:rPr lang="en-US" b="1" dirty="0" err="1">
                <a:solidFill>
                  <a:schemeClr val="tx1"/>
                </a:solidFill>
              </a:rPr>
              <a:t>yaygın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olarak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kullanılan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gruplandırma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lipoproteinlerin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yoğunluğuna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göre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yapılır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hafifinden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yani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cok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lipit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az</a:t>
            </a:r>
            <a:r>
              <a:rPr lang="en-US" b="1" dirty="0">
                <a:solidFill>
                  <a:schemeClr val="tx1"/>
                </a:solidFill>
              </a:rPr>
              <a:t> protein </a:t>
            </a:r>
            <a:r>
              <a:rPr lang="en-US" b="1" dirty="0" err="1">
                <a:solidFill>
                  <a:schemeClr val="tx1"/>
                </a:solidFill>
              </a:rPr>
              <a:t>içereninden</a:t>
            </a:r>
            <a:r>
              <a:rPr lang="en-US" b="1" dirty="0">
                <a:solidFill>
                  <a:schemeClr val="tx1"/>
                </a:solidFill>
              </a:rPr>
              <a:t>) </a:t>
            </a:r>
            <a:r>
              <a:rPr lang="en-US" b="1" dirty="0" err="1">
                <a:solidFill>
                  <a:schemeClr val="tx1"/>
                </a:solidFill>
              </a:rPr>
              <a:t>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yoğununa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doğru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sıralama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şöyledir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Şilomikronlar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İnce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bağırsaktan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karaciğere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trigliseritleri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taşırlar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Çok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düşük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yoğunluklu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lipoproteinler</a:t>
            </a:r>
            <a:r>
              <a:rPr lang="en-US" b="1" dirty="0">
                <a:solidFill>
                  <a:schemeClr val="tx1"/>
                </a:solidFill>
              </a:rPr>
              <a:t> (Very Low Density Lipoproteins, VLDL) - </a:t>
            </a:r>
            <a:r>
              <a:rPr lang="en-US" b="1" dirty="0" err="1">
                <a:solidFill>
                  <a:schemeClr val="tx1"/>
                </a:solidFill>
              </a:rPr>
              <a:t>yeni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sentezlenmiş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trigliseritleri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karaciğerden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yağ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dokularına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taşırlar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r>
              <a:rPr lang="en-US" b="1" dirty="0">
                <a:solidFill>
                  <a:schemeClr val="tx1"/>
                </a:solidFill>
              </a:rPr>
              <a:t>Ara </a:t>
            </a:r>
            <a:r>
              <a:rPr lang="en-US" b="1" dirty="0" err="1">
                <a:solidFill>
                  <a:schemeClr val="tx1"/>
                </a:solidFill>
              </a:rPr>
              <a:t>yoğunluklu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lipoproteinler</a:t>
            </a:r>
            <a:r>
              <a:rPr lang="en-US" b="1" dirty="0">
                <a:solidFill>
                  <a:schemeClr val="tx1"/>
                </a:solidFill>
              </a:rPr>
              <a:t> (Intermediate Density Lipoproteins, IDL) - </a:t>
            </a:r>
            <a:r>
              <a:rPr lang="en-US" b="1" dirty="0" err="1">
                <a:solidFill>
                  <a:schemeClr val="tx1"/>
                </a:solidFill>
              </a:rPr>
              <a:t>yoğunluk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olarak</a:t>
            </a:r>
            <a:r>
              <a:rPr lang="en-US" b="1" dirty="0">
                <a:solidFill>
                  <a:schemeClr val="tx1"/>
                </a:solidFill>
              </a:rPr>
              <a:t> VLDL </a:t>
            </a:r>
            <a:r>
              <a:rPr lang="en-US" b="1" dirty="0" err="1">
                <a:solidFill>
                  <a:schemeClr val="tx1"/>
                </a:solidFill>
              </a:rPr>
              <a:t>ile</a:t>
            </a:r>
            <a:r>
              <a:rPr lang="en-US" b="1" dirty="0">
                <a:solidFill>
                  <a:schemeClr val="tx1"/>
                </a:solidFill>
              </a:rPr>
              <a:t> LDL </a:t>
            </a:r>
            <a:r>
              <a:rPr lang="en-US" b="1" dirty="0" err="1">
                <a:solidFill>
                  <a:schemeClr val="tx1"/>
                </a:solidFill>
              </a:rPr>
              <a:t>arasındadırlar</a:t>
            </a:r>
            <a:r>
              <a:rPr lang="en-US" b="1" dirty="0">
                <a:solidFill>
                  <a:schemeClr val="tx1"/>
                </a:solidFill>
              </a:rPr>
              <a:t>. Kanda </a:t>
            </a:r>
            <a:r>
              <a:rPr lang="en-US" b="1" dirty="0" err="1">
                <a:solidFill>
                  <a:schemeClr val="tx1"/>
                </a:solidFill>
              </a:rPr>
              <a:t>genelde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görülmezler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Düşük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yoğunluklu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lipoproteinler</a:t>
            </a:r>
            <a:r>
              <a:rPr lang="en-US" b="1" dirty="0">
                <a:solidFill>
                  <a:schemeClr val="tx1"/>
                </a:solidFill>
              </a:rPr>
              <a:t> (Low Density Lipoproteins, LDL) - </a:t>
            </a:r>
            <a:r>
              <a:rPr lang="en-US" b="1" dirty="0" err="1">
                <a:solidFill>
                  <a:schemeClr val="tx1"/>
                </a:solidFill>
              </a:rPr>
              <a:t>karaciğerden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diğer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dokulara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kolesterol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taşırlar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Bazen</a:t>
            </a:r>
            <a:r>
              <a:rPr lang="en-US" b="1" dirty="0">
                <a:solidFill>
                  <a:schemeClr val="tx1"/>
                </a:solidFill>
              </a:rPr>
              <a:t> "</a:t>
            </a:r>
            <a:r>
              <a:rPr lang="en-US" b="1" dirty="0" err="1">
                <a:solidFill>
                  <a:schemeClr val="tx1"/>
                </a:solidFill>
              </a:rPr>
              <a:t>kötü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kolesterol</a:t>
            </a:r>
            <a:r>
              <a:rPr lang="en-US" b="1" dirty="0">
                <a:solidFill>
                  <a:schemeClr val="tx1"/>
                </a:solidFill>
              </a:rPr>
              <a:t>" </a:t>
            </a:r>
            <a:r>
              <a:rPr lang="en-US" b="1" dirty="0" err="1">
                <a:solidFill>
                  <a:schemeClr val="tx1"/>
                </a:solidFill>
              </a:rPr>
              <a:t>diye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adlandırılırlar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Yüksek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yoğunluklu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lipoproteinler</a:t>
            </a:r>
            <a:r>
              <a:rPr lang="en-US" b="1" dirty="0">
                <a:solidFill>
                  <a:schemeClr val="tx1"/>
                </a:solidFill>
              </a:rPr>
              <a:t> (High Density Lipoproteins, HDL) - </a:t>
            </a:r>
            <a:r>
              <a:rPr lang="en-US" b="1" dirty="0" err="1">
                <a:solidFill>
                  <a:schemeClr val="tx1"/>
                </a:solidFill>
              </a:rPr>
              <a:t>diğer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dokulardan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kolesterol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toplayıp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karaciğere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geri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getirirler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Bazen</a:t>
            </a:r>
            <a:r>
              <a:rPr lang="en-US" b="1" dirty="0">
                <a:solidFill>
                  <a:schemeClr val="tx1"/>
                </a:solidFill>
              </a:rPr>
              <a:t> "</a:t>
            </a:r>
            <a:r>
              <a:rPr lang="en-US" b="1" dirty="0" err="1">
                <a:solidFill>
                  <a:schemeClr val="tx1"/>
                </a:solidFill>
              </a:rPr>
              <a:t>iyi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kolesterol</a:t>
            </a:r>
            <a:r>
              <a:rPr lang="en-US" b="1" dirty="0">
                <a:solidFill>
                  <a:schemeClr val="tx1"/>
                </a:solidFill>
              </a:rPr>
              <a:t>" </a:t>
            </a:r>
            <a:r>
              <a:rPr lang="en-US" b="1" dirty="0" err="1">
                <a:solidFill>
                  <a:schemeClr val="tx1"/>
                </a:solidFill>
              </a:rPr>
              <a:t>olarak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adlandırılırlar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638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Lipidlerin</a:t>
            </a:r>
            <a:r>
              <a:rPr lang="tr-TR" b="1" dirty="0"/>
              <a:t> Sınıflandırılması</a:t>
            </a:r>
            <a:endParaRPr lang="tr-TR" dirty="0"/>
          </a:p>
        </p:txBody>
      </p:sp>
      <p:grpSp>
        <p:nvGrpSpPr>
          <p:cNvPr id="5" name="31 Grup"/>
          <p:cNvGrpSpPr>
            <a:grpSpLocks/>
          </p:cNvGrpSpPr>
          <p:nvPr/>
        </p:nvGrpSpPr>
        <p:grpSpPr bwMode="auto">
          <a:xfrm>
            <a:off x="1088571" y="2285999"/>
            <a:ext cx="10276115" cy="3806826"/>
            <a:chOff x="179388" y="1268413"/>
            <a:chExt cx="8785225" cy="482441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268413"/>
              <a:ext cx="8785225" cy="482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6 Metin kutusu"/>
            <p:cNvSpPr txBox="1">
              <a:spLocks noChangeArrowheads="1"/>
            </p:cNvSpPr>
            <p:nvPr/>
          </p:nvSpPr>
          <p:spPr bwMode="auto">
            <a:xfrm>
              <a:off x="736526" y="1575842"/>
              <a:ext cx="792088" cy="646331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Depo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Lipidler</a:t>
              </a:r>
              <a:endParaRPr kumimoji="0" lang="tr-TR" altLang="tr-T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</a:t>
              </a:r>
              <a:r>
                <a:rPr kumimoji="0" lang="tr-TR" altLang="tr-TR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nötral</a:t>
              </a:r>
              <a:r>
                <a:rPr kumimoji="0" lang="tr-TR" altLang="tr-T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8" name="7 Metin kutusu"/>
            <p:cNvSpPr txBox="1">
              <a:spLocks noChangeArrowheads="1"/>
            </p:cNvSpPr>
            <p:nvPr/>
          </p:nvSpPr>
          <p:spPr bwMode="auto">
            <a:xfrm>
              <a:off x="5301605" y="1575842"/>
              <a:ext cx="2016224" cy="276999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Zar Lipidleri (polar)</a:t>
              </a:r>
            </a:p>
          </p:txBody>
        </p:sp>
        <p:sp>
          <p:nvSpPr>
            <p:cNvPr id="9" name="8 Metin kutusu"/>
            <p:cNvSpPr txBox="1">
              <a:spLocks noChangeArrowheads="1"/>
            </p:cNvSpPr>
            <p:nvPr/>
          </p:nvSpPr>
          <p:spPr bwMode="auto">
            <a:xfrm>
              <a:off x="3635896" y="2647945"/>
              <a:ext cx="1152128" cy="276999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Fosfolipidler</a:t>
              </a:r>
            </a:p>
          </p:txBody>
        </p:sp>
        <p:sp>
          <p:nvSpPr>
            <p:cNvPr id="10" name="9 Metin kutusu"/>
            <p:cNvSpPr txBox="1"/>
            <p:nvPr/>
          </p:nvSpPr>
          <p:spPr>
            <a:xfrm>
              <a:off x="7783513" y="2660650"/>
              <a:ext cx="965200" cy="254000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Glikolipidler</a:t>
              </a:r>
              <a:endParaRPr kumimoji="0" lang="tr-TR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10 Metin kutusu"/>
            <p:cNvSpPr txBox="1">
              <a:spLocks noChangeArrowheads="1"/>
            </p:cNvSpPr>
            <p:nvPr/>
          </p:nvSpPr>
          <p:spPr bwMode="auto">
            <a:xfrm>
              <a:off x="467544" y="3377550"/>
              <a:ext cx="1368152" cy="276999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Triakilgliseroller</a:t>
              </a:r>
            </a:p>
          </p:txBody>
        </p:sp>
        <p:sp>
          <p:nvSpPr>
            <p:cNvPr id="12" name="11 Metin kutusu"/>
            <p:cNvSpPr txBox="1">
              <a:spLocks noChangeArrowheads="1"/>
            </p:cNvSpPr>
            <p:nvPr/>
          </p:nvSpPr>
          <p:spPr bwMode="auto">
            <a:xfrm>
              <a:off x="2339752" y="3356992"/>
              <a:ext cx="1728192" cy="276999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Gliserofosfolipidler</a:t>
              </a:r>
            </a:p>
          </p:txBody>
        </p:sp>
        <p:sp>
          <p:nvSpPr>
            <p:cNvPr id="13" name="12 Metin kutusu"/>
            <p:cNvSpPr txBox="1">
              <a:spLocks noChangeArrowheads="1"/>
            </p:cNvSpPr>
            <p:nvPr/>
          </p:nvSpPr>
          <p:spPr bwMode="auto">
            <a:xfrm>
              <a:off x="4860032" y="3376042"/>
              <a:ext cx="1728192" cy="276999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Sfingolipidler</a:t>
              </a:r>
            </a:p>
          </p:txBody>
        </p:sp>
        <p:sp>
          <p:nvSpPr>
            <p:cNvPr id="14" name="13 Metin kutusu"/>
            <p:cNvSpPr txBox="1">
              <a:spLocks noChangeArrowheads="1"/>
            </p:cNvSpPr>
            <p:nvPr/>
          </p:nvSpPr>
          <p:spPr bwMode="auto">
            <a:xfrm>
              <a:off x="7226771" y="3366517"/>
              <a:ext cx="1440160" cy="276999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Sfingolipidler</a:t>
              </a:r>
            </a:p>
          </p:txBody>
        </p:sp>
        <p:sp>
          <p:nvSpPr>
            <p:cNvPr id="15" name="14 Metin kutusu"/>
            <p:cNvSpPr txBox="1">
              <a:spLocks noChangeArrowheads="1"/>
            </p:cNvSpPr>
            <p:nvPr/>
          </p:nvSpPr>
          <p:spPr bwMode="auto">
            <a:xfrm>
              <a:off x="1024558" y="4086597"/>
              <a:ext cx="864096" cy="27699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Yağ asidi</a:t>
              </a:r>
            </a:p>
          </p:txBody>
        </p:sp>
        <p:sp>
          <p:nvSpPr>
            <p:cNvPr id="16" name="15 Metin kutusu"/>
            <p:cNvSpPr txBox="1">
              <a:spLocks noChangeArrowheads="1"/>
            </p:cNvSpPr>
            <p:nvPr/>
          </p:nvSpPr>
          <p:spPr bwMode="auto">
            <a:xfrm>
              <a:off x="1024558" y="4808185"/>
              <a:ext cx="864096" cy="27699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Yağ asidi</a:t>
              </a:r>
            </a:p>
          </p:txBody>
        </p:sp>
        <p:sp>
          <p:nvSpPr>
            <p:cNvPr id="17" name="16 Metin kutusu"/>
            <p:cNvSpPr txBox="1">
              <a:spLocks noChangeArrowheads="1"/>
            </p:cNvSpPr>
            <p:nvPr/>
          </p:nvSpPr>
          <p:spPr bwMode="auto">
            <a:xfrm>
              <a:off x="1024558" y="5509215"/>
              <a:ext cx="864096" cy="27699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Yağ asidi</a:t>
              </a:r>
            </a:p>
          </p:txBody>
        </p:sp>
        <p:sp>
          <p:nvSpPr>
            <p:cNvPr id="18" name="17 Metin kutusu"/>
            <p:cNvSpPr txBox="1">
              <a:spLocks noChangeArrowheads="1"/>
            </p:cNvSpPr>
            <p:nvPr/>
          </p:nvSpPr>
          <p:spPr bwMode="auto">
            <a:xfrm>
              <a:off x="2862858" y="4797152"/>
              <a:ext cx="864096" cy="27699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Yağ asidi</a:t>
              </a:r>
            </a:p>
          </p:txBody>
        </p:sp>
        <p:sp>
          <p:nvSpPr>
            <p:cNvPr id="19" name="18 Metin kutusu"/>
            <p:cNvSpPr txBox="1">
              <a:spLocks noChangeArrowheads="1"/>
            </p:cNvSpPr>
            <p:nvPr/>
          </p:nvSpPr>
          <p:spPr bwMode="auto">
            <a:xfrm>
              <a:off x="2881908" y="4086597"/>
              <a:ext cx="864096" cy="27699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Yağ asidi</a:t>
              </a:r>
            </a:p>
          </p:txBody>
        </p:sp>
        <p:sp>
          <p:nvSpPr>
            <p:cNvPr id="20" name="19 Metin kutusu"/>
            <p:cNvSpPr txBox="1">
              <a:spLocks noChangeArrowheads="1"/>
            </p:cNvSpPr>
            <p:nvPr/>
          </p:nvSpPr>
          <p:spPr bwMode="auto">
            <a:xfrm>
              <a:off x="5311130" y="4797152"/>
              <a:ext cx="864096" cy="27699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Yağ asidi</a:t>
              </a:r>
            </a:p>
          </p:txBody>
        </p:sp>
        <p:sp>
          <p:nvSpPr>
            <p:cNvPr id="21" name="20 Metin kutusu"/>
            <p:cNvSpPr txBox="1">
              <a:spLocks noChangeArrowheads="1"/>
            </p:cNvSpPr>
            <p:nvPr/>
          </p:nvSpPr>
          <p:spPr bwMode="auto">
            <a:xfrm>
              <a:off x="7668344" y="4797152"/>
              <a:ext cx="945629" cy="27699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Yağ asidi</a:t>
              </a:r>
            </a:p>
          </p:txBody>
        </p:sp>
        <p:sp>
          <p:nvSpPr>
            <p:cNvPr id="22" name="21 Metin kutusu"/>
            <p:cNvSpPr txBox="1"/>
            <p:nvPr/>
          </p:nvSpPr>
          <p:spPr>
            <a:xfrm>
              <a:off x="3670301" y="5507038"/>
              <a:ext cx="647700" cy="277812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>
              <a:solidFill>
                <a:srgbClr val="FFFFCC"/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Alkol</a:t>
              </a:r>
            </a:p>
          </p:txBody>
        </p:sp>
        <p:sp>
          <p:nvSpPr>
            <p:cNvPr id="23" name="22 Metin kutusu"/>
            <p:cNvSpPr txBox="1"/>
            <p:nvPr/>
          </p:nvSpPr>
          <p:spPr>
            <a:xfrm>
              <a:off x="7639051" y="5354638"/>
              <a:ext cx="1081087" cy="414337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>
              <a:solidFill>
                <a:srgbClr val="FFFFCC"/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Mono ya da </a:t>
              </a:r>
              <a:r>
                <a:rPr kumimoji="0" lang="tr-TR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oligosakkarid</a:t>
              </a:r>
              <a:endParaRPr kumimoji="0" lang="tr-TR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23 Metin kutusu"/>
            <p:cNvSpPr txBox="1"/>
            <p:nvPr/>
          </p:nvSpPr>
          <p:spPr>
            <a:xfrm>
              <a:off x="6146801" y="5516563"/>
              <a:ext cx="647700" cy="277812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>
              <a:solidFill>
                <a:srgbClr val="FFFFCC"/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Kolin</a:t>
              </a:r>
            </a:p>
          </p:txBody>
        </p:sp>
        <p:sp>
          <p:nvSpPr>
            <p:cNvPr id="25" name="24 Metin kutusu"/>
            <p:cNvSpPr txBox="1"/>
            <p:nvPr/>
          </p:nvSpPr>
          <p:spPr>
            <a:xfrm rot="16200000">
              <a:off x="-339724" y="4792662"/>
              <a:ext cx="1728788" cy="277813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>
              <a:solidFill>
                <a:srgbClr val="FFFFCC"/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Gliserol</a:t>
              </a:r>
              <a:endPara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26 Metin kutusu"/>
            <p:cNvSpPr txBox="1"/>
            <p:nvPr/>
          </p:nvSpPr>
          <p:spPr>
            <a:xfrm rot="16200000">
              <a:off x="1509713" y="4802188"/>
              <a:ext cx="1728788" cy="277812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>
              <a:solidFill>
                <a:srgbClr val="FFFFCC"/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Gliserol</a:t>
              </a:r>
              <a:endPara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27 Metin kutusu"/>
            <p:cNvSpPr txBox="1"/>
            <p:nvPr/>
          </p:nvSpPr>
          <p:spPr>
            <a:xfrm rot="16200000">
              <a:off x="3957638" y="4792663"/>
              <a:ext cx="1728788" cy="277812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>
              <a:solidFill>
                <a:srgbClr val="FFFFCC"/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Sfingozin</a:t>
              </a:r>
              <a:endPara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28 Metin kutusu"/>
            <p:cNvSpPr txBox="1"/>
            <p:nvPr/>
          </p:nvSpPr>
          <p:spPr>
            <a:xfrm rot="16200000">
              <a:off x="6449220" y="4802981"/>
              <a:ext cx="1728788" cy="27622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>
              <a:solidFill>
                <a:srgbClr val="FFFFCC"/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Sfingozin</a:t>
              </a:r>
              <a:endPara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29 Metin kutusu"/>
            <p:cNvSpPr txBox="1"/>
            <p:nvPr/>
          </p:nvSpPr>
          <p:spPr>
            <a:xfrm>
              <a:off x="4705351" y="4076700"/>
              <a:ext cx="1470025" cy="277813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>
              <a:solidFill>
                <a:srgbClr val="FFFFCC"/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30 Metin kutusu"/>
            <p:cNvSpPr txBox="1"/>
            <p:nvPr/>
          </p:nvSpPr>
          <p:spPr>
            <a:xfrm>
              <a:off x="7197726" y="4086225"/>
              <a:ext cx="1468437" cy="277813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>
              <a:solidFill>
                <a:srgbClr val="FFFFCC"/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1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Açilgliseroller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Kimyasal yapı </a:t>
            </a:r>
            <a:r>
              <a:rPr lang="tr-TR" dirty="0" err="1"/>
              <a:t>olarak,gliserolün</a:t>
            </a:r>
            <a:r>
              <a:rPr lang="tr-TR" dirty="0"/>
              <a:t> yağ asitleri ile yaptıkları esterlerdir. Sağlık bilimlerinde genellikle </a:t>
            </a:r>
            <a:r>
              <a:rPr lang="tr-TR" dirty="0" err="1"/>
              <a:t>gliseridler</a:t>
            </a:r>
            <a:r>
              <a:rPr lang="tr-TR" dirty="0"/>
              <a:t> olarak adlandırılırlar.</a:t>
            </a:r>
          </a:p>
          <a:p>
            <a:r>
              <a:rPr lang="tr-TR" dirty="0" err="1"/>
              <a:t>Gliseridlerin</a:t>
            </a:r>
            <a:r>
              <a:rPr lang="tr-TR" dirty="0"/>
              <a:t> </a:t>
            </a:r>
            <a:r>
              <a:rPr lang="tr-TR" dirty="0" err="1"/>
              <a:t>monogliseridler</a:t>
            </a:r>
            <a:r>
              <a:rPr lang="tr-TR" dirty="0"/>
              <a:t>, </a:t>
            </a:r>
            <a:r>
              <a:rPr lang="tr-TR" dirty="0" err="1"/>
              <a:t>digliseridler</a:t>
            </a:r>
            <a:r>
              <a:rPr lang="tr-TR" dirty="0"/>
              <a:t> ve </a:t>
            </a:r>
            <a:r>
              <a:rPr lang="tr-TR" dirty="0" err="1"/>
              <a:t>trigliseridler</a:t>
            </a:r>
            <a:r>
              <a:rPr lang="tr-TR" dirty="0"/>
              <a:t> olarak 3 sınıfı vardır.</a:t>
            </a:r>
          </a:p>
          <a:p>
            <a:endParaRPr lang="tr-TR" dirty="0"/>
          </a:p>
          <a:p>
            <a:r>
              <a:rPr lang="tr-TR" dirty="0" err="1"/>
              <a:t>Monogliserid</a:t>
            </a:r>
            <a:r>
              <a:rPr lang="tr-TR" dirty="0"/>
              <a:t>  = </a:t>
            </a:r>
            <a:r>
              <a:rPr lang="tr-TR" dirty="0" err="1"/>
              <a:t>monoaçilgliserol</a:t>
            </a:r>
            <a:endParaRPr lang="tr-TR" dirty="0"/>
          </a:p>
          <a:p>
            <a:r>
              <a:rPr lang="tr-TR" dirty="0" err="1"/>
              <a:t>Digliserid</a:t>
            </a:r>
            <a:r>
              <a:rPr lang="tr-TR" dirty="0"/>
              <a:t> = </a:t>
            </a:r>
            <a:r>
              <a:rPr lang="tr-TR" dirty="0" err="1"/>
              <a:t>diaçilgliserol</a:t>
            </a:r>
            <a:endParaRPr lang="tr-TR" dirty="0"/>
          </a:p>
          <a:p>
            <a:r>
              <a:rPr lang="tr-TR" dirty="0" err="1"/>
              <a:t>Trigliserid</a:t>
            </a:r>
            <a:r>
              <a:rPr lang="tr-TR" dirty="0"/>
              <a:t> = </a:t>
            </a:r>
            <a:r>
              <a:rPr lang="tr-TR" dirty="0" err="1"/>
              <a:t>triaçilgliserol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38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Monogliseridler</a:t>
            </a:r>
            <a:r>
              <a:rPr lang="tr-TR" dirty="0"/>
              <a:t>, </a:t>
            </a:r>
            <a:r>
              <a:rPr lang="tr-TR" dirty="0" err="1"/>
              <a:t>gliserolün</a:t>
            </a:r>
            <a:r>
              <a:rPr lang="tr-TR" dirty="0"/>
              <a:t> birinci yada ikinci alkol grubuna bağlanmış tek bir </a:t>
            </a:r>
            <a:r>
              <a:rPr lang="tr-TR" dirty="0" err="1"/>
              <a:t>açil</a:t>
            </a:r>
            <a:r>
              <a:rPr lang="tr-TR" dirty="0"/>
              <a:t> grubu taşırlar. </a:t>
            </a:r>
            <a:r>
              <a:rPr lang="tr-TR" dirty="0" err="1"/>
              <a:t>Monogliseridler</a:t>
            </a:r>
            <a:r>
              <a:rPr lang="tr-TR" dirty="0"/>
              <a:t>, sindirim sırasında ve </a:t>
            </a:r>
            <a:r>
              <a:rPr lang="tr-TR" dirty="0" err="1"/>
              <a:t>açilgliserollerin</a:t>
            </a:r>
            <a:r>
              <a:rPr lang="tr-TR" dirty="0"/>
              <a:t> diğer </a:t>
            </a:r>
            <a:r>
              <a:rPr lang="tr-TR" dirty="0" err="1"/>
              <a:t>metabolik</a:t>
            </a:r>
            <a:r>
              <a:rPr lang="tr-TR" dirty="0"/>
              <a:t> olaylarında ara ürün olmaları nedeniyle  biyolojik öneme sahiptir.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89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Trigliserit</a:t>
            </a:r>
            <a:r>
              <a:rPr lang="tr-TR" dirty="0"/>
              <a:t> (</a:t>
            </a:r>
            <a:r>
              <a:rPr lang="tr-TR" dirty="0" err="1"/>
              <a:t>triasilgliserol</a:t>
            </a:r>
            <a:r>
              <a:rPr lang="tr-TR" dirty="0"/>
              <a:t> veya </a:t>
            </a:r>
            <a:r>
              <a:rPr lang="tr-TR" dirty="0" err="1"/>
              <a:t>triasilgliserit</a:t>
            </a:r>
            <a:r>
              <a:rPr lang="tr-TR" dirty="0"/>
              <a:t> olarak da bilinir) </a:t>
            </a:r>
            <a:r>
              <a:rPr lang="tr-TR" dirty="0" err="1"/>
              <a:t>gliserol</a:t>
            </a:r>
            <a:r>
              <a:rPr lang="tr-TR" dirty="0"/>
              <a:t> ve üç yağ asidinden oluşan bir esterdir. Bitkisel ve hayvansal yağların ana bileşenidir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/>
              <a:t>Doğal </a:t>
            </a:r>
            <a:r>
              <a:rPr lang="tr-TR" dirty="0" err="1"/>
              <a:t>trigliseritlerde</a:t>
            </a:r>
            <a:r>
              <a:rPr lang="tr-TR" dirty="0"/>
              <a:t> </a:t>
            </a:r>
            <a:r>
              <a:rPr lang="tr-TR" dirty="0" err="1"/>
              <a:t>rastalanan</a:t>
            </a:r>
            <a:r>
              <a:rPr lang="tr-TR" dirty="0"/>
              <a:t> yağ asitlerinin zincir uzunlukları 3 ila 22 karbon atomu uzunluğu arasında değişebilmekle beraber 16 ve 18 en yaygın uzunluktur. Bazı maddelerde daha kısa zincirler de olabilir (</a:t>
            </a:r>
            <a:r>
              <a:rPr lang="tr-TR" dirty="0" err="1"/>
              <a:t>tereyağdaki</a:t>
            </a:r>
            <a:r>
              <a:rPr lang="tr-TR" dirty="0"/>
              <a:t> 4 karbonlu </a:t>
            </a:r>
            <a:r>
              <a:rPr lang="tr-TR" dirty="0" err="1"/>
              <a:t>butirik</a:t>
            </a:r>
            <a:r>
              <a:rPr lang="tr-TR" dirty="0"/>
              <a:t> asit gibi). </a:t>
            </a:r>
          </a:p>
          <a:p>
            <a:r>
              <a:rPr lang="tr-TR" dirty="0"/>
              <a:t>Genelde hayvan ve bitkilerdeki yağ asitleri </a:t>
            </a:r>
            <a:r>
              <a:rPr lang="tr-TR" dirty="0" err="1"/>
              <a:t>Acetyl</a:t>
            </a:r>
            <a:r>
              <a:rPr lang="tr-TR" dirty="0"/>
              <a:t> </a:t>
            </a:r>
            <a:r>
              <a:rPr lang="tr-TR" dirty="0" err="1"/>
              <a:t>CoA'dan</a:t>
            </a:r>
            <a:r>
              <a:rPr lang="tr-TR" dirty="0"/>
              <a:t> sentezlendikleri için zincir uzunlukları çift sayılıdır. </a:t>
            </a:r>
          </a:p>
        </p:txBody>
      </p:sp>
    </p:spTree>
    <p:extLst>
      <p:ext uri="{BB962C8B-B14F-4D97-AF65-F5344CB8AC3E}">
        <p14:creationId xmlns:p14="http://schemas.microsoft.com/office/powerpoint/2010/main" val="208358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Trigliseritler</a:t>
            </a:r>
            <a:r>
              <a:rPr lang="tr-TR" dirty="0"/>
              <a:t> enerji kaynağı olarak metabolizmada önemli rol oynarlar. </a:t>
            </a:r>
            <a:r>
              <a:rPr lang="tr-TR" dirty="0" err="1"/>
              <a:t>Karbohidratlar</a:t>
            </a:r>
            <a:r>
              <a:rPr lang="tr-TR" dirty="0"/>
              <a:t> ve proteinlerin iki katı enerji taşırlar (9 kalori/g). İnce </a:t>
            </a:r>
            <a:r>
              <a:rPr lang="tr-TR" dirty="0" err="1"/>
              <a:t>barsakta</a:t>
            </a:r>
            <a:r>
              <a:rPr lang="tr-TR" dirty="0"/>
              <a:t> </a:t>
            </a:r>
            <a:r>
              <a:rPr lang="tr-TR" dirty="0" err="1"/>
              <a:t>trigliseritler</a:t>
            </a:r>
            <a:r>
              <a:rPr lang="tr-TR" dirty="0"/>
              <a:t>, </a:t>
            </a:r>
            <a:r>
              <a:rPr lang="tr-TR" dirty="0" err="1"/>
              <a:t>lipaz</a:t>
            </a:r>
            <a:r>
              <a:rPr lang="tr-TR" dirty="0"/>
              <a:t> enzimleri ve safranın etkisiyle </a:t>
            </a:r>
            <a:r>
              <a:rPr lang="tr-TR" dirty="0" err="1"/>
              <a:t>gliserol</a:t>
            </a:r>
            <a:r>
              <a:rPr lang="tr-TR" dirty="0"/>
              <a:t> ve yağ asitlerine ayrışırlar, bunlar da kana geçer. Kanda, </a:t>
            </a:r>
            <a:r>
              <a:rPr lang="tr-TR" dirty="0" err="1"/>
              <a:t>gliserit</a:t>
            </a:r>
            <a:r>
              <a:rPr lang="tr-TR" dirty="0"/>
              <a:t> ve yağ asitlerinin </a:t>
            </a:r>
            <a:r>
              <a:rPr lang="tr-TR" dirty="0" err="1"/>
              <a:t>biraraya</a:t>
            </a:r>
            <a:r>
              <a:rPr lang="tr-TR" dirty="0"/>
              <a:t> gelmesiyle </a:t>
            </a:r>
            <a:r>
              <a:rPr lang="tr-TR" dirty="0" err="1"/>
              <a:t>trigliseritler</a:t>
            </a:r>
            <a:r>
              <a:rPr lang="tr-TR" dirty="0"/>
              <a:t> yeni baştan oluşurlar ve </a:t>
            </a:r>
            <a:r>
              <a:rPr lang="tr-TR" dirty="0" err="1"/>
              <a:t>lipoproteinlere</a:t>
            </a:r>
            <a:r>
              <a:rPr lang="tr-TR" dirty="0"/>
              <a:t> katılırlar.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803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Fosfogliseridler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C3- hidroksil grubunda </a:t>
            </a:r>
            <a:r>
              <a:rPr lang="tr-TR" dirty="0" err="1"/>
              <a:t>esterleşmiş</a:t>
            </a:r>
            <a:r>
              <a:rPr lang="tr-TR" dirty="0"/>
              <a:t> bir fosforik asit taşıyan </a:t>
            </a:r>
            <a:r>
              <a:rPr lang="tr-TR" dirty="0" err="1"/>
              <a:t>açilgliserollere</a:t>
            </a:r>
            <a:r>
              <a:rPr lang="tr-TR" dirty="0"/>
              <a:t> </a:t>
            </a:r>
            <a:r>
              <a:rPr lang="tr-TR" dirty="0" err="1"/>
              <a:t>fosfogliserid</a:t>
            </a:r>
            <a:r>
              <a:rPr lang="tr-TR" dirty="0"/>
              <a:t> denir. 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23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Sfingolipidler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Memelilerde bulunan </a:t>
            </a:r>
            <a:r>
              <a:rPr lang="tr-TR" dirty="0" err="1"/>
              <a:t>lipidlerden</a:t>
            </a:r>
            <a:r>
              <a:rPr lang="tr-TR" dirty="0"/>
              <a:t> başka bir sınıfı ise 18 karbonlu bir </a:t>
            </a:r>
            <a:r>
              <a:rPr lang="tr-TR" dirty="0" err="1"/>
              <a:t>dihidrik</a:t>
            </a:r>
            <a:r>
              <a:rPr lang="tr-TR" dirty="0"/>
              <a:t> alkol olan C17’de bir amino grubu taşıyan </a:t>
            </a:r>
            <a:r>
              <a:rPr lang="tr-TR" dirty="0" err="1"/>
              <a:t>sifingozin</a:t>
            </a:r>
            <a:r>
              <a:rPr lang="tr-TR" dirty="0"/>
              <a:t> türevleridir.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291363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956</Words>
  <Application>Microsoft Office PowerPoint</Application>
  <PresentationFormat>Geniş ekran</PresentationFormat>
  <Paragraphs>93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Garamond</vt:lpstr>
      <vt:lpstr>Times New Roman</vt:lpstr>
      <vt:lpstr>Office Teması</vt:lpstr>
      <vt:lpstr>Organik</vt:lpstr>
      <vt:lpstr>Lipidler</vt:lpstr>
      <vt:lpstr>Lipidlerin Sınıflandırılması</vt:lpstr>
      <vt:lpstr>Lipidlerin Sınıflandırılması</vt:lpstr>
      <vt:lpstr>Açilgliseroller</vt:lpstr>
      <vt:lpstr>PowerPoint Sunusu</vt:lpstr>
      <vt:lpstr>PowerPoint Sunusu</vt:lpstr>
      <vt:lpstr>PowerPoint Sunusu</vt:lpstr>
      <vt:lpstr>Fosfogliseridler</vt:lpstr>
      <vt:lpstr>Sfingolipidler</vt:lpstr>
      <vt:lpstr>PowerPoint Sunusu</vt:lpstr>
      <vt:lpstr>Sfingomyelin</vt:lpstr>
      <vt:lpstr>Glikosfingolipidler</vt:lpstr>
      <vt:lpstr>Kolesterol</vt:lpstr>
      <vt:lpstr>PowerPoint Sunusu</vt:lpstr>
      <vt:lpstr>PowerPoint Sunusu</vt:lpstr>
      <vt:lpstr>PowerPoint Sunusu</vt:lpstr>
      <vt:lpstr>PowerPoint Sunusu</vt:lpstr>
      <vt:lpstr>Kolesterolün Yapısı</vt:lpstr>
      <vt:lpstr>Lipoproteinler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Lipidler</dc:title>
  <dc:creator>user</dc:creator>
  <cp:lastModifiedBy>user</cp:lastModifiedBy>
  <cp:revision>2</cp:revision>
  <dcterms:created xsi:type="dcterms:W3CDTF">2019-11-12T05:21:57Z</dcterms:created>
  <dcterms:modified xsi:type="dcterms:W3CDTF">2019-11-12T05:34:13Z</dcterms:modified>
</cp:coreProperties>
</file>