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5"/>
  </p:notesMasterIdLst>
  <p:handoutMasterIdLst>
    <p:handoutMasterId r:id="rId16"/>
  </p:handoutMasterIdLst>
  <p:sldIdLst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902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BD59A6-EE73-431E-B0C0-D2B30D47F4B2}" type="datetime1">
              <a:rPr lang="tr-TR" smtClean="0"/>
              <a:pPr rtl="0"/>
              <a:t>11.05.2020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AF921D6-565D-4D46-B49E-39B8683600B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72841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96C54-DA2C-4233-AB54-FA966EDCD7A9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CB90E-A225-4324-8C33-43B91060884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="" xmlns:p14="http://schemas.microsoft.com/office/powerpoint/2010/main" val="177678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8793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tr-TR" smtClean="0"/>
              <a:pPr rtl="0"/>
              <a:t>10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5210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BF38AE-2B1C-4835-AE60-ED5E70121847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sı İçeren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157DB-9F34-40C7-B91C-8EB29CE4F3FE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8B4665-F50D-4D15-995D-2021DAD9B425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D3DCC5-796B-4873-B061-E643E07BAF0C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7E7091-EF60-4CE4-8A74-C1FA3CF1C7C3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Metin Yer Tutucusu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81D410-9811-40F7-A3B8-224F0ABC31CD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Resim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Resim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Başlık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9" name="Metin Yer Tutucusu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20" name="Resim Yer Tutucusu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1" name="Metin Yer Tutucusu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22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23" name="Resim Yer Tutucusu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4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25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26" name="Resim Yer Tutucusu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7" name="Metin Yer Tutucusu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B031B5-9A72-4A2C-A5BF-9DBDACCF9E96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F3514-8855-410D-9411-E40DC93E25CE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CA98FF-CBEC-4435-AFF6-1DABAD3BD80C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9A711-D702-4978-96C8-1B7FFBFF1E49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F7F4F-D1F4-4D3B-8608-B09A145D12D9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rtlCol="0" anchor="t">
            <a:normAutofit/>
          </a:bodyPr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rtlCol="0" anchor="t">
            <a:normAutofit/>
          </a:bodyPr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6A6BC8-03C9-4A57-85C1-0E175FCD216F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Resim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06F05E-ACE4-4FE5-898B-BB11A7AE1AF6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82C03-E60E-40F1-BBB1-C71EDB119BE0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EFC8B-3C03-42CE-946C-303D3B19FC22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51F48-E1F9-4855-BA5C-1C2CCE25A82A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CEA036-5FC3-4AAF-B1ED-29487CB499D5}" type="datetime1">
              <a:rPr lang="tr-TR" noProof="0" smtClean="0"/>
              <a:pPr rtl="0"/>
              <a:t>11.05.2020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4FB40E05-0D3B-451E-AAF6-B30B7CD1A6E6}" type="datetime1">
              <a:rPr lang="tr-TR" noProof="0" smtClean="0"/>
              <a:pPr/>
              <a:t>11.05.2020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94E20B4-B38C-431D-97FB-559753C4CD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5" name="Serbest Form 5">
            <a:extLst>
              <a:ext uri="{FF2B5EF4-FFF2-40B4-BE49-F238E27FC236}">
                <a16:creationId xmlns=""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>
              <a:latin typeface="Times New Roman" panose="02020603050405020304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E76074B-C45A-40AF-9F6D-1348D176F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138686"/>
          </a:xfrm>
        </p:spPr>
        <p:txBody>
          <a:bodyPr rtlCol="0">
            <a:normAutofit/>
          </a:bodyPr>
          <a:lstStyle/>
          <a:p>
            <a:pPr algn="l"/>
            <a:r>
              <a:rPr lang="tr-TR" sz="6000" dirty="0" smtClean="0">
                <a:latin typeface="Comic Sans MS" pitchFamily="66" charset="0"/>
              </a:rPr>
              <a:t>e-mail</a:t>
            </a:r>
            <a:endParaRPr lang="tr-TR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7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4538133"/>
            <a:ext cx="4182533" cy="970450"/>
          </a:xfrm>
        </p:spPr>
        <p:txBody>
          <a:bodyPr rtlCol="0" anchor="b">
            <a:noAutofit/>
          </a:bodyPr>
          <a:lstStyle/>
          <a:p>
            <a:pPr algn="l"/>
            <a:r>
              <a:rPr lang="tr-TR" sz="4400" dirty="0" err="1" smtClean="0">
                <a:latin typeface="Comic Sans MS" pitchFamily="66" charset="0"/>
              </a:rPr>
              <a:t>Thank</a:t>
            </a:r>
            <a:r>
              <a:rPr lang="tr-TR" sz="4400" dirty="0" smtClean="0">
                <a:latin typeface="Comic Sans MS" pitchFamily="66" charset="0"/>
              </a:rPr>
              <a:t> </a:t>
            </a:r>
            <a:r>
              <a:rPr lang="tr-TR" sz="4400" dirty="0" err="1" smtClean="0">
                <a:latin typeface="Comic Sans MS" pitchFamily="66" charset="0"/>
              </a:rPr>
              <a:t>you</a:t>
            </a:r>
            <a:r>
              <a:rPr lang="tr-TR" sz="4400" dirty="0" smtClean="0">
                <a:latin typeface="Comic Sans MS" pitchFamily="66" charset="0"/>
              </a:rPr>
              <a:t>…</a:t>
            </a:r>
            <a:endParaRPr lang="tr-TR" sz="4400" dirty="0">
              <a:latin typeface="Comic Sans MS" pitchFamily="66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=""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262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Mail Yazarken Bunlara Dikkat!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Devrik, Gramere Uygun Olmayan Cümlelerden Kaçının!</a:t>
            </a:r>
            <a:endParaRPr lang="tr-TR" b="1" dirty="0" smtClean="0"/>
          </a:p>
          <a:p>
            <a:r>
              <a:rPr lang="tr-TR" b="1" i="1" dirty="0" smtClean="0"/>
              <a:t>Açık ve Net Olun!</a:t>
            </a:r>
            <a:endParaRPr lang="tr-TR" b="1" dirty="0" smtClean="0"/>
          </a:p>
          <a:p>
            <a:r>
              <a:rPr lang="tr-TR" b="1" i="1" dirty="0" smtClean="0"/>
              <a:t>Resmi ve Nazik Bir Dil Kullanın!</a:t>
            </a:r>
            <a:endParaRPr lang="tr-TR" b="1" dirty="0" smtClean="0"/>
          </a:p>
          <a:p>
            <a:r>
              <a:rPr lang="tr-TR" b="1" i="1" dirty="0" smtClean="0"/>
              <a:t>Kelime ve Cümle Kalıplarına Dikkat Edin!</a:t>
            </a:r>
            <a:endParaRPr lang="tr-TR" b="1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384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Hitaplar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6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 err="1">
                          <a:latin typeface="Comic Sans MS" pitchFamily="66" charset="0"/>
                        </a:rPr>
                        <a:t>Dear</a:t>
                      </a:r>
                      <a:r>
                        <a:rPr lang="tr-TR" dirty="0">
                          <a:latin typeface="Comic Sans MS" pitchFamily="66" charset="0"/>
                        </a:rPr>
                        <a:t> </a:t>
                      </a:r>
                      <a:r>
                        <a:rPr lang="tr-TR" dirty="0" err="1">
                          <a:latin typeface="Comic Sans MS" pitchFamily="66" charset="0"/>
                        </a:rPr>
                        <a:t>Mr</a:t>
                      </a:r>
                      <a:r>
                        <a:rPr lang="tr-TR" dirty="0">
                          <a:latin typeface="Comic Sans MS" pitchFamily="66" charset="0"/>
                        </a:rPr>
                        <a:t>. </a:t>
                      </a:r>
                      <a:r>
                        <a:rPr lang="tr-TR" dirty="0" err="1">
                          <a:latin typeface="Comic Sans MS" pitchFamily="66" charset="0"/>
                        </a:rPr>
                        <a:t>Smith</a:t>
                      </a:r>
                      <a:r>
                        <a:rPr lang="tr-TR" dirty="0">
                          <a:latin typeface="Comic Sans MS" pitchFamily="66" charset="0"/>
                        </a:rPr>
                        <a:t>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Smith Bey, (erkek)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Sir/Madam,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beyefendi/hanımefendi,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Miss Dawson,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Dawson Hanım, (bekar kadın)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Mrs. Clarke,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Clarke Hanım, (evli kadın)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Ms. Black,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Black Hanım, (medeni durum bilinmiyorsa)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John,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John,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Bill White,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Sayın Bill White,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Dear Jane,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latin typeface="Comic Sans MS" pitchFamily="66" charset="0"/>
                        </a:rPr>
                        <a:t>Sevgili Jane,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latin typeface="Comic Sans MS" pitchFamily="66" charset="0"/>
                        </a:rPr>
                        <a:t>To whom it may concern,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latin typeface="Comic Sans MS" pitchFamily="66" charset="0"/>
                        </a:rPr>
                        <a:t>İlgili kişiye,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Mailin nedeni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6" cy="3941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648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latin typeface="Comic Sans MS" pitchFamily="66" charset="0"/>
                        </a:rPr>
                        <a:t>I am writing to tell you about..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Size.. ile ilgili/hakkında anlatmak için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48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to you regarding..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 konusunda size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48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to inquire/enquire about..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 hakkında bilgi almak için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48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to about..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 hakkında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48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in connection with..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 ile bağlantılı olarak size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48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to you on behalf of…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 dirty="0">
                          <a:latin typeface="Comic Sans MS" pitchFamily="66" charset="0"/>
                        </a:rPr>
                        <a:t>..adına size yazıyorum.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79929" y="203200"/>
            <a:ext cx="10353762" cy="970450"/>
          </a:xfrm>
        </p:spPr>
        <p:txBody>
          <a:bodyPr>
            <a:normAutofit/>
          </a:bodyPr>
          <a:lstStyle/>
          <a:p>
            <a:r>
              <a:rPr lang="tr-TR" b="1" i="1" dirty="0" smtClean="0"/>
              <a:t>Talepler, Bilgilendirme ve Onaylama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223963"/>
          <a:ext cx="10353676" cy="5074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latin typeface="Comic Sans MS" pitchFamily="66" charset="0"/>
                        </a:rPr>
                        <a:t>Would/Could you please send me..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Bana .. gönderebilir misiniz?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It is our intention to..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Niyetimiz şu ki..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We would be very grateful if you could send us this information.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Bize bu bilgiyi gönderebilirseniz çok müteşekkir oluruz.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We carefully considered your proposal and..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Teklifinizi dikkatlice inceledik ve..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would like to inform you about..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Size .. hakkında bilgi vermek istiyorum.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would just like to confirm the main points we discussed.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Görüştüğümüz temel konuları onaylamak için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Your request for .. has been approved.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..talebiniz onaylandı.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We are happy/sorry to inform you that.. 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 dirty="0">
                          <a:latin typeface="Comic Sans MS" pitchFamily="66" charset="0"/>
                        </a:rPr>
                        <a:t>Size memnuniyetle/üzülerek bildiriyoruz ki..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Talepler, Bilgilendirme ve Onaylama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6" cy="446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latin typeface="Comic Sans MS" pitchFamily="66" charset="0"/>
                        </a:rPr>
                        <a:t>I am writing to let you know that..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..size bildirmek için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to confirm..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 onaylamak için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Would you please send me … at the address below?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Lütfen …’ı aşağıdaki adrese gönderebilir misiniz?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read/heard.. and would like to know..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..’ı okudum / duydum ve .. ‘i öğrenmek istiyorum.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am writing in regard to..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Size … atfen yazıyorum.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I hope you have had a chance to look over the materials we sent.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Umarım yolladığımız materyallere bakma şansınız olmuştur.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Please review the enclosed catalog.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 dirty="0">
                          <a:latin typeface="Comic Sans MS" pitchFamily="66" charset="0"/>
                        </a:rPr>
                        <a:t>Lütfen ekteki </a:t>
                      </a:r>
                      <a:r>
                        <a:rPr lang="tr-TR" b="0" dirty="0" err="1">
                          <a:latin typeface="Comic Sans MS" pitchFamily="66" charset="0"/>
                        </a:rPr>
                        <a:t>kataloğu</a:t>
                      </a:r>
                      <a:r>
                        <a:rPr lang="tr-TR" b="0" dirty="0">
                          <a:latin typeface="Comic Sans MS" pitchFamily="66" charset="0"/>
                        </a:rPr>
                        <a:t> inceleyiniz.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Kapanış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6" cy="46455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 dirty="0">
                          <a:latin typeface="Comic Sans MS" pitchFamily="66" charset="0"/>
                        </a:rPr>
                        <a:t>If you require assistance, please contact me.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Eğer yardıma ihtiyaç duyarsınız lütfen benimle irtibata geçin.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>
                          <a:latin typeface="Comic Sans MS" pitchFamily="66" charset="0"/>
                        </a:rPr>
                        <a:t>If you need more help, please feel free to contact me.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Daha fazla yardıma ihtiyacınız olursa benimle kontak kurmaktan çekinmeyin.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>
                          <a:latin typeface="Comic Sans MS" pitchFamily="66" charset="0"/>
                        </a:rPr>
                        <a:t>If you have further questions..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Daha fazla sorunuz olursa..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For further information..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Daha fazla bilgi için..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>
                          <a:latin typeface="Comic Sans MS" pitchFamily="66" charset="0"/>
                        </a:rPr>
                        <a:t>If you require more information …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Daha fazla bilgi isterseniz …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Please contact me..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 dirty="0">
                          <a:latin typeface="Comic Sans MS" pitchFamily="66" charset="0"/>
                        </a:rPr>
                        <a:t>Lütfen benimle iletişime geçin..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Kapanış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6" cy="318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 dirty="0">
                          <a:latin typeface="Comic Sans MS" pitchFamily="66" charset="0"/>
                        </a:rPr>
                        <a:t>Should you have any further questions, please do not hesitate to contact me.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Başka sorunuz olursa, lütfen benimle iletişime geçmekten çekinmeyin.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>
                          <a:latin typeface="Comic Sans MS" pitchFamily="66" charset="0"/>
                        </a:rPr>
                        <a:t>Hope the above helps, but email again if you’re still having any difficulties.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 dirty="0">
                          <a:latin typeface="Comic Sans MS" pitchFamily="66" charset="0"/>
                        </a:rPr>
                        <a:t>Umarım yukarıdakiler yeterli olur ancak, yine de zorluk yaşarsanız lütfen mail atınız.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>
                          <a:latin typeface="Comic Sans MS" pitchFamily="66" charset="0"/>
                        </a:rPr>
                        <a:t>If you require any further information, feel free to contact me.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>
                          <a:latin typeface="Comic Sans MS" pitchFamily="66" charset="0"/>
                        </a:rPr>
                        <a:t>Daha fazla bilgiye ihtiyacınız olursa rahatça bana danışabilirsiniz.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756000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b="0">
                          <a:latin typeface="Comic Sans MS" pitchFamily="66" charset="0"/>
                        </a:rPr>
                        <a:t>I look forward to hearing from you.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r-TR" b="0" dirty="0">
                          <a:latin typeface="Comic Sans MS" pitchFamily="66" charset="0"/>
                        </a:rPr>
                        <a:t>Cevabınızı sabırsızlıkla bekliyorum.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İyi Dilekler ve Teşekkür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6" cy="4693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6838"/>
                <a:gridCol w="5176838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 dirty="0" err="1">
                          <a:latin typeface="Comic Sans MS" pitchFamily="66" charset="0"/>
                        </a:rPr>
                        <a:t>Regards</a:t>
                      </a:r>
                      <a:r>
                        <a:rPr lang="tr-TR" b="0" dirty="0">
                          <a:latin typeface="Comic Sans MS" pitchFamily="66" charset="0"/>
                        </a:rPr>
                        <a:t>,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Saygılar,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Best regards/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İyi dileklerimle,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Yours faithfully,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Saygılarımla,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Yours sincerely,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Saygılarımızla,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Respectfully yours,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Saygılarımla,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Thanks,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Teşekkürler,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Yours,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Sevgiler,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Thank you for your assistance.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Yardımlarınız için teşekkür ederim.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Thanks in advance.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Şimdiden teşekkür ederim.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Thank you for your help in this matter.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>
                          <a:latin typeface="Comic Sans MS" pitchFamily="66" charset="0"/>
                        </a:rPr>
                        <a:t>Bu konudaki yardımlarınız için teşekkür ederim.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latin typeface="Comic Sans MS" pitchFamily="66" charset="0"/>
                        </a:rPr>
                        <a:t>Thank you for your interest.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b="0" dirty="0">
                          <a:latin typeface="Comic Sans MS" pitchFamily="66" charset="0"/>
                        </a:rPr>
                        <a:t>İlginiz için teşekkür ederiz.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Custom 18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7368_TF55991576.potx" id="{61CA2AF1-1039-45BF-9A7F-21CCB08F2486}" vid="{672CBAE8-A529-4DCF-B4F9-3FCBC4DFA330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1C015E-2B6B-4186-AA19-D3C2878D41E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1af3243-3dd4-4a8d-8c0d-dd76da1f02a5"/>
    <ds:schemaRef ds:uri="16c05727-aa75-4e4a-9b5f-8a80a1165891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214C86-EE31-4BD9-A8DA-4E7809549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E4635-D1B4-4307-892D-6B7970BB73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Kurşun Rengi tasarımı</Template>
  <TotalTime>0</TotalTime>
  <Words>695</Words>
  <Application>Microsoft Office PowerPoint</Application>
  <PresentationFormat>Özel</PresentationFormat>
  <Paragraphs>118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Kurşun Rengi</vt:lpstr>
      <vt:lpstr>e-mail</vt:lpstr>
      <vt:lpstr>Mail Yazarken Bunlara Dikkat!</vt:lpstr>
      <vt:lpstr>Hitaplar</vt:lpstr>
      <vt:lpstr>Mailin nedeni</vt:lpstr>
      <vt:lpstr>Talepler, Bilgilendirme ve Onaylama</vt:lpstr>
      <vt:lpstr>Talepler, Bilgilendirme ve Onaylama</vt:lpstr>
      <vt:lpstr>Kapanış</vt:lpstr>
      <vt:lpstr>Kapanış</vt:lpstr>
      <vt:lpstr>İyi Dilekler ve Teşekkür</vt:lpstr>
      <vt:lpstr>Thank you…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2020-05-09T15:41:58Z</dcterms:created>
  <dcterms:modified xsi:type="dcterms:W3CDTF">2020-05-10T23:27:06Z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