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8" r:id="rId4"/>
    <p:sldId id="269" r:id="rId5"/>
    <p:sldId id="270" r:id="rId6"/>
    <p:sldId id="271" r:id="rId7"/>
    <p:sldId id="272" r:id="rId8"/>
    <p:sldId id="262"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46C117F-5CCF-4837-BE5F-2B92066CAFAF}"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4EB90BD-B6CE-46B7-997F-7313B992CCDC}"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DB9D11F-B188-461D-B23F-39381795C052}"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2E6D8D9-55A2-4063-B0F3-121F44549695}"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D4B24536-994D-4021-A283-9F449C0DB509}"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3CBBBB78-C96F-47B7-AB17-D852CA960AC9}"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4/22/2019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578ACC-22D6-47C1-A373-4FD133E34F3C}"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31444B-B92B-4E27-8C94-BB93EAF5CB18}"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63EFA5E-FA76-400D-B3DC-F0BA90E6D107}"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4/22/2019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 Kültür Sanat Muhabirliği</a:t>
            </a:r>
            <a:endParaRPr lang="tr-TR" dirty="0"/>
          </a:p>
        </p:txBody>
      </p:sp>
      <p:sp>
        <p:nvSpPr>
          <p:cNvPr id="3" name="Alt Başlık 2"/>
          <p:cNvSpPr>
            <a:spLocks noGrp="1"/>
          </p:cNvSpPr>
          <p:nvPr>
            <p:ph type="subTitle" idx="1"/>
          </p:nvPr>
        </p:nvSpPr>
        <p:spPr/>
        <p:txBody>
          <a:bodyPr/>
          <a:lstStyle/>
          <a:p>
            <a:r>
              <a:rPr lang="tr-TR" dirty="0" smtClean="0"/>
              <a:t>4. Hafta</a:t>
            </a:r>
            <a:endParaRPr lang="tr-TR" dirty="0"/>
          </a:p>
        </p:txBody>
      </p:sp>
    </p:spTree>
    <p:extLst>
      <p:ext uri="{BB962C8B-B14F-4D97-AF65-F5344CB8AC3E}">
        <p14:creationId xmlns:p14="http://schemas.microsoft.com/office/powerpoint/2010/main" val="3564333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Hakkı</a:t>
            </a:r>
            <a:endParaRPr lang="tr-TR" dirty="0"/>
          </a:p>
        </p:txBody>
      </p:sp>
      <p:sp>
        <p:nvSpPr>
          <p:cNvPr id="3" name="İçerik Yer Tutucusu 2"/>
          <p:cNvSpPr>
            <a:spLocks noGrp="1"/>
          </p:cNvSpPr>
          <p:nvPr>
            <p:ph idx="1"/>
          </p:nvPr>
        </p:nvSpPr>
        <p:spPr/>
        <p:txBody>
          <a:bodyPr/>
          <a:lstStyle/>
          <a:p>
            <a:pPr>
              <a:lnSpc>
                <a:spcPct val="200000"/>
              </a:lnSpc>
            </a:pPr>
            <a:r>
              <a:rPr lang="tr-TR" dirty="0" smtClean="0"/>
              <a:t>Herkes eğitim hakkından ayrım gözetilmeksizin </a:t>
            </a:r>
            <a:r>
              <a:rPr lang="tr-TR" dirty="0"/>
              <a:t>(Cinsiyet, din, etnik köken..</a:t>
            </a:r>
            <a:r>
              <a:rPr lang="tr-TR" dirty="0" err="1"/>
              <a:t>vs</a:t>
            </a:r>
            <a:r>
              <a:rPr lang="tr-TR" dirty="0"/>
              <a:t>) yararlanabilmelidir</a:t>
            </a:r>
            <a:r>
              <a:rPr lang="tr-TR" dirty="0" smtClean="0"/>
              <a:t>. </a:t>
            </a:r>
            <a:endParaRPr lang="tr-TR" dirty="0"/>
          </a:p>
        </p:txBody>
      </p:sp>
    </p:spTree>
    <p:extLst>
      <p:ext uri="{BB962C8B-B14F-4D97-AF65-F5344CB8AC3E}">
        <p14:creationId xmlns:p14="http://schemas.microsoft.com/office/powerpoint/2010/main" val="3077834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Anayasa’da Eğitim Hakkı-1</a:t>
            </a:r>
            <a:endParaRPr lang="tr-TR" dirty="0"/>
          </a:p>
        </p:txBody>
      </p:sp>
      <p:sp>
        <p:nvSpPr>
          <p:cNvPr id="3" name="İçerik Yer Tutucusu 2"/>
          <p:cNvSpPr>
            <a:spLocks noGrp="1"/>
          </p:cNvSpPr>
          <p:nvPr>
            <p:ph idx="1"/>
          </p:nvPr>
        </p:nvSpPr>
        <p:spPr/>
        <p:txBody>
          <a:bodyPr>
            <a:normAutofit/>
          </a:bodyPr>
          <a:lstStyle/>
          <a:p>
            <a:r>
              <a:rPr lang="tr-TR" sz="2400" dirty="0" smtClean="0"/>
              <a:t>Eğitim </a:t>
            </a:r>
            <a:r>
              <a:rPr lang="tr-TR" sz="2400" dirty="0"/>
              <a:t>ve öğrenim hakkı ve </a:t>
            </a:r>
            <a:r>
              <a:rPr lang="tr-TR" sz="2400" dirty="0" smtClean="0"/>
              <a:t>ödevi</a:t>
            </a:r>
          </a:p>
          <a:p>
            <a:r>
              <a:rPr lang="tr-TR" dirty="0" smtClean="0"/>
              <a:t>MADDE </a:t>
            </a:r>
            <a:r>
              <a:rPr lang="tr-TR" dirty="0"/>
              <a:t>42 – Kimse, eğitim ve öğrenim hakkından yoksun bırakılamaz.</a:t>
            </a:r>
          </a:p>
          <a:p>
            <a:pPr marL="0" indent="0">
              <a:buNone/>
            </a:pPr>
            <a:r>
              <a:rPr lang="tr-TR" dirty="0"/>
              <a:t>	</a:t>
            </a:r>
            <a:r>
              <a:rPr lang="tr-TR" dirty="0" smtClean="0"/>
              <a:t>	Öğrenim </a:t>
            </a:r>
            <a:r>
              <a:rPr lang="tr-TR" dirty="0"/>
              <a:t>hakkının kapsamı kanunla </a:t>
            </a:r>
            <a:r>
              <a:rPr lang="tr-TR" dirty="0" smtClean="0"/>
              <a:t>tespit </a:t>
            </a:r>
            <a:r>
              <a:rPr lang="tr-TR" dirty="0"/>
              <a:t>edilir ve düzenlenir.</a:t>
            </a:r>
          </a:p>
          <a:p>
            <a:endParaRPr lang="tr-TR" dirty="0" smtClean="0"/>
          </a:p>
          <a:p>
            <a:r>
              <a:rPr lang="tr-TR" dirty="0" smtClean="0"/>
              <a:t>İlköğretim </a:t>
            </a:r>
            <a:r>
              <a:rPr lang="tr-TR" dirty="0"/>
              <a:t>kız ve erkek bütün vatandaşlar için zorunludur ve Devlet okullarında parasızdır.</a:t>
            </a:r>
          </a:p>
          <a:p>
            <a:pPr marL="0" indent="0">
              <a:buNone/>
            </a:pPr>
            <a:endParaRPr lang="tr-TR" dirty="0"/>
          </a:p>
        </p:txBody>
      </p:sp>
    </p:spTree>
    <p:extLst>
      <p:ext uri="{BB962C8B-B14F-4D97-AF65-F5344CB8AC3E}">
        <p14:creationId xmlns:p14="http://schemas.microsoft.com/office/powerpoint/2010/main" val="3213036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Anayasa’da Eğitim </a:t>
            </a:r>
            <a:r>
              <a:rPr lang="tr-TR" dirty="0" smtClean="0"/>
              <a:t>Hakkı-2</a:t>
            </a:r>
            <a:endParaRPr lang="tr-TR" dirty="0"/>
          </a:p>
        </p:txBody>
      </p:sp>
      <p:sp>
        <p:nvSpPr>
          <p:cNvPr id="3" name="İçerik Yer Tutucusu 2"/>
          <p:cNvSpPr>
            <a:spLocks noGrp="1"/>
          </p:cNvSpPr>
          <p:nvPr>
            <p:ph idx="1"/>
          </p:nvPr>
        </p:nvSpPr>
        <p:spPr/>
        <p:txBody>
          <a:bodyPr>
            <a:normAutofit fontScale="92500"/>
          </a:bodyPr>
          <a:lstStyle/>
          <a:p>
            <a:r>
              <a:rPr lang="tr-TR" dirty="0"/>
              <a:t>Eğitim ve öğretim, Atatürk ilkeleri ve inkılapları doğrultusunda, çağdaş bilim ve eğitim esaslarına göre, Devletin gözetim ve denetimi altında yapılır. Bu esaslara aykırı eğitim ve öğretim yerleri açılamaz</a:t>
            </a:r>
            <a:r>
              <a:rPr lang="tr-TR" dirty="0" smtClean="0"/>
              <a:t>.</a:t>
            </a:r>
          </a:p>
          <a:p>
            <a:endParaRPr lang="tr-TR" dirty="0"/>
          </a:p>
          <a:p>
            <a:r>
              <a:rPr lang="tr-TR" dirty="0" smtClean="0"/>
              <a:t>Eğitim </a:t>
            </a:r>
            <a:r>
              <a:rPr lang="tr-TR" dirty="0"/>
              <a:t>ve öğretim hürriyeti, Anayasaya sadakat borcunu ortadan kaldırmaz</a:t>
            </a:r>
            <a:r>
              <a:rPr lang="tr-TR" dirty="0" smtClean="0"/>
              <a:t>.</a:t>
            </a:r>
          </a:p>
          <a:p>
            <a:endParaRPr lang="tr-TR" dirty="0"/>
          </a:p>
          <a:p>
            <a:r>
              <a:rPr lang="tr-TR" dirty="0" smtClean="0"/>
              <a:t>Özel </a:t>
            </a:r>
            <a:r>
              <a:rPr lang="tr-TR" dirty="0"/>
              <a:t>ilk ve orta dereceli okulların bağlı olduğu esaslar, Devlet okulları ile erişilmek istenen seviyeye uygun olarak, kanunla düzenlenir.</a:t>
            </a:r>
          </a:p>
        </p:txBody>
      </p:sp>
    </p:spTree>
    <p:extLst>
      <p:ext uri="{BB962C8B-B14F-4D97-AF65-F5344CB8AC3E}">
        <p14:creationId xmlns:p14="http://schemas.microsoft.com/office/powerpoint/2010/main" val="2845027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Anayasa’da Eğitim </a:t>
            </a:r>
            <a:r>
              <a:rPr lang="tr-TR" dirty="0" smtClean="0"/>
              <a:t>Hakkı-3</a:t>
            </a:r>
            <a:endParaRPr lang="tr-TR" dirty="0"/>
          </a:p>
        </p:txBody>
      </p:sp>
      <p:sp>
        <p:nvSpPr>
          <p:cNvPr id="3" name="İçerik Yer Tutucusu 2"/>
          <p:cNvSpPr>
            <a:spLocks noGrp="1"/>
          </p:cNvSpPr>
          <p:nvPr>
            <p:ph idx="1"/>
          </p:nvPr>
        </p:nvSpPr>
        <p:spPr/>
        <p:txBody>
          <a:bodyPr/>
          <a:lstStyle/>
          <a:p>
            <a:r>
              <a:rPr lang="tr-TR" b="1" dirty="0"/>
              <a:t>(Ek fıkra: 9/2/2008-5735/2 </a:t>
            </a:r>
            <a:r>
              <a:rPr lang="tr-TR" b="1" dirty="0" err="1"/>
              <a:t>md.</a:t>
            </a:r>
            <a:r>
              <a:rPr lang="tr-TR" b="1" dirty="0"/>
              <a:t>; İptal: Anayasa Mahkemesi’nin 5/6/2008 tarihli ve E.: 2008/16, K.: 2008/116 sayılı Kararı ile. ) </a:t>
            </a:r>
            <a:endParaRPr lang="tr-TR" b="1" dirty="0" smtClean="0"/>
          </a:p>
          <a:p>
            <a:r>
              <a:rPr lang="tr-TR" dirty="0" smtClean="0"/>
              <a:t>Devlet</a:t>
            </a:r>
            <a:r>
              <a:rPr lang="tr-TR" dirty="0"/>
              <a:t>, maddi imkanlardan yoksun başarılı öğrencilerin, öğrenimlerini sürdürebilmeleri amacı ile burslar ve başka yollarla gerekli yardımları yapar. </a:t>
            </a:r>
            <a:endParaRPr lang="tr-TR" dirty="0" smtClean="0"/>
          </a:p>
          <a:p>
            <a:pPr marL="0" indent="0">
              <a:buNone/>
            </a:pPr>
            <a:endParaRPr lang="tr-TR" dirty="0" smtClean="0"/>
          </a:p>
          <a:p>
            <a:r>
              <a:rPr lang="tr-TR" dirty="0" smtClean="0"/>
              <a:t>Devlet</a:t>
            </a:r>
            <a:r>
              <a:rPr lang="tr-TR" dirty="0"/>
              <a:t>, durumları sebebiyle özel eğitime ihtiyacı olanları topluma yararlı kılacak tedbirleri alır.</a:t>
            </a:r>
          </a:p>
        </p:txBody>
      </p:sp>
    </p:spTree>
    <p:extLst>
      <p:ext uri="{BB962C8B-B14F-4D97-AF65-F5344CB8AC3E}">
        <p14:creationId xmlns:p14="http://schemas.microsoft.com/office/powerpoint/2010/main" val="3068675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Anayasa’da Eğitim </a:t>
            </a:r>
            <a:r>
              <a:rPr lang="tr-TR" dirty="0" smtClean="0"/>
              <a:t>Hakkı-4</a:t>
            </a:r>
            <a:endParaRPr lang="tr-TR" dirty="0"/>
          </a:p>
        </p:txBody>
      </p:sp>
      <p:sp>
        <p:nvSpPr>
          <p:cNvPr id="3" name="İçerik Yer Tutucusu 2"/>
          <p:cNvSpPr>
            <a:spLocks noGrp="1"/>
          </p:cNvSpPr>
          <p:nvPr>
            <p:ph idx="1"/>
          </p:nvPr>
        </p:nvSpPr>
        <p:spPr/>
        <p:txBody>
          <a:bodyPr>
            <a:normAutofit/>
          </a:bodyPr>
          <a:lstStyle/>
          <a:p>
            <a:r>
              <a:rPr lang="tr-TR" b="1" dirty="0"/>
              <a:t>(Ek fıkra: 9/2/2008-5735/2 </a:t>
            </a:r>
            <a:r>
              <a:rPr lang="tr-TR" b="1" dirty="0" err="1"/>
              <a:t>md.</a:t>
            </a:r>
            <a:r>
              <a:rPr lang="tr-TR" b="1" dirty="0"/>
              <a:t>; İptal: Anayasa Mahkemesi’nin 5/6/2008 tarihli ve E.: 2008/16, K.: 2008/116 sayılı Kararı ile. ) </a:t>
            </a:r>
          </a:p>
          <a:p>
            <a:r>
              <a:rPr lang="tr-TR" dirty="0" smtClean="0"/>
              <a:t>Eğitim </a:t>
            </a:r>
            <a:r>
              <a:rPr lang="tr-TR" dirty="0"/>
              <a:t>ve öğretim kurumlarında sadece eğitim, öğretim, araştırma ve inceleme ile ilgili faaliyetler yürütülür. Bu faaliyetler her ne suretle olursa olsun engellenemez</a:t>
            </a:r>
            <a:r>
              <a:rPr lang="tr-TR" dirty="0" smtClean="0"/>
              <a:t>.</a:t>
            </a:r>
          </a:p>
          <a:p>
            <a:r>
              <a:rPr lang="tr-TR" dirty="0" smtClean="0"/>
              <a:t> </a:t>
            </a:r>
            <a:endParaRPr lang="tr-TR" dirty="0"/>
          </a:p>
        </p:txBody>
      </p:sp>
    </p:spTree>
    <p:extLst>
      <p:ext uri="{BB962C8B-B14F-4D97-AF65-F5344CB8AC3E}">
        <p14:creationId xmlns:p14="http://schemas.microsoft.com/office/powerpoint/2010/main" val="405337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Anayasa’da Eğitim </a:t>
            </a:r>
            <a:r>
              <a:rPr lang="tr-TR" dirty="0" smtClean="0"/>
              <a:t>Hakkı-4</a:t>
            </a:r>
            <a:endParaRPr lang="tr-TR" dirty="0"/>
          </a:p>
        </p:txBody>
      </p:sp>
      <p:sp>
        <p:nvSpPr>
          <p:cNvPr id="3" name="İçerik Yer Tutucusu 2"/>
          <p:cNvSpPr>
            <a:spLocks noGrp="1"/>
          </p:cNvSpPr>
          <p:nvPr>
            <p:ph idx="1"/>
          </p:nvPr>
        </p:nvSpPr>
        <p:spPr/>
        <p:txBody>
          <a:bodyPr>
            <a:normAutofit/>
          </a:bodyPr>
          <a:lstStyle/>
          <a:p>
            <a:r>
              <a:rPr lang="tr-TR" b="1" dirty="0"/>
              <a:t>(Ek fıkra: 9/2/2008-5735/2 </a:t>
            </a:r>
            <a:r>
              <a:rPr lang="tr-TR" b="1" dirty="0" err="1"/>
              <a:t>md.</a:t>
            </a:r>
            <a:r>
              <a:rPr lang="tr-TR" b="1" dirty="0"/>
              <a:t>; İptal: Anayasa Mahkemesi’nin 5/6/2008 tarihli ve E.: 2008/16, K.: 2008/116 sayılı Kararı ile. ) </a:t>
            </a:r>
          </a:p>
          <a:p>
            <a:r>
              <a:rPr lang="tr-TR" dirty="0" smtClean="0"/>
              <a:t>Türkçeden </a:t>
            </a:r>
            <a:r>
              <a:rPr lang="tr-TR" dirty="0"/>
              <a:t>başka hiçbir dil, eğitim ve öğretim kurumlarında Türk vatandaşlarına ana dilleri olarak okutulamaz ve öğretilemez. Eğitim ve öğretim kurumlarında okutulacak yabancı diller ile yabancı dille eğitim ve öğretim yapan okulların tabi olacağı esaslar kanunla düzenlenir. Milletlerarası </a:t>
            </a:r>
            <a:r>
              <a:rPr lang="tr-TR" dirty="0" smtClean="0"/>
              <a:t>antlaşma </a:t>
            </a:r>
            <a:r>
              <a:rPr lang="tr-TR" dirty="0"/>
              <a:t>hükümleri saklıdır.</a:t>
            </a:r>
          </a:p>
        </p:txBody>
      </p:sp>
    </p:spTree>
    <p:extLst>
      <p:ext uri="{BB962C8B-B14F-4D97-AF65-F5344CB8AC3E}">
        <p14:creationId xmlns:p14="http://schemas.microsoft.com/office/powerpoint/2010/main" val="2290904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ve Uygulama</a:t>
            </a:r>
            <a:endParaRPr lang="tr-TR" dirty="0"/>
          </a:p>
        </p:txBody>
      </p:sp>
      <p:sp>
        <p:nvSpPr>
          <p:cNvPr id="3" name="İçerik Yer Tutucusu 2"/>
          <p:cNvSpPr>
            <a:spLocks noGrp="1"/>
          </p:cNvSpPr>
          <p:nvPr>
            <p:ph idx="1"/>
          </p:nvPr>
        </p:nvSpPr>
        <p:spPr/>
        <p:txBody>
          <a:bodyPr/>
          <a:lstStyle/>
          <a:p>
            <a:r>
              <a:rPr lang="tr-TR" dirty="0" smtClean="0"/>
              <a:t>Günümüzdeki eğitimle ilgili sorunlar bu ilkelerde öne çıkan haklar açısından tartışılacaktır. </a:t>
            </a:r>
            <a:endParaRPr lang="tr-TR" dirty="0"/>
          </a:p>
        </p:txBody>
      </p:sp>
    </p:spTree>
    <p:extLst>
      <p:ext uri="{BB962C8B-B14F-4D97-AF65-F5344CB8AC3E}">
        <p14:creationId xmlns:p14="http://schemas.microsoft.com/office/powerpoint/2010/main" val="2545462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ve Uygulama</a:t>
            </a:r>
            <a:endParaRPr lang="tr-TR" dirty="0"/>
          </a:p>
        </p:txBody>
      </p:sp>
      <p:sp>
        <p:nvSpPr>
          <p:cNvPr id="3" name="İçerik Yer Tutucusu 2"/>
          <p:cNvSpPr>
            <a:spLocks noGrp="1"/>
          </p:cNvSpPr>
          <p:nvPr>
            <p:ph idx="1"/>
          </p:nvPr>
        </p:nvSpPr>
        <p:spPr/>
        <p:txBody>
          <a:bodyPr/>
          <a:lstStyle/>
          <a:p>
            <a:r>
              <a:rPr lang="tr-TR" dirty="0" smtClean="0"/>
              <a:t>Günün gazetelerinden konuyla ilgili bir haber seçilip bu ilkeler çerçevesinde değerlendirilerek tartışılır</a:t>
            </a:r>
            <a:endParaRPr lang="tr-TR" dirty="0"/>
          </a:p>
        </p:txBody>
      </p:sp>
    </p:spTree>
    <p:extLst>
      <p:ext uri="{BB962C8B-B14F-4D97-AF65-F5344CB8AC3E}">
        <p14:creationId xmlns:p14="http://schemas.microsoft.com/office/powerpoint/2010/main" val="35065293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14</TotalTime>
  <Words>338</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Trebuchet MS</vt:lpstr>
      <vt:lpstr>Berlin</vt:lpstr>
      <vt:lpstr>Eğitim Kültür Sanat Muhabirliği</vt:lpstr>
      <vt:lpstr>Eğitim Hakkı</vt:lpstr>
      <vt:lpstr>Anayasa’da Eğitim Hakkı-1</vt:lpstr>
      <vt:lpstr>Anayasa’da Eğitim Hakkı-2</vt:lpstr>
      <vt:lpstr>Anayasa’da Eğitim Hakkı-3</vt:lpstr>
      <vt:lpstr>Anayasa’da Eğitim Hakkı-4</vt:lpstr>
      <vt:lpstr>Anayasa’da Eğitim Hakkı-4</vt:lpstr>
      <vt:lpstr>Tartışma ve Uygulama</vt:lpstr>
      <vt:lpstr>Tartışma ve Uygulama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Kültür Sanat Muhabirliği</dc:title>
  <dc:creator>OZGUN DINCER</dc:creator>
  <cp:lastModifiedBy>OZGUN DINCER</cp:lastModifiedBy>
  <cp:revision>5</cp:revision>
  <dcterms:created xsi:type="dcterms:W3CDTF">2019-04-22T11:47:35Z</dcterms:created>
  <dcterms:modified xsi:type="dcterms:W3CDTF">2019-04-22T12:01:36Z</dcterms:modified>
</cp:coreProperties>
</file>