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300" r:id="rId3"/>
    <p:sldId id="302" r:id="rId4"/>
    <p:sldId id="281" r:id="rId5"/>
    <p:sldId id="282" r:id="rId6"/>
    <p:sldId id="297" r:id="rId7"/>
    <p:sldId id="299" r:id="rId8"/>
    <p:sldId id="293" r:id="rId9"/>
    <p:sldId id="294" r:id="rId10"/>
    <p:sldId id="271" r:id="rId11"/>
    <p:sldId id="272" r:id="rId12"/>
    <p:sldId id="284" r:id="rId13"/>
    <p:sldId id="296" r:id="rId14"/>
    <p:sldId id="290" r:id="rId15"/>
    <p:sldId id="274" r:id="rId16"/>
    <p:sldId id="288" r:id="rId17"/>
    <p:sldId id="275" r:id="rId18"/>
    <p:sldId id="292" r:id="rId19"/>
    <p:sldId id="276" r:id="rId20"/>
    <p:sldId id="287" r:id="rId21"/>
    <p:sldId id="277" r:id="rId22"/>
    <p:sldId id="285" r:id="rId23"/>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FFBE"/>
    <a:srgbClr val="38A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5" autoAdjust="0"/>
    <p:restoredTop sz="94660"/>
  </p:normalViewPr>
  <p:slideViewPr>
    <p:cSldViewPr snapToGrid="0">
      <p:cViewPr varScale="1">
        <p:scale>
          <a:sx n="59" d="100"/>
          <a:sy n="59" d="100"/>
        </p:scale>
        <p:origin x="82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tr-TR"/>
              <a:t>Asıl başlık stili için tıklayın</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2D61ACDD-4BD9-48EB-846F-D179CFCE2B47}" type="datetimeFigureOut">
              <a:rPr lang="tr-TR" smtClean="0"/>
              <a:t>28.11.2017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4146104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D61ACDD-4BD9-48EB-846F-D179CFCE2B47}" type="datetimeFigureOut">
              <a:rPr lang="tr-TR" smtClean="0"/>
              <a:t>28.11.2017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44625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tr-TR"/>
              <a:t>Asıl başlık stili için tıklayın</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D61ACDD-4BD9-48EB-846F-D179CFCE2B47}" type="datetimeFigureOut">
              <a:rPr lang="tr-TR" smtClean="0"/>
              <a:t>28.11.2017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310621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D61ACDD-4BD9-48EB-846F-D179CFCE2B47}" type="datetimeFigureOut">
              <a:rPr lang="tr-TR" smtClean="0"/>
              <a:t>28.11.2017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1874913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tr-TR"/>
              <a:t>Asıl başlık stili için tıklayın</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2D61ACDD-4BD9-48EB-846F-D179CFCE2B47}" type="datetimeFigureOut">
              <a:rPr lang="tr-TR" smtClean="0"/>
              <a:t>28.11.2017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281901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D61ACDD-4BD9-48EB-846F-D179CFCE2B47}" type="datetimeFigureOut">
              <a:rPr lang="tr-TR" smtClean="0"/>
              <a:t>28.11.2017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294756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tr-TR"/>
              <a:t>Asıl başlık stili için tıklayın</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tr-TR"/>
              <a:t>Asıl metin stillerini düzenle</a:t>
            </a:r>
          </a:p>
        </p:txBody>
      </p:sp>
      <p:sp>
        <p:nvSpPr>
          <p:cNvPr id="4" name="Content Placeholder 3"/>
          <p:cNvSpPr>
            <a:spLocks noGrp="1"/>
          </p:cNvSpPr>
          <p:nvPr>
            <p:ph sz="half" idx="2"/>
          </p:nvPr>
        </p:nvSpPr>
        <p:spPr>
          <a:xfrm>
            <a:off x="1041426" y="3905482"/>
            <a:ext cx="6396193" cy="574437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tr-TR"/>
              <a:t>Asıl metin stillerini düzenle</a:t>
            </a:r>
          </a:p>
        </p:txBody>
      </p:sp>
      <p:sp>
        <p:nvSpPr>
          <p:cNvPr id="6" name="Content Placeholder 5"/>
          <p:cNvSpPr>
            <a:spLocks noGrp="1"/>
          </p:cNvSpPr>
          <p:nvPr>
            <p:ph sz="quarter" idx="4"/>
          </p:nvPr>
        </p:nvSpPr>
        <p:spPr>
          <a:xfrm>
            <a:off x="7654172" y="3905482"/>
            <a:ext cx="6427693" cy="574437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D61ACDD-4BD9-48EB-846F-D179CFCE2B47}" type="datetimeFigureOut">
              <a:rPr lang="tr-TR" smtClean="0"/>
              <a:t>28.11.2017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1330491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tıklayın</a:t>
            </a:r>
            <a:endParaRPr lang="en-US" dirty="0"/>
          </a:p>
        </p:txBody>
      </p:sp>
      <p:sp>
        <p:nvSpPr>
          <p:cNvPr id="3" name="Date Placeholder 2"/>
          <p:cNvSpPr>
            <a:spLocks noGrp="1"/>
          </p:cNvSpPr>
          <p:nvPr>
            <p:ph type="dt" sz="half" idx="10"/>
          </p:nvPr>
        </p:nvSpPr>
        <p:spPr/>
        <p:txBody>
          <a:bodyPr/>
          <a:lstStyle/>
          <a:p>
            <a:fld id="{2D61ACDD-4BD9-48EB-846F-D179CFCE2B47}" type="datetimeFigureOut">
              <a:rPr lang="tr-TR" smtClean="0"/>
              <a:t>28.11.2017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732992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61ACDD-4BD9-48EB-846F-D179CFCE2B47}" type="datetimeFigureOut">
              <a:rPr lang="tr-TR" smtClean="0"/>
              <a:t>28.11.2017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32882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tr-TR"/>
              <a:t>Asıl başlık stili için tıklayın</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tr-TR"/>
              <a:t>Asıl metin stillerini düzenle</a:t>
            </a:r>
          </a:p>
        </p:txBody>
      </p:sp>
      <p:sp>
        <p:nvSpPr>
          <p:cNvPr id="5" name="Date Placeholder 4"/>
          <p:cNvSpPr>
            <a:spLocks noGrp="1"/>
          </p:cNvSpPr>
          <p:nvPr>
            <p:ph type="dt" sz="half" idx="10"/>
          </p:nvPr>
        </p:nvSpPr>
        <p:spPr/>
        <p:txBody>
          <a:bodyPr/>
          <a:lstStyle/>
          <a:p>
            <a:fld id="{2D61ACDD-4BD9-48EB-846F-D179CFCE2B47}" type="datetimeFigureOut">
              <a:rPr lang="tr-TR" smtClean="0"/>
              <a:t>28.11.2017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3061455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tr-TR"/>
              <a:t>Asıl başlık stili için tıklayın</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tr-TR"/>
              <a:t>Resim eklemek için simgeye tıklayın</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tr-TR"/>
              <a:t>Asıl metin stillerini düzenle</a:t>
            </a:r>
          </a:p>
        </p:txBody>
      </p:sp>
      <p:sp>
        <p:nvSpPr>
          <p:cNvPr id="5" name="Date Placeholder 4"/>
          <p:cNvSpPr>
            <a:spLocks noGrp="1"/>
          </p:cNvSpPr>
          <p:nvPr>
            <p:ph type="dt" sz="half" idx="10"/>
          </p:nvPr>
        </p:nvSpPr>
        <p:spPr/>
        <p:txBody>
          <a:bodyPr/>
          <a:lstStyle/>
          <a:p>
            <a:fld id="{2D61ACDD-4BD9-48EB-846F-D179CFCE2B47}" type="datetimeFigureOut">
              <a:rPr lang="tr-TR" smtClean="0"/>
              <a:t>28.11.2017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6D9F85-9AC7-4179-B2C6-F066CF3FE246}" type="slidenum">
              <a:rPr lang="tr-TR" smtClean="0"/>
              <a:t>‹#›</a:t>
            </a:fld>
            <a:endParaRPr lang="tr-TR"/>
          </a:p>
        </p:txBody>
      </p:sp>
    </p:spTree>
    <p:extLst>
      <p:ext uri="{BB962C8B-B14F-4D97-AF65-F5344CB8AC3E}">
        <p14:creationId xmlns:p14="http://schemas.microsoft.com/office/powerpoint/2010/main" val="170713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tr-TR"/>
              <a:t>Asıl başlık stili için tıklayın</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2D61ACDD-4BD9-48EB-846F-D179CFCE2B47}" type="datetimeFigureOut">
              <a:rPr lang="tr-TR" smtClean="0"/>
              <a:t>28.11.2017</a:t>
            </a:fld>
            <a:endParaRPr lang="tr-TR"/>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326D9F85-9AC7-4179-B2C6-F066CF3FE246}" type="slidenum">
              <a:rPr lang="tr-TR" smtClean="0"/>
              <a:t>‹#›</a:t>
            </a:fld>
            <a:endParaRPr lang="tr-TR"/>
          </a:p>
        </p:txBody>
      </p:sp>
    </p:spTree>
    <p:extLst>
      <p:ext uri="{BB962C8B-B14F-4D97-AF65-F5344CB8AC3E}">
        <p14:creationId xmlns:p14="http://schemas.microsoft.com/office/powerpoint/2010/main" val="1977097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emf"/><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National_Oceanic_and_Atmospheric_Administration" TargetMode="External"/><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National_Oceanic_and_Atmospheric_Administration" TargetMode="External"/><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4323805" y="1567542"/>
            <a:ext cx="6007029" cy="738664"/>
          </a:xfrm>
          <a:prstGeom prst="rect">
            <a:avLst/>
          </a:prstGeom>
          <a:noFill/>
        </p:spPr>
        <p:txBody>
          <a:bodyPr wrap="none" rtlCol="0">
            <a:spAutoFit/>
          </a:bodyPr>
          <a:lstStyle/>
          <a:p>
            <a:r>
              <a:rPr lang="tr-TR" sz="4200" b="1" dirty="0"/>
              <a:t>DÜNYA ve TÜRKİYE İKLİMİ</a:t>
            </a:r>
          </a:p>
        </p:txBody>
      </p:sp>
      <p:sp>
        <p:nvSpPr>
          <p:cNvPr id="3" name="Metin kutusu 2"/>
          <p:cNvSpPr txBox="1"/>
          <p:nvPr/>
        </p:nvSpPr>
        <p:spPr>
          <a:xfrm>
            <a:off x="10330834" y="2651761"/>
            <a:ext cx="3563861" cy="477054"/>
          </a:xfrm>
          <a:prstGeom prst="rect">
            <a:avLst/>
          </a:prstGeom>
          <a:noFill/>
        </p:spPr>
        <p:txBody>
          <a:bodyPr wrap="none" rtlCol="0">
            <a:spAutoFit/>
          </a:bodyPr>
          <a:lstStyle/>
          <a:p>
            <a:r>
              <a:rPr lang="tr-TR" sz="2500" b="1" dirty="0"/>
              <a:t>Yrd. Doç. Dr. Erkan Yılmaz</a:t>
            </a:r>
          </a:p>
        </p:txBody>
      </p:sp>
      <p:sp>
        <p:nvSpPr>
          <p:cNvPr id="4" name="Metin kutusu 3"/>
          <p:cNvSpPr txBox="1"/>
          <p:nvPr/>
        </p:nvSpPr>
        <p:spPr>
          <a:xfrm>
            <a:off x="761104" y="4628863"/>
            <a:ext cx="7315200" cy="6124754"/>
          </a:xfrm>
          <a:prstGeom prst="rect">
            <a:avLst/>
          </a:prstGeom>
          <a:noFill/>
        </p:spPr>
        <p:txBody>
          <a:bodyPr wrap="square" rtlCol="0">
            <a:spAutoFit/>
          </a:bodyPr>
          <a:lstStyle/>
          <a:p>
            <a:pPr marL="285750" indent="-285750">
              <a:buFont typeface="Arial" panose="020B0604020202020204" pitchFamily="34" charset="0"/>
              <a:buChar char="•"/>
            </a:pPr>
            <a:r>
              <a:rPr lang="tr-TR" sz="2200" b="1" dirty="0"/>
              <a:t>Bitki ve Hayvan Toplulukları</a:t>
            </a:r>
          </a:p>
          <a:p>
            <a:pPr marL="285750" indent="-285750">
              <a:buFont typeface="Arial" panose="020B0604020202020204" pitchFamily="34" charset="0"/>
              <a:buChar char="•"/>
            </a:pPr>
            <a:r>
              <a:rPr lang="tr-TR" sz="2200" b="1" dirty="0"/>
              <a:t>Hissedilen Sıcaklık</a:t>
            </a:r>
          </a:p>
          <a:p>
            <a:pPr marL="285750" indent="-285750">
              <a:buFont typeface="Arial" panose="020B0604020202020204" pitchFamily="34" charset="0"/>
              <a:buChar char="•"/>
            </a:pPr>
            <a:r>
              <a:rPr lang="tr-TR" sz="2000" b="1" dirty="0">
                <a:solidFill>
                  <a:srgbClr val="000000"/>
                </a:solidFill>
                <a:latin typeface="Linux Libertine"/>
              </a:rPr>
              <a:t>Kuraklık, Evrensel Sıcaklık Ölçeği</a:t>
            </a:r>
          </a:p>
          <a:p>
            <a:pPr marL="285750" indent="-285750">
              <a:buFont typeface="Arial" panose="020B0604020202020204" pitchFamily="34" charset="0"/>
              <a:buChar char="•"/>
            </a:pPr>
            <a:r>
              <a:rPr lang="tr-TR" sz="2000" b="1" dirty="0" err="1">
                <a:solidFill>
                  <a:srgbClr val="000000"/>
                </a:solidFill>
                <a:latin typeface="Linux Libertine"/>
              </a:rPr>
              <a:t>Holdridge</a:t>
            </a:r>
            <a:r>
              <a:rPr lang="tr-TR" sz="2000" b="1" dirty="0">
                <a:solidFill>
                  <a:srgbClr val="000000"/>
                </a:solidFill>
                <a:latin typeface="Linux Libertine"/>
              </a:rPr>
              <a:t> Yaşam Bölgeleri</a:t>
            </a:r>
          </a:p>
          <a:p>
            <a:pPr marL="285750" indent="-285750">
              <a:buFont typeface="Arial" panose="020B0604020202020204" pitchFamily="34" charset="0"/>
              <a:buChar char="•"/>
            </a:pPr>
            <a:r>
              <a:rPr lang="tr-TR" sz="2200" b="1" dirty="0"/>
              <a:t>İklimin Tanımı</a:t>
            </a:r>
          </a:p>
          <a:p>
            <a:pPr marL="742950" lvl="1" indent="-285750">
              <a:buFont typeface="Arial" panose="020B0604020202020204" pitchFamily="34" charset="0"/>
              <a:buChar char="•"/>
            </a:pPr>
            <a:r>
              <a:rPr lang="tr-TR" sz="2200" b="1" dirty="0" err="1"/>
              <a:t>Köppen</a:t>
            </a:r>
            <a:endParaRPr lang="tr-TR" sz="2200" b="1" dirty="0"/>
          </a:p>
          <a:p>
            <a:pPr marL="742950" lvl="1" indent="-285750">
              <a:buFont typeface="Arial" panose="020B0604020202020204" pitchFamily="34" charset="0"/>
              <a:buChar char="•"/>
            </a:pPr>
            <a:r>
              <a:rPr lang="tr-TR" sz="2200" b="1" dirty="0" err="1"/>
              <a:t>Strahler</a:t>
            </a:r>
            <a:endParaRPr lang="tr-TR" sz="2200" b="1" dirty="0"/>
          </a:p>
          <a:p>
            <a:pPr marL="742950" lvl="1" indent="-285750">
              <a:buFont typeface="Arial" panose="020B0604020202020204" pitchFamily="34" charset="0"/>
              <a:buChar char="•"/>
            </a:pPr>
            <a:r>
              <a:rPr lang="tr-TR" sz="2200" b="1" dirty="0" err="1"/>
              <a:t>Alison</a:t>
            </a:r>
            <a:endParaRPr lang="tr-TR" sz="2200" b="1" dirty="0"/>
          </a:p>
          <a:p>
            <a:pPr marL="742950" lvl="1" indent="-285750">
              <a:buFont typeface="Arial" panose="020B0604020202020204" pitchFamily="34" charset="0"/>
              <a:buChar char="•"/>
            </a:pPr>
            <a:r>
              <a:rPr lang="tr-TR" sz="2200" b="1" dirty="0" err="1"/>
              <a:t>Trawerta</a:t>
            </a:r>
            <a:endParaRPr lang="tr-TR" sz="2200" b="1" dirty="0"/>
          </a:p>
          <a:p>
            <a:pPr marL="742950" lvl="1" indent="-285750">
              <a:buFont typeface="Arial" panose="020B0604020202020204" pitchFamily="34" charset="0"/>
              <a:buChar char="•"/>
            </a:pPr>
            <a:r>
              <a:rPr lang="tr-TR" sz="2200" b="1" dirty="0" err="1"/>
              <a:t>Emberger</a:t>
            </a:r>
            <a:endParaRPr lang="tr-TR" sz="2200" b="1" dirty="0"/>
          </a:p>
          <a:p>
            <a:pPr marL="742950" lvl="1" indent="-285750">
              <a:buFont typeface="Arial" panose="020B0604020202020204" pitchFamily="34" charset="0"/>
              <a:buChar char="•"/>
            </a:pPr>
            <a:r>
              <a:rPr lang="tr-TR" sz="2200" b="1" dirty="0" err="1"/>
              <a:t>Crowe</a:t>
            </a:r>
            <a:endParaRPr lang="tr-TR" sz="2200" b="1" dirty="0"/>
          </a:p>
          <a:p>
            <a:pPr marL="742950" lvl="1" indent="-285750">
              <a:buFont typeface="Arial" panose="020B0604020202020204" pitchFamily="34" charset="0"/>
              <a:buChar char="•"/>
            </a:pPr>
            <a:r>
              <a:rPr lang="tr-TR" sz="2200" b="1" dirty="0"/>
              <a:t>De </a:t>
            </a:r>
            <a:r>
              <a:rPr lang="tr-TR" sz="2200" b="1" dirty="0" err="1"/>
              <a:t>Martonne</a:t>
            </a:r>
            <a:endParaRPr lang="tr-TR" sz="2200" b="1" dirty="0"/>
          </a:p>
          <a:p>
            <a:pPr marL="742950" lvl="1" indent="-285750">
              <a:buFont typeface="Arial" panose="020B0604020202020204" pitchFamily="34" charset="0"/>
              <a:buChar char="•"/>
            </a:pPr>
            <a:r>
              <a:rPr lang="tr-TR" sz="2200" b="1" dirty="0"/>
              <a:t>Erinç</a:t>
            </a:r>
          </a:p>
          <a:p>
            <a:pPr marL="742950" lvl="1" indent="-285750">
              <a:buFont typeface="Arial" panose="020B0604020202020204" pitchFamily="34" charset="0"/>
              <a:buChar char="•"/>
            </a:pPr>
            <a:r>
              <a:rPr lang="tr-TR" sz="2200" b="1" dirty="0"/>
              <a:t>Aydeniz</a:t>
            </a:r>
          </a:p>
          <a:p>
            <a:pPr marL="742950" lvl="1" indent="-285750">
              <a:buFont typeface="Arial" panose="020B0604020202020204" pitchFamily="34" charset="0"/>
              <a:buChar char="•"/>
            </a:pPr>
            <a:r>
              <a:rPr lang="tr-TR" sz="2200" b="1" dirty="0"/>
              <a:t>Sezer</a:t>
            </a:r>
          </a:p>
          <a:p>
            <a:pPr marL="742950" lvl="1" indent="-285750">
              <a:buFont typeface="Arial" panose="020B0604020202020204" pitchFamily="34" charset="0"/>
              <a:buChar char="•"/>
            </a:pPr>
            <a:r>
              <a:rPr lang="tr-TR" sz="2200" b="1" dirty="0">
                <a:solidFill>
                  <a:srgbClr val="FF0000"/>
                </a:solidFill>
              </a:rPr>
              <a:t>Köppen-Geiger</a:t>
            </a:r>
          </a:p>
          <a:p>
            <a:pPr marL="742950" lvl="1" indent="-285750">
              <a:buFont typeface="Arial" panose="020B0604020202020204" pitchFamily="34" charset="0"/>
              <a:buChar char="•"/>
            </a:pPr>
            <a:r>
              <a:rPr lang="tr-TR" sz="2200" b="1" dirty="0" err="1">
                <a:solidFill>
                  <a:srgbClr val="FF0000"/>
                </a:solidFill>
              </a:rPr>
              <a:t>Thorthwaite</a:t>
            </a:r>
            <a:endParaRPr lang="tr-TR" sz="2200" b="1" dirty="0">
              <a:solidFill>
                <a:srgbClr val="FF0000"/>
              </a:solidFill>
            </a:endParaRPr>
          </a:p>
          <a:p>
            <a:pPr marL="742950" lvl="1" indent="-285750">
              <a:buFont typeface="Arial" panose="020B0604020202020204" pitchFamily="34" charset="0"/>
              <a:buChar char="•"/>
            </a:pPr>
            <a:endParaRPr lang="tr-TR" sz="2200" b="1" dirty="0"/>
          </a:p>
        </p:txBody>
      </p:sp>
    </p:spTree>
    <p:extLst>
      <p:ext uri="{BB962C8B-B14F-4D97-AF65-F5344CB8AC3E}">
        <p14:creationId xmlns:p14="http://schemas.microsoft.com/office/powerpoint/2010/main" val="193158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880549" y="0"/>
            <a:ext cx="1238801" cy="477054"/>
          </a:xfrm>
          <a:prstGeom prst="rect">
            <a:avLst/>
          </a:prstGeom>
          <a:solidFill>
            <a:srgbClr val="92D050"/>
          </a:solidFill>
        </p:spPr>
        <p:txBody>
          <a:bodyPr wrap="none" rtlCol="0">
            <a:spAutoFit/>
          </a:bodyPr>
          <a:lstStyle/>
          <a:p>
            <a:r>
              <a:rPr lang="tr-TR" sz="2500" b="1" dirty="0" err="1"/>
              <a:t>Strahler</a:t>
            </a:r>
            <a:endParaRPr lang="tr-TR" sz="2500" b="1" dirty="0"/>
          </a:p>
        </p:txBody>
      </p:sp>
      <p:grpSp>
        <p:nvGrpSpPr>
          <p:cNvPr id="5" name="Grup 4"/>
          <p:cNvGrpSpPr/>
          <p:nvPr/>
        </p:nvGrpSpPr>
        <p:grpSpPr>
          <a:xfrm>
            <a:off x="0" y="1019989"/>
            <a:ext cx="15119350" cy="9671824"/>
            <a:chOff x="0" y="621158"/>
            <a:chExt cx="15119350" cy="9671824"/>
          </a:xfrm>
        </p:grpSpPr>
        <p:pic>
          <p:nvPicPr>
            <p:cNvPr id="1026" name="Picture 2" descr="strahler climate classification ile ilgili görsel sonuc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621158"/>
              <a:ext cx="15119350" cy="939482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43261" y="10015983"/>
              <a:ext cx="11567739" cy="276999"/>
            </a:xfrm>
            <a:prstGeom prst="rect">
              <a:avLst/>
            </a:prstGeom>
          </p:spPr>
          <p:txBody>
            <a:bodyPr wrap="square">
              <a:spAutoFit/>
            </a:bodyPr>
            <a:lstStyle/>
            <a:p>
              <a:r>
                <a:rPr lang="tr-TR" sz="1200" dirty="0">
                  <a:solidFill>
                    <a:srgbClr val="0070C0"/>
                  </a:solidFill>
                </a:rPr>
                <a:t>https://sites.google.com/a/miamioh.edu/geo121f13/_/rsrc/1381770549564/home/f1-lake-turkana-national-parks-kenya/Strahler%2BClimate%2BMap.jpg?height=1117&amp;width=1796</a:t>
              </a:r>
            </a:p>
          </p:txBody>
        </p:sp>
      </p:grpSp>
      <p:sp>
        <p:nvSpPr>
          <p:cNvPr id="3" name="Metin kutusu 2"/>
          <p:cNvSpPr txBox="1"/>
          <p:nvPr/>
        </p:nvSpPr>
        <p:spPr>
          <a:xfrm>
            <a:off x="11811000" y="477054"/>
            <a:ext cx="3364575" cy="369332"/>
          </a:xfrm>
          <a:prstGeom prst="rect">
            <a:avLst/>
          </a:prstGeom>
          <a:noFill/>
        </p:spPr>
        <p:txBody>
          <a:bodyPr wrap="none" rtlCol="0">
            <a:spAutoFit/>
          </a:bodyPr>
          <a:lstStyle/>
          <a:p>
            <a:r>
              <a:rPr lang="tr-TR" b="1" dirty="0"/>
              <a:t>Hava Kütlelerinin Doğuş Bölgeleri</a:t>
            </a:r>
          </a:p>
        </p:txBody>
      </p:sp>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5526" y="9053302"/>
            <a:ext cx="8383824" cy="1361512"/>
          </a:xfrm>
          <a:prstGeom prst="rect">
            <a:avLst/>
          </a:prstGeom>
        </p:spPr>
      </p:pic>
    </p:spTree>
    <p:extLst>
      <p:ext uri="{BB962C8B-B14F-4D97-AF65-F5344CB8AC3E}">
        <p14:creationId xmlns:p14="http://schemas.microsoft.com/office/powerpoint/2010/main" val="743139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743589" y="0"/>
            <a:ext cx="1375761" cy="477054"/>
          </a:xfrm>
          <a:prstGeom prst="rect">
            <a:avLst/>
          </a:prstGeom>
          <a:solidFill>
            <a:srgbClr val="92D050"/>
          </a:solidFill>
        </p:spPr>
        <p:txBody>
          <a:bodyPr wrap="none" rtlCol="0">
            <a:spAutoFit/>
          </a:bodyPr>
          <a:lstStyle/>
          <a:p>
            <a:r>
              <a:rPr lang="tr-TR" sz="2500" b="1" dirty="0" err="1"/>
              <a:t>Trewarta</a:t>
            </a:r>
            <a:endParaRPr lang="tr-TR" sz="2500" b="1" dirty="0"/>
          </a:p>
        </p:txBody>
      </p:sp>
      <p:pic>
        <p:nvPicPr>
          <p:cNvPr id="3" name="Resim 2"/>
          <p:cNvPicPr>
            <a:picLocks noChangeAspect="1"/>
          </p:cNvPicPr>
          <p:nvPr/>
        </p:nvPicPr>
        <p:blipFill>
          <a:blip r:embed="rId2"/>
          <a:stretch>
            <a:fillRect/>
          </a:stretch>
        </p:blipFill>
        <p:spPr>
          <a:xfrm>
            <a:off x="213360" y="477055"/>
            <a:ext cx="5082236" cy="9251042"/>
          </a:xfrm>
          <a:prstGeom prst="rect">
            <a:avLst/>
          </a:prstGeom>
        </p:spPr>
      </p:pic>
      <p:sp>
        <p:nvSpPr>
          <p:cNvPr id="6" name="Dikdörtgen 5"/>
          <p:cNvSpPr/>
          <p:nvPr/>
        </p:nvSpPr>
        <p:spPr>
          <a:xfrm>
            <a:off x="5739755" y="261673"/>
            <a:ext cx="7559675" cy="646331"/>
          </a:xfrm>
          <a:prstGeom prst="rect">
            <a:avLst/>
          </a:prstGeom>
        </p:spPr>
        <p:txBody>
          <a:bodyPr>
            <a:spAutoFit/>
          </a:bodyPr>
          <a:lstStyle/>
          <a:p>
            <a:r>
              <a:rPr lang="tr-TR" dirty="0">
                <a:solidFill>
                  <a:srgbClr val="1B1C20"/>
                </a:solidFill>
                <a:latin typeface="Candida-Roman"/>
              </a:rPr>
              <a:t>İklim ve alt iklim tipi ölçütü</a:t>
            </a:r>
          </a:p>
          <a:p>
            <a:r>
              <a:rPr lang="tr-TR" dirty="0">
                <a:solidFill>
                  <a:srgbClr val="1B1C20"/>
                </a:solidFill>
                <a:latin typeface="Candida-Roman"/>
              </a:rPr>
              <a:t>                         Yağış ve Sıcaklık Rejimi</a:t>
            </a:r>
          </a:p>
        </p:txBody>
      </p:sp>
      <p:sp>
        <p:nvSpPr>
          <p:cNvPr id="7" name="Dikdörtgen 6"/>
          <p:cNvSpPr/>
          <p:nvPr/>
        </p:nvSpPr>
        <p:spPr>
          <a:xfrm>
            <a:off x="5586540" y="1158427"/>
            <a:ext cx="8078646" cy="1323439"/>
          </a:xfrm>
          <a:prstGeom prst="rect">
            <a:avLst/>
          </a:prstGeom>
        </p:spPr>
        <p:txBody>
          <a:bodyPr wrap="square">
            <a:spAutoFit/>
          </a:bodyPr>
          <a:lstStyle/>
          <a:p>
            <a:r>
              <a:rPr lang="en-US" sz="2000" b="1" dirty="0">
                <a:solidFill>
                  <a:srgbClr val="1B1C20"/>
                </a:solidFill>
                <a:latin typeface="Candida-Bold"/>
              </a:rPr>
              <a:t>A </a:t>
            </a:r>
            <a:r>
              <a:rPr lang="en-US" sz="2000" i="1" dirty="0">
                <a:solidFill>
                  <a:srgbClr val="1B1C20"/>
                </a:solidFill>
                <a:latin typeface="ObliqueStraightPlain"/>
              </a:rPr>
              <a:t>T</a:t>
            </a:r>
            <a:r>
              <a:rPr lang="tr-TR" sz="2000" baseline="-25000" dirty="0">
                <a:solidFill>
                  <a:srgbClr val="1B1C20"/>
                </a:solidFill>
                <a:latin typeface="Candida-Roman"/>
              </a:rPr>
              <a:t>soğuk</a:t>
            </a:r>
            <a:r>
              <a:rPr lang="en-US" sz="2000" dirty="0">
                <a:solidFill>
                  <a:srgbClr val="1B1C20"/>
                </a:solidFill>
                <a:latin typeface="Candida-Roman"/>
              </a:rPr>
              <a:t>&gt; 18°C; </a:t>
            </a:r>
            <a:r>
              <a:rPr lang="en-US" sz="2000" i="1" dirty="0">
                <a:solidFill>
                  <a:srgbClr val="1B1C20"/>
                </a:solidFill>
                <a:latin typeface="ObliqueStraightPlain"/>
              </a:rPr>
              <a:t>P</a:t>
            </a:r>
            <a:r>
              <a:rPr lang="tr-TR" sz="2000" baseline="-25000" dirty="0" err="1">
                <a:solidFill>
                  <a:srgbClr val="1B1C20"/>
                </a:solidFill>
                <a:latin typeface="Candida-Roman"/>
              </a:rPr>
              <a:t>ort</a:t>
            </a:r>
            <a:r>
              <a:rPr lang="en-US" sz="2000" baseline="-25000" dirty="0">
                <a:solidFill>
                  <a:srgbClr val="1B1C20"/>
                </a:solidFill>
                <a:latin typeface="Candida-Roman"/>
              </a:rPr>
              <a:t> </a:t>
            </a:r>
            <a:r>
              <a:rPr lang="tr-TR" sz="2000" dirty="0">
                <a:solidFill>
                  <a:srgbClr val="1B1C20"/>
                </a:solidFill>
                <a:latin typeface="Symbol" panose="05050102010706020507" pitchFamily="18" charset="2"/>
              </a:rPr>
              <a:t>=&gt;</a:t>
            </a:r>
            <a:r>
              <a:rPr lang="en-US" sz="2000" i="1" dirty="0">
                <a:solidFill>
                  <a:srgbClr val="1B1C20"/>
                </a:solidFill>
                <a:latin typeface="ObliqueStraightPlain"/>
              </a:rPr>
              <a:t>R</a:t>
            </a:r>
          </a:p>
          <a:p>
            <a:r>
              <a:rPr lang="tr-TR" sz="2000" i="1" dirty="0">
                <a:solidFill>
                  <a:srgbClr val="1B1C20"/>
                </a:solidFill>
                <a:latin typeface="ObliqueStraightPlain"/>
              </a:rPr>
              <a:t>                        Ar </a:t>
            </a:r>
            <a:r>
              <a:rPr lang="tr-TR" sz="2000" dirty="0">
                <a:solidFill>
                  <a:srgbClr val="1B1C20"/>
                </a:solidFill>
                <a:latin typeface="Candida-Roman"/>
              </a:rPr>
              <a:t>10 </a:t>
            </a:r>
            <a:r>
              <a:rPr lang="tr-TR" sz="2000" dirty="0" err="1">
                <a:solidFill>
                  <a:srgbClr val="1B1C20"/>
                </a:solidFill>
                <a:latin typeface="Candida-Roman"/>
              </a:rPr>
              <a:t>to</a:t>
            </a:r>
            <a:r>
              <a:rPr lang="tr-TR" sz="2000" dirty="0">
                <a:solidFill>
                  <a:srgbClr val="1B1C20"/>
                </a:solidFill>
                <a:latin typeface="Candida-Roman"/>
              </a:rPr>
              <a:t> 12 </a:t>
            </a:r>
            <a:r>
              <a:rPr lang="tr-TR" sz="2000" dirty="0" err="1">
                <a:solidFill>
                  <a:srgbClr val="1B1C20"/>
                </a:solidFill>
                <a:latin typeface="Candida-Roman"/>
              </a:rPr>
              <a:t>aos</a:t>
            </a:r>
            <a:r>
              <a:rPr lang="tr-TR" sz="2000" dirty="0">
                <a:solidFill>
                  <a:srgbClr val="1B1C20"/>
                </a:solidFill>
                <a:latin typeface="Candida-Roman"/>
              </a:rPr>
              <a:t> nemli; 0 </a:t>
            </a:r>
            <a:r>
              <a:rPr lang="tr-TR" sz="2000" dirty="0" err="1">
                <a:solidFill>
                  <a:srgbClr val="1B1C20"/>
                </a:solidFill>
                <a:latin typeface="Candida-Roman"/>
              </a:rPr>
              <a:t>to</a:t>
            </a:r>
            <a:r>
              <a:rPr lang="tr-TR" sz="2000" dirty="0">
                <a:solidFill>
                  <a:srgbClr val="1B1C20"/>
                </a:solidFill>
                <a:latin typeface="Candida-Roman"/>
              </a:rPr>
              <a:t> 2 </a:t>
            </a:r>
            <a:r>
              <a:rPr lang="tr-TR" sz="2000" dirty="0" err="1">
                <a:solidFill>
                  <a:srgbClr val="1B1C20"/>
                </a:solidFill>
                <a:latin typeface="Candida-Roman"/>
              </a:rPr>
              <a:t>aos</a:t>
            </a:r>
            <a:r>
              <a:rPr lang="tr-TR" sz="2000" dirty="0">
                <a:solidFill>
                  <a:srgbClr val="1B1C20"/>
                </a:solidFill>
                <a:latin typeface="Candida-Roman"/>
              </a:rPr>
              <a:t> kurak</a:t>
            </a:r>
          </a:p>
          <a:p>
            <a:r>
              <a:rPr lang="tr-TR" sz="2000" i="1" dirty="0">
                <a:solidFill>
                  <a:srgbClr val="1B1C20"/>
                </a:solidFill>
                <a:latin typeface="ObliqueStraightPlain"/>
              </a:rPr>
              <a:t>                        </a:t>
            </a:r>
            <a:r>
              <a:rPr lang="en-US" sz="2000" i="1" dirty="0">
                <a:solidFill>
                  <a:srgbClr val="1B1C20"/>
                </a:solidFill>
                <a:latin typeface="ObliqueStraightPlain"/>
              </a:rPr>
              <a:t>Aw </a:t>
            </a:r>
            <a:r>
              <a:rPr lang="tr-TR" sz="2000" i="1" dirty="0">
                <a:solidFill>
                  <a:srgbClr val="1B1C20"/>
                </a:solidFill>
                <a:latin typeface="ObliqueStraightPlain"/>
              </a:rPr>
              <a:t>Kışı</a:t>
            </a:r>
            <a:r>
              <a:rPr lang="en-US" sz="2000" dirty="0">
                <a:solidFill>
                  <a:srgbClr val="1B1C20"/>
                </a:solidFill>
                <a:latin typeface="Candida-Roman"/>
              </a:rPr>
              <a:t> (</a:t>
            </a:r>
            <a:r>
              <a:rPr lang="tr-TR" sz="2000" dirty="0">
                <a:solidFill>
                  <a:srgbClr val="1B1C20"/>
                </a:solidFill>
                <a:latin typeface="Candida-Roman"/>
              </a:rPr>
              <a:t>düşük güneşlenme dönemi</a:t>
            </a:r>
            <a:r>
              <a:rPr lang="en-US" sz="2000" dirty="0">
                <a:solidFill>
                  <a:srgbClr val="1B1C20"/>
                </a:solidFill>
                <a:latin typeface="Candida-Roman"/>
              </a:rPr>
              <a:t>) </a:t>
            </a:r>
            <a:r>
              <a:rPr lang="tr-TR" sz="2000" dirty="0">
                <a:solidFill>
                  <a:srgbClr val="1B1C20"/>
                </a:solidFill>
                <a:latin typeface="Candida-Roman"/>
              </a:rPr>
              <a:t>kurak</a:t>
            </a:r>
            <a:r>
              <a:rPr lang="en-US" sz="2000" dirty="0">
                <a:solidFill>
                  <a:srgbClr val="1B1C20"/>
                </a:solidFill>
                <a:latin typeface="Candida-Roman"/>
              </a:rPr>
              <a:t>; &gt;2</a:t>
            </a:r>
            <a:r>
              <a:rPr lang="tr-TR" sz="2000" dirty="0">
                <a:solidFill>
                  <a:srgbClr val="1B1C20"/>
                </a:solidFill>
                <a:latin typeface="Candida-Roman"/>
              </a:rPr>
              <a:t> kurak ay</a:t>
            </a:r>
          </a:p>
          <a:p>
            <a:r>
              <a:rPr lang="tr-TR" sz="2000" i="1" dirty="0">
                <a:solidFill>
                  <a:srgbClr val="1B1C20"/>
                </a:solidFill>
                <a:latin typeface="ObliqueStraightPlain"/>
              </a:rPr>
              <a:t>                        </a:t>
            </a:r>
            <a:r>
              <a:rPr lang="en-US" sz="2000" i="1" dirty="0">
                <a:solidFill>
                  <a:srgbClr val="1B1C20"/>
                </a:solidFill>
                <a:latin typeface="ObliqueStraightPlain"/>
              </a:rPr>
              <a:t>As </a:t>
            </a:r>
            <a:r>
              <a:rPr lang="tr-TR" sz="2000" dirty="0">
                <a:solidFill>
                  <a:srgbClr val="1B1C20"/>
                </a:solidFill>
                <a:latin typeface="Candida-Roman"/>
              </a:rPr>
              <a:t>Yazı</a:t>
            </a:r>
            <a:r>
              <a:rPr lang="en-US" sz="2000" dirty="0">
                <a:solidFill>
                  <a:srgbClr val="1B1C20"/>
                </a:solidFill>
                <a:latin typeface="Candida-Roman"/>
              </a:rPr>
              <a:t> (</a:t>
            </a:r>
            <a:r>
              <a:rPr lang="tr-TR" sz="2000" dirty="0">
                <a:solidFill>
                  <a:srgbClr val="1B1C20"/>
                </a:solidFill>
                <a:latin typeface="Candida-Roman"/>
              </a:rPr>
              <a:t>düşük güneşlenme dönemi</a:t>
            </a:r>
            <a:r>
              <a:rPr lang="en-US" sz="2000" dirty="0">
                <a:solidFill>
                  <a:srgbClr val="1B1C20"/>
                </a:solidFill>
                <a:latin typeface="Candida-Roman"/>
              </a:rPr>
              <a:t>) </a:t>
            </a:r>
            <a:r>
              <a:rPr lang="tr-TR" sz="2000" dirty="0">
                <a:solidFill>
                  <a:srgbClr val="1B1C20"/>
                </a:solidFill>
                <a:latin typeface="Candida-Roman"/>
              </a:rPr>
              <a:t>kurak</a:t>
            </a:r>
            <a:r>
              <a:rPr lang="en-US" sz="2000" dirty="0">
                <a:solidFill>
                  <a:srgbClr val="1B1C20"/>
                </a:solidFill>
                <a:latin typeface="Candida-Roman"/>
              </a:rPr>
              <a:t>; </a:t>
            </a:r>
            <a:r>
              <a:rPr lang="tr-TR" sz="2000" dirty="0">
                <a:solidFill>
                  <a:srgbClr val="1B1C20"/>
                </a:solidFill>
                <a:latin typeface="Candida-Roman"/>
              </a:rPr>
              <a:t>nadiren görülür </a:t>
            </a:r>
            <a:r>
              <a:rPr lang="tr-TR" sz="2000" i="1" dirty="0">
                <a:solidFill>
                  <a:srgbClr val="1B1C20"/>
                </a:solidFill>
                <a:latin typeface="ObliqueStraightPlain"/>
              </a:rPr>
              <a:t>A</a:t>
            </a:r>
            <a:endParaRPr lang="tr-TR" sz="2000" dirty="0">
              <a:solidFill>
                <a:srgbClr val="1B1C20"/>
              </a:solidFill>
              <a:latin typeface="Candida-Roman"/>
            </a:endParaRPr>
          </a:p>
        </p:txBody>
      </p:sp>
      <p:sp>
        <p:nvSpPr>
          <p:cNvPr id="8" name="Dikdörtgen 7"/>
          <p:cNvSpPr/>
          <p:nvPr/>
        </p:nvSpPr>
        <p:spPr>
          <a:xfrm>
            <a:off x="5546796" y="2555993"/>
            <a:ext cx="7559675" cy="1015663"/>
          </a:xfrm>
          <a:prstGeom prst="rect">
            <a:avLst/>
          </a:prstGeom>
        </p:spPr>
        <p:txBody>
          <a:bodyPr>
            <a:spAutoFit/>
          </a:bodyPr>
          <a:lstStyle/>
          <a:p>
            <a:r>
              <a:rPr lang="tr-TR" sz="2000" b="1" dirty="0">
                <a:solidFill>
                  <a:srgbClr val="1B1C20"/>
                </a:solidFill>
                <a:latin typeface="Candida-Bold"/>
              </a:rPr>
              <a:t>B </a:t>
            </a:r>
            <a:r>
              <a:rPr lang="tr-TR" sz="2000" i="1" dirty="0">
                <a:solidFill>
                  <a:srgbClr val="1B1C20"/>
                </a:solidFill>
                <a:latin typeface="ObliqueStraightPlain"/>
              </a:rPr>
              <a:t>P</a:t>
            </a:r>
            <a:r>
              <a:rPr lang="tr-TR" sz="2000" baseline="-25000" dirty="0">
                <a:solidFill>
                  <a:srgbClr val="1B1C20"/>
                </a:solidFill>
                <a:latin typeface="Candida-Roman"/>
              </a:rPr>
              <a:t>ort</a:t>
            </a:r>
            <a:r>
              <a:rPr lang="tr-TR" sz="2000" dirty="0">
                <a:solidFill>
                  <a:srgbClr val="1B1C20"/>
                </a:solidFill>
                <a:latin typeface="Candida-Roman"/>
              </a:rPr>
              <a:t> &lt; </a:t>
            </a:r>
            <a:r>
              <a:rPr lang="tr-TR" sz="2000" i="1" dirty="0">
                <a:solidFill>
                  <a:srgbClr val="1B1C20"/>
                </a:solidFill>
                <a:latin typeface="ObliqueStraightPlain"/>
              </a:rPr>
              <a:t>R</a:t>
            </a:r>
          </a:p>
          <a:p>
            <a:r>
              <a:rPr lang="tr-TR" sz="2000" i="1" dirty="0">
                <a:solidFill>
                  <a:srgbClr val="1B1C20"/>
                </a:solidFill>
                <a:latin typeface="ObliqueStraightPlain"/>
              </a:rPr>
              <a:t>			BS R</a:t>
            </a:r>
            <a:r>
              <a:rPr lang="tr-TR" sz="2000" dirty="0">
                <a:solidFill>
                  <a:srgbClr val="1B1C20"/>
                </a:solidFill>
                <a:latin typeface="Candida-Roman"/>
              </a:rPr>
              <a:t>/2 </a:t>
            </a:r>
            <a:r>
              <a:rPr lang="tr-TR" sz="2000" i="1" dirty="0">
                <a:solidFill>
                  <a:srgbClr val="1B1C20"/>
                </a:solidFill>
                <a:latin typeface="ObliqueStraightPlain"/>
              </a:rPr>
              <a:t>&lt; P</a:t>
            </a:r>
            <a:r>
              <a:rPr lang="tr-TR" sz="2000" baseline="-25000" dirty="0">
                <a:solidFill>
                  <a:srgbClr val="1B1C20"/>
                </a:solidFill>
                <a:latin typeface="Candida-Roman"/>
              </a:rPr>
              <a:t>ort</a:t>
            </a:r>
            <a:r>
              <a:rPr lang="tr-TR" sz="2000" dirty="0">
                <a:solidFill>
                  <a:srgbClr val="1B1C20"/>
                </a:solidFill>
                <a:latin typeface="Candida-Roman"/>
              </a:rPr>
              <a:t> </a:t>
            </a:r>
            <a:r>
              <a:rPr lang="tr-TR" sz="2000" i="1" dirty="0">
                <a:solidFill>
                  <a:srgbClr val="1B1C20"/>
                </a:solidFill>
                <a:latin typeface="ObliqueStraightPlain"/>
              </a:rPr>
              <a:t>&lt; R</a:t>
            </a:r>
          </a:p>
          <a:p>
            <a:r>
              <a:rPr lang="tr-TR" sz="2000" i="1" dirty="0">
                <a:solidFill>
                  <a:srgbClr val="1B1C20"/>
                </a:solidFill>
                <a:latin typeface="ObliqueStraightPlain"/>
              </a:rPr>
              <a:t>			BW P</a:t>
            </a:r>
            <a:r>
              <a:rPr lang="tr-TR" sz="2000" baseline="-25000" dirty="0">
                <a:solidFill>
                  <a:srgbClr val="1B1C20"/>
                </a:solidFill>
                <a:latin typeface="Candida-Roman"/>
              </a:rPr>
              <a:t>ort</a:t>
            </a:r>
            <a:r>
              <a:rPr lang="tr-TR" sz="2000" dirty="0">
                <a:solidFill>
                  <a:srgbClr val="1B1C20"/>
                </a:solidFill>
                <a:latin typeface="Candida-Roman"/>
              </a:rPr>
              <a:t> &lt; </a:t>
            </a:r>
            <a:r>
              <a:rPr lang="tr-TR" sz="2000" i="1" dirty="0">
                <a:solidFill>
                  <a:srgbClr val="1B1C20"/>
                </a:solidFill>
                <a:latin typeface="ObliqueStraightPlain"/>
              </a:rPr>
              <a:t>R</a:t>
            </a:r>
            <a:r>
              <a:rPr lang="tr-TR" sz="2000" dirty="0">
                <a:solidFill>
                  <a:srgbClr val="1B1C20"/>
                </a:solidFill>
                <a:latin typeface="Candida-Roman"/>
              </a:rPr>
              <a:t>/2</a:t>
            </a:r>
          </a:p>
        </p:txBody>
      </p:sp>
      <p:sp>
        <p:nvSpPr>
          <p:cNvPr id="9" name="Dikdörtgen 8"/>
          <p:cNvSpPr/>
          <p:nvPr/>
        </p:nvSpPr>
        <p:spPr>
          <a:xfrm>
            <a:off x="5591367" y="3680640"/>
            <a:ext cx="8871393" cy="1631216"/>
          </a:xfrm>
          <a:prstGeom prst="rect">
            <a:avLst/>
          </a:prstGeom>
        </p:spPr>
        <p:txBody>
          <a:bodyPr wrap="square">
            <a:spAutoFit/>
          </a:bodyPr>
          <a:lstStyle/>
          <a:p>
            <a:r>
              <a:rPr lang="en-US" sz="2000" b="1" dirty="0">
                <a:solidFill>
                  <a:srgbClr val="1B1C20"/>
                </a:solidFill>
                <a:latin typeface="Candida-Bold"/>
              </a:rPr>
              <a:t>C </a:t>
            </a:r>
            <a:r>
              <a:rPr lang="en-US" sz="2000" i="1" dirty="0">
                <a:solidFill>
                  <a:srgbClr val="1B1C20"/>
                </a:solidFill>
                <a:latin typeface="ObliqueStraightPlain"/>
              </a:rPr>
              <a:t>T</a:t>
            </a:r>
            <a:r>
              <a:rPr lang="tr-TR" sz="2000" baseline="-25000" dirty="0">
                <a:solidFill>
                  <a:srgbClr val="1B1C20"/>
                </a:solidFill>
                <a:latin typeface="Candida-Roman"/>
              </a:rPr>
              <a:t>soğuk</a:t>
            </a:r>
            <a:r>
              <a:rPr lang="en-US" sz="2000" dirty="0">
                <a:solidFill>
                  <a:srgbClr val="1B1C20"/>
                </a:solidFill>
                <a:latin typeface="Candida-Roman"/>
              </a:rPr>
              <a:t> </a:t>
            </a:r>
            <a:r>
              <a:rPr lang="en-US" sz="2000" i="1" dirty="0">
                <a:solidFill>
                  <a:srgbClr val="1B1C20"/>
                </a:solidFill>
                <a:latin typeface="ObliqueStraightPlain"/>
              </a:rPr>
              <a:t>&lt; </a:t>
            </a:r>
            <a:r>
              <a:rPr lang="en-US" sz="2000" dirty="0">
                <a:solidFill>
                  <a:srgbClr val="1B1C20"/>
                </a:solidFill>
                <a:latin typeface="Candida-Roman"/>
              </a:rPr>
              <a:t>18 °C; 8 </a:t>
            </a:r>
            <a:r>
              <a:rPr lang="tr-TR" sz="2000" dirty="0">
                <a:solidFill>
                  <a:srgbClr val="1B1C20"/>
                </a:solidFill>
                <a:latin typeface="Candida-Roman"/>
              </a:rPr>
              <a:t>ile</a:t>
            </a:r>
            <a:r>
              <a:rPr lang="en-US" sz="2000" dirty="0">
                <a:solidFill>
                  <a:srgbClr val="1B1C20"/>
                </a:solidFill>
                <a:latin typeface="Candida-Roman"/>
              </a:rPr>
              <a:t> 12 </a:t>
            </a:r>
            <a:r>
              <a:rPr lang="tr-TR" sz="2000" dirty="0">
                <a:solidFill>
                  <a:srgbClr val="1B1C20"/>
                </a:solidFill>
                <a:latin typeface="Candida-Roman"/>
              </a:rPr>
              <a:t>ayda </a:t>
            </a:r>
            <a:r>
              <a:rPr lang="tr-TR" sz="2000" i="1" dirty="0" err="1">
                <a:solidFill>
                  <a:srgbClr val="1B1C20"/>
                </a:solidFill>
                <a:latin typeface="ObliqueStraightPlain"/>
              </a:rPr>
              <a:t>T</a:t>
            </a:r>
            <a:r>
              <a:rPr lang="tr-TR" sz="2000" baseline="-25000" dirty="0" err="1">
                <a:solidFill>
                  <a:srgbClr val="1B1C20"/>
                </a:solidFill>
                <a:latin typeface="Candida-Roman"/>
              </a:rPr>
              <a:t>aos</a:t>
            </a:r>
            <a:r>
              <a:rPr lang="tr-TR" sz="2000" dirty="0">
                <a:solidFill>
                  <a:srgbClr val="1B1C20"/>
                </a:solidFill>
                <a:latin typeface="Candida-Roman"/>
              </a:rPr>
              <a:t> &gt; 10°C</a:t>
            </a:r>
          </a:p>
          <a:p>
            <a:r>
              <a:rPr lang="tr-TR" sz="2000" i="1" dirty="0">
                <a:solidFill>
                  <a:srgbClr val="1B1C20"/>
                </a:solidFill>
                <a:latin typeface="ObliqueStraightPlain"/>
              </a:rPr>
              <a:t>			</a:t>
            </a:r>
            <a:r>
              <a:rPr lang="en-US" sz="2000" i="1" dirty="0">
                <a:solidFill>
                  <a:srgbClr val="1B1C20"/>
                </a:solidFill>
                <a:latin typeface="ObliqueStraightPlain"/>
              </a:rPr>
              <a:t>Cs </a:t>
            </a:r>
            <a:r>
              <a:rPr lang="tr-TR" sz="2000" dirty="0">
                <a:solidFill>
                  <a:srgbClr val="1B1C20"/>
                </a:solidFill>
                <a:latin typeface="Candida-Roman"/>
              </a:rPr>
              <a:t>kurak yaz</a:t>
            </a:r>
            <a:r>
              <a:rPr lang="en-US" sz="2000" dirty="0">
                <a:solidFill>
                  <a:srgbClr val="1B1C20"/>
                </a:solidFill>
                <a:latin typeface="Candida-Roman"/>
              </a:rPr>
              <a:t>; </a:t>
            </a:r>
            <a:r>
              <a:rPr lang="tr-TR" sz="2000" dirty="0">
                <a:solidFill>
                  <a:srgbClr val="1B1C20"/>
                </a:solidFill>
                <a:latin typeface="Candida-Roman"/>
              </a:rPr>
              <a:t>Yaz dönemi yağışı kış döneminin en az 3 </a:t>
            </a:r>
            <a:r>
              <a:rPr lang="tr-TR" sz="2000" dirty="0" err="1">
                <a:solidFill>
                  <a:srgbClr val="1B1C20"/>
                </a:solidFill>
                <a:latin typeface="Candida-Roman"/>
              </a:rPr>
              <a:t>katdır</a:t>
            </a:r>
            <a:r>
              <a:rPr lang="en-US" sz="2000" dirty="0">
                <a:solidFill>
                  <a:srgbClr val="1B1C20"/>
                </a:solidFill>
                <a:latin typeface="Candida-Roman"/>
              </a:rPr>
              <a:t>; </a:t>
            </a:r>
            <a:r>
              <a:rPr lang="en-US" sz="2000" i="1" dirty="0">
                <a:solidFill>
                  <a:srgbClr val="1B1C20"/>
                </a:solidFill>
                <a:latin typeface="ObliqueStraightPlain"/>
              </a:rPr>
              <a:t>P</a:t>
            </a:r>
            <a:r>
              <a:rPr lang="tr-TR" sz="2000" baseline="-25000" dirty="0">
                <a:solidFill>
                  <a:srgbClr val="1B1C20"/>
                </a:solidFill>
                <a:latin typeface="Candida-Roman"/>
              </a:rPr>
              <a:t>kurak</a:t>
            </a:r>
            <a:r>
              <a:rPr lang="en-US" sz="2000" dirty="0">
                <a:solidFill>
                  <a:srgbClr val="1B1C20"/>
                </a:solidFill>
                <a:latin typeface="Candida-Roman"/>
              </a:rPr>
              <a:t>&lt; 3 cm; </a:t>
            </a:r>
            <a:r>
              <a:rPr lang="tr-TR" sz="2000" dirty="0">
                <a:solidFill>
                  <a:srgbClr val="1B1C20"/>
                </a:solidFill>
                <a:latin typeface="Candida-Roman"/>
              </a:rPr>
              <a:t>yıllık toplam yağış &lt; 89 cm </a:t>
            </a:r>
          </a:p>
          <a:p>
            <a:r>
              <a:rPr lang="tr-TR" sz="2000" i="1" dirty="0">
                <a:solidFill>
                  <a:srgbClr val="1B1C20"/>
                </a:solidFill>
                <a:latin typeface="ObliqueStraightPlain"/>
              </a:rPr>
              <a:t>			</a:t>
            </a:r>
            <a:r>
              <a:rPr lang="en-US" sz="2000" i="1" dirty="0" err="1">
                <a:solidFill>
                  <a:srgbClr val="1B1C20"/>
                </a:solidFill>
                <a:latin typeface="ObliqueStraightPlain"/>
              </a:rPr>
              <a:t>Cw</a:t>
            </a:r>
            <a:r>
              <a:rPr lang="en-US" sz="2000" i="1" dirty="0">
                <a:solidFill>
                  <a:srgbClr val="1B1C20"/>
                </a:solidFill>
                <a:latin typeface="ObliqueStraightPlain"/>
              </a:rPr>
              <a:t> </a:t>
            </a:r>
            <a:r>
              <a:rPr lang="tr-TR" sz="2000" dirty="0">
                <a:solidFill>
                  <a:srgbClr val="1B1C20"/>
                </a:solidFill>
                <a:latin typeface="Candida-Roman"/>
              </a:rPr>
              <a:t>Kurak Kış</a:t>
            </a:r>
            <a:r>
              <a:rPr lang="en-US" sz="2000" dirty="0">
                <a:solidFill>
                  <a:srgbClr val="1B1C20"/>
                </a:solidFill>
                <a:latin typeface="Candida-Roman"/>
              </a:rPr>
              <a:t>; </a:t>
            </a:r>
            <a:r>
              <a:rPr lang="tr-TR" sz="2000" dirty="0">
                <a:solidFill>
                  <a:srgbClr val="1B1C20"/>
                </a:solidFill>
                <a:latin typeface="Candida-Roman"/>
              </a:rPr>
              <a:t>yaz dönemindeki yağış kış döneminin 10 katıdır</a:t>
            </a:r>
          </a:p>
          <a:p>
            <a:r>
              <a:rPr lang="tr-TR" sz="2000" i="1" dirty="0">
                <a:solidFill>
                  <a:srgbClr val="1B1C20"/>
                </a:solidFill>
                <a:latin typeface="ObliqueStraightPlain"/>
              </a:rPr>
              <a:t>			</a:t>
            </a:r>
            <a:r>
              <a:rPr lang="en-US" sz="2000" i="1" dirty="0" err="1">
                <a:solidFill>
                  <a:srgbClr val="1B1C20"/>
                </a:solidFill>
                <a:latin typeface="ObliqueStraightPlain"/>
              </a:rPr>
              <a:t>Cf</a:t>
            </a:r>
            <a:r>
              <a:rPr lang="en-US" sz="2000" i="1" dirty="0">
                <a:solidFill>
                  <a:srgbClr val="1B1C20"/>
                </a:solidFill>
                <a:latin typeface="ObliqueStraightPlain"/>
              </a:rPr>
              <a:t> </a:t>
            </a:r>
            <a:r>
              <a:rPr lang="tr-TR" sz="2000" dirty="0">
                <a:solidFill>
                  <a:srgbClr val="1B1C20"/>
                </a:solidFill>
                <a:latin typeface="Candida-Roman"/>
              </a:rPr>
              <a:t>Kurak dönemi yok</a:t>
            </a:r>
            <a:r>
              <a:rPr lang="en-US" sz="2000" dirty="0">
                <a:solidFill>
                  <a:srgbClr val="1B1C20"/>
                </a:solidFill>
                <a:latin typeface="Candida-Roman"/>
              </a:rPr>
              <a:t>; </a:t>
            </a:r>
            <a:r>
              <a:rPr lang="en-US" sz="2000" i="1" dirty="0">
                <a:solidFill>
                  <a:srgbClr val="1B1C20"/>
                </a:solidFill>
                <a:latin typeface="ObliqueStraightPlain"/>
              </a:rPr>
              <a:t>Cs </a:t>
            </a:r>
            <a:r>
              <a:rPr lang="tr-TR" sz="2000" dirty="0">
                <a:solidFill>
                  <a:srgbClr val="1B1C20"/>
                </a:solidFill>
                <a:latin typeface="Candida-Roman"/>
              </a:rPr>
              <a:t>ve</a:t>
            </a:r>
            <a:r>
              <a:rPr lang="en-US" sz="2000" dirty="0">
                <a:solidFill>
                  <a:srgbClr val="1B1C20"/>
                </a:solidFill>
                <a:latin typeface="Candida-Roman"/>
              </a:rPr>
              <a:t> </a:t>
            </a:r>
            <a:r>
              <a:rPr lang="en-US" sz="2000" i="1" dirty="0" err="1">
                <a:solidFill>
                  <a:srgbClr val="1B1C20"/>
                </a:solidFill>
                <a:latin typeface="ObliqueStraightPlain"/>
              </a:rPr>
              <a:t>Cw</a:t>
            </a:r>
            <a:r>
              <a:rPr lang="en-US" sz="2000" i="1" dirty="0">
                <a:solidFill>
                  <a:srgbClr val="1B1C20"/>
                </a:solidFill>
                <a:latin typeface="ObliqueStraightPlain"/>
              </a:rPr>
              <a:t> </a:t>
            </a:r>
            <a:r>
              <a:rPr lang="tr-TR" sz="2000" i="1" dirty="0">
                <a:solidFill>
                  <a:srgbClr val="1B1C20"/>
                </a:solidFill>
                <a:latin typeface="ObliqueStraightPlain"/>
              </a:rPr>
              <a:t> olmayan </a:t>
            </a:r>
            <a:r>
              <a:rPr lang="en-US" sz="2000" dirty="0">
                <a:solidFill>
                  <a:srgbClr val="1B1C20"/>
                </a:solidFill>
                <a:latin typeface="Candida-Roman"/>
              </a:rPr>
              <a:t>; </a:t>
            </a:r>
            <a:r>
              <a:rPr lang="en-US" sz="2000" i="1" dirty="0">
                <a:solidFill>
                  <a:srgbClr val="1B1C20"/>
                </a:solidFill>
                <a:latin typeface="ObliqueStraightPlain"/>
              </a:rPr>
              <a:t>P</a:t>
            </a:r>
            <a:r>
              <a:rPr lang="tr-TR" sz="2000" baseline="-25000" dirty="0">
                <a:solidFill>
                  <a:srgbClr val="1B1C20"/>
                </a:solidFill>
                <a:latin typeface="Candida-Roman"/>
              </a:rPr>
              <a:t>kurak</a:t>
            </a:r>
            <a:r>
              <a:rPr lang="en-US" sz="2000" dirty="0">
                <a:solidFill>
                  <a:srgbClr val="1B1C20"/>
                </a:solidFill>
                <a:latin typeface="Candida-Roman"/>
              </a:rPr>
              <a:t>&gt; 3 cm</a:t>
            </a:r>
          </a:p>
        </p:txBody>
      </p:sp>
      <p:sp>
        <p:nvSpPr>
          <p:cNvPr id="10" name="Dikdörtgen 9"/>
          <p:cNvSpPr/>
          <p:nvPr/>
        </p:nvSpPr>
        <p:spPr>
          <a:xfrm>
            <a:off x="5591367" y="6545487"/>
            <a:ext cx="7559675" cy="1015663"/>
          </a:xfrm>
          <a:prstGeom prst="rect">
            <a:avLst/>
          </a:prstGeom>
        </p:spPr>
        <p:txBody>
          <a:bodyPr>
            <a:spAutoFit/>
          </a:bodyPr>
          <a:lstStyle/>
          <a:p>
            <a:r>
              <a:rPr lang="en-US" sz="2000" b="1" dirty="0">
                <a:solidFill>
                  <a:srgbClr val="1B1C20"/>
                </a:solidFill>
                <a:latin typeface="Cambria Math" panose="02040503050406030204" pitchFamily="18" charset="0"/>
                <a:ea typeface="Cambria Math" panose="02040503050406030204" pitchFamily="18" charset="0"/>
              </a:rPr>
              <a:t>D </a:t>
            </a:r>
            <a:r>
              <a:rPr lang="tr-TR" sz="2000" b="1" dirty="0">
                <a:solidFill>
                  <a:srgbClr val="1B1C20"/>
                </a:solidFill>
                <a:latin typeface="Cambria Math" panose="02040503050406030204" pitchFamily="18" charset="0"/>
                <a:ea typeface="Cambria Math" panose="02040503050406030204" pitchFamily="18" charset="0"/>
              </a:rPr>
              <a:t> </a:t>
            </a:r>
            <a:r>
              <a:rPr lang="en-US" sz="2000" dirty="0">
                <a:solidFill>
                  <a:srgbClr val="1B1C20"/>
                </a:solidFill>
                <a:latin typeface="Cambria Math" panose="02040503050406030204" pitchFamily="18" charset="0"/>
                <a:ea typeface="Cambria Math" panose="02040503050406030204" pitchFamily="18" charset="0"/>
              </a:rPr>
              <a:t>4</a:t>
            </a:r>
            <a:r>
              <a:rPr lang="tr-TR" sz="2000" dirty="0">
                <a:solidFill>
                  <a:srgbClr val="1B1C20"/>
                </a:solidFill>
                <a:latin typeface="Cambria Math" panose="02040503050406030204" pitchFamily="18" charset="0"/>
                <a:ea typeface="Cambria Math" panose="02040503050406030204" pitchFamily="18" charset="0"/>
              </a:rPr>
              <a:t>-7 ayın </a:t>
            </a:r>
            <a:r>
              <a:rPr lang="en-US" sz="2000" i="1" dirty="0">
                <a:solidFill>
                  <a:srgbClr val="1B1C20"/>
                </a:solidFill>
                <a:latin typeface="Cambria Math" panose="02040503050406030204" pitchFamily="18" charset="0"/>
                <a:ea typeface="Cambria Math" panose="02040503050406030204" pitchFamily="18" charset="0"/>
              </a:rPr>
              <a:t>T</a:t>
            </a:r>
            <a:r>
              <a:rPr lang="tr-TR" sz="2000" baseline="-25000" dirty="0">
                <a:solidFill>
                  <a:srgbClr val="1B1C20"/>
                </a:solidFill>
                <a:latin typeface="Cambria Math" panose="02040503050406030204" pitchFamily="18" charset="0"/>
                <a:ea typeface="Cambria Math" panose="02040503050406030204" pitchFamily="18" charset="0"/>
              </a:rPr>
              <a:t>a</a:t>
            </a:r>
            <a:r>
              <a:rPr lang="en-US" sz="2000" baseline="-25000" dirty="0">
                <a:solidFill>
                  <a:srgbClr val="1B1C20"/>
                </a:solidFill>
                <a:latin typeface="Cambria Math" panose="02040503050406030204" pitchFamily="18" charset="0"/>
                <a:ea typeface="Cambria Math" panose="02040503050406030204" pitchFamily="18" charset="0"/>
              </a:rPr>
              <a:t>o</a:t>
            </a:r>
            <a:r>
              <a:rPr lang="tr-TR" sz="2000" baseline="-25000" dirty="0">
                <a:solidFill>
                  <a:srgbClr val="1B1C20"/>
                </a:solidFill>
                <a:latin typeface="Cambria Math" panose="02040503050406030204" pitchFamily="18" charset="0"/>
                <a:ea typeface="Cambria Math" panose="02040503050406030204" pitchFamily="18" charset="0"/>
              </a:rPr>
              <a:t>s</a:t>
            </a:r>
            <a:r>
              <a:rPr lang="en-US" sz="2000" dirty="0">
                <a:solidFill>
                  <a:srgbClr val="1B1C20"/>
                </a:solidFill>
                <a:latin typeface="Cambria Math" panose="02040503050406030204" pitchFamily="18" charset="0"/>
                <a:ea typeface="Cambria Math" panose="02040503050406030204" pitchFamily="18" charset="0"/>
              </a:rPr>
              <a:t> &gt; 10°C</a:t>
            </a:r>
          </a:p>
          <a:p>
            <a:r>
              <a:rPr lang="tr-TR" sz="2000" i="1" dirty="0">
                <a:solidFill>
                  <a:srgbClr val="1B1C20"/>
                </a:solidFill>
                <a:latin typeface="Cambria Math" panose="02040503050406030204" pitchFamily="18" charset="0"/>
                <a:ea typeface="Cambria Math" panose="02040503050406030204" pitchFamily="18" charset="0"/>
              </a:rPr>
              <a:t>                     </a:t>
            </a:r>
            <a:r>
              <a:rPr lang="en-US" sz="2000" i="1" dirty="0">
                <a:solidFill>
                  <a:srgbClr val="1B1C20"/>
                </a:solidFill>
                <a:latin typeface="Cambria Math" panose="02040503050406030204" pitchFamily="18" charset="0"/>
                <a:ea typeface="Cambria Math" panose="02040503050406030204" pitchFamily="18" charset="0"/>
              </a:rPr>
              <a:t>Do T</a:t>
            </a:r>
            <a:r>
              <a:rPr lang="tr-TR" sz="2000" baseline="-25000" dirty="0">
                <a:solidFill>
                  <a:srgbClr val="1B1C20"/>
                </a:solidFill>
                <a:latin typeface="Cambria Math" panose="02040503050406030204" pitchFamily="18" charset="0"/>
                <a:ea typeface="Cambria Math" panose="02040503050406030204" pitchFamily="18" charset="0"/>
              </a:rPr>
              <a:t>soğuk</a:t>
            </a:r>
            <a:r>
              <a:rPr lang="en-US" sz="2000" dirty="0">
                <a:solidFill>
                  <a:srgbClr val="1B1C20"/>
                </a:solidFill>
                <a:latin typeface="Cambria Math" panose="02040503050406030204" pitchFamily="18" charset="0"/>
                <a:ea typeface="Cambria Math" panose="02040503050406030204" pitchFamily="18" charset="0"/>
              </a:rPr>
              <a:t> &gt; 0°C (or &gt;2°C in some</a:t>
            </a:r>
            <a:r>
              <a:rPr lang="tr-TR" sz="2000" dirty="0">
                <a:solidFill>
                  <a:srgbClr val="1B1C20"/>
                </a:solidFill>
                <a:latin typeface="Cambria Math" panose="02040503050406030204" pitchFamily="18" charset="0"/>
                <a:ea typeface="Cambria Math" panose="02040503050406030204" pitchFamily="18" charset="0"/>
              </a:rPr>
              <a:t> </a:t>
            </a:r>
            <a:r>
              <a:rPr lang="tr-TR" sz="2000" dirty="0" err="1">
                <a:solidFill>
                  <a:srgbClr val="1B1C20"/>
                </a:solidFill>
                <a:latin typeface="Cambria Math" panose="02040503050406030204" pitchFamily="18" charset="0"/>
                <a:ea typeface="Cambria Math" panose="02040503050406030204" pitchFamily="18" charset="0"/>
              </a:rPr>
              <a:t>locations</a:t>
            </a:r>
            <a:r>
              <a:rPr lang="tr-TR" sz="2000" dirty="0">
                <a:solidFill>
                  <a:srgbClr val="1B1C20"/>
                </a:solidFill>
                <a:latin typeface="Cambria Math" panose="02040503050406030204" pitchFamily="18" charset="0"/>
                <a:ea typeface="Cambria Math" panose="02040503050406030204" pitchFamily="18" charset="0"/>
              </a:rPr>
              <a:t> </a:t>
            </a:r>
            <a:r>
              <a:rPr lang="tr-TR" sz="2000" dirty="0" err="1">
                <a:solidFill>
                  <a:srgbClr val="1B1C20"/>
                </a:solidFill>
                <a:latin typeface="Cambria Math" panose="02040503050406030204" pitchFamily="18" charset="0"/>
                <a:ea typeface="Cambria Math" panose="02040503050406030204" pitchFamily="18" charset="0"/>
              </a:rPr>
              <a:t>inland</a:t>
            </a:r>
            <a:r>
              <a:rPr lang="tr-TR" sz="2000" dirty="0">
                <a:solidFill>
                  <a:srgbClr val="1B1C20"/>
                </a:solidFill>
                <a:latin typeface="Cambria Math" panose="02040503050406030204" pitchFamily="18" charset="0"/>
                <a:ea typeface="Cambria Math" panose="02040503050406030204" pitchFamily="18" charset="0"/>
              </a:rPr>
              <a:t>)</a:t>
            </a:r>
          </a:p>
          <a:p>
            <a:r>
              <a:rPr lang="tr-TR" sz="2000" i="1" dirty="0">
                <a:solidFill>
                  <a:srgbClr val="1B1C20"/>
                </a:solidFill>
                <a:latin typeface="Cambria Math" panose="02040503050406030204" pitchFamily="18" charset="0"/>
                <a:ea typeface="Cambria Math" panose="02040503050406030204" pitchFamily="18" charset="0"/>
              </a:rPr>
              <a:t>                     </a:t>
            </a:r>
            <a:r>
              <a:rPr lang="en-US" sz="2000" i="1" dirty="0">
                <a:solidFill>
                  <a:srgbClr val="1B1C20"/>
                </a:solidFill>
                <a:latin typeface="Cambria Math" panose="02040503050406030204" pitchFamily="18" charset="0"/>
                <a:ea typeface="Cambria Math" panose="02040503050406030204" pitchFamily="18" charset="0"/>
              </a:rPr>
              <a:t>Dc T</a:t>
            </a:r>
            <a:r>
              <a:rPr lang="tr-TR" sz="2000" dirty="0">
                <a:solidFill>
                  <a:srgbClr val="1B1C20"/>
                </a:solidFill>
                <a:latin typeface="Cambria Math" panose="02040503050406030204" pitchFamily="18" charset="0"/>
                <a:ea typeface="Cambria Math" panose="02040503050406030204" pitchFamily="18" charset="0"/>
              </a:rPr>
              <a:t> </a:t>
            </a:r>
            <a:r>
              <a:rPr lang="tr-TR" sz="2000" baseline="-25000" dirty="0">
                <a:solidFill>
                  <a:srgbClr val="1B1C20"/>
                </a:solidFill>
                <a:latin typeface="Cambria Math" panose="02040503050406030204" pitchFamily="18" charset="0"/>
                <a:ea typeface="Cambria Math" panose="02040503050406030204" pitchFamily="18" charset="0"/>
              </a:rPr>
              <a:t>soğuk</a:t>
            </a:r>
            <a:r>
              <a:rPr lang="en-US" sz="2000" dirty="0">
                <a:solidFill>
                  <a:srgbClr val="1B1C20"/>
                </a:solidFill>
                <a:latin typeface="Cambria Math" panose="02040503050406030204" pitchFamily="18" charset="0"/>
                <a:ea typeface="Cambria Math" panose="02040503050406030204" pitchFamily="18" charset="0"/>
              </a:rPr>
              <a:t> &lt; 0°C (or &lt;2°C)a</a:t>
            </a:r>
          </a:p>
        </p:txBody>
      </p:sp>
      <p:sp>
        <p:nvSpPr>
          <p:cNvPr id="11" name="Dikdörtgen 10"/>
          <p:cNvSpPr/>
          <p:nvPr/>
        </p:nvSpPr>
        <p:spPr>
          <a:xfrm>
            <a:off x="5591367" y="7681434"/>
            <a:ext cx="3197286" cy="400110"/>
          </a:xfrm>
          <a:prstGeom prst="rect">
            <a:avLst/>
          </a:prstGeom>
        </p:spPr>
        <p:txBody>
          <a:bodyPr wrap="none">
            <a:spAutoFit/>
          </a:bodyPr>
          <a:lstStyle/>
          <a:p>
            <a:r>
              <a:rPr lang="en-US" sz="2000" b="1" dirty="0">
                <a:solidFill>
                  <a:srgbClr val="1B1C20"/>
                </a:solidFill>
                <a:latin typeface="Cambria Math" panose="02040503050406030204" pitchFamily="18" charset="0"/>
                <a:ea typeface="Cambria Math" panose="02040503050406030204" pitchFamily="18" charset="0"/>
              </a:rPr>
              <a:t>E </a:t>
            </a:r>
            <a:r>
              <a:rPr lang="tr-TR" sz="2000" b="1" dirty="0">
                <a:solidFill>
                  <a:srgbClr val="1B1C20"/>
                </a:solidFill>
                <a:latin typeface="Cambria Math" panose="02040503050406030204" pitchFamily="18" charset="0"/>
                <a:ea typeface="Cambria Math" panose="02040503050406030204" pitchFamily="18" charset="0"/>
              </a:rPr>
              <a:t>        </a:t>
            </a:r>
            <a:r>
              <a:rPr lang="en-US" sz="2000" dirty="0">
                <a:solidFill>
                  <a:srgbClr val="1B1C20"/>
                </a:solidFill>
                <a:latin typeface="Cambria Math" panose="02040503050406030204" pitchFamily="18" charset="0"/>
                <a:ea typeface="Cambria Math" panose="02040503050406030204" pitchFamily="18" charset="0"/>
              </a:rPr>
              <a:t>1</a:t>
            </a:r>
            <a:r>
              <a:rPr lang="tr-TR" sz="2000" dirty="0">
                <a:solidFill>
                  <a:srgbClr val="1B1C20"/>
                </a:solidFill>
                <a:latin typeface="Cambria Math" panose="02040503050406030204" pitchFamily="18" charset="0"/>
                <a:ea typeface="Cambria Math" panose="02040503050406030204" pitchFamily="18" charset="0"/>
              </a:rPr>
              <a:t>-3 ayın     </a:t>
            </a:r>
            <a:r>
              <a:rPr lang="en-US" sz="2000" i="1" dirty="0">
                <a:solidFill>
                  <a:srgbClr val="1B1C20"/>
                </a:solidFill>
                <a:latin typeface="Cambria Math" panose="02040503050406030204" pitchFamily="18" charset="0"/>
                <a:ea typeface="Cambria Math" panose="02040503050406030204" pitchFamily="18" charset="0"/>
              </a:rPr>
              <a:t>T</a:t>
            </a:r>
            <a:r>
              <a:rPr lang="tr-TR" sz="2000" i="1" baseline="-25000" dirty="0" err="1">
                <a:solidFill>
                  <a:srgbClr val="1B1C20"/>
                </a:solidFill>
                <a:latin typeface="Cambria Math" panose="02040503050406030204" pitchFamily="18" charset="0"/>
                <a:ea typeface="Cambria Math" panose="02040503050406030204" pitchFamily="18" charset="0"/>
              </a:rPr>
              <a:t>aos</a:t>
            </a:r>
            <a:r>
              <a:rPr lang="en-US" sz="2000" dirty="0">
                <a:solidFill>
                  <a:srgbClr val="1B1C20"/>
                </a:solidFill>
                <a:latin typeface="Cambria Math" panose="02040503050406030204" pitchFamily="18" charset="0"/>
                <a:ea typeface="Cambria Math" panose="02040503050406030204" pitchFamily="18" charset="0"/>
              </a:rPr>
              <a:t> &gt; 10°C</a:t>
            </a:r>
          </a:p>
        </p:txBody>
      </p:sp>
      <p:sp>
        <p:nvSpPr>
          <p:cNvPr id="12" name="Dikdörtgen 11"/>
          <p:cNvSpPr/>
          <p:nvPr/>
        </p:nvSpPr>
        <p:spPr>
          <a:xfrm>
            <a:off x="5586540" y="8283005"/>
            <a:ext cx="7559675" cy="1015663"/>
          </a:xfrm>
          <a:prstGeom prst="rect">
            <a:avLst/>
          </a:prstGeom>
        </p:spPr>
        <p:txBody>
          <a:bodyPr>
            <a:spAutoFit/>
          </a:bodyPr>
          <a:lstStyle/>
          <a:p>
            <a:r>
              <a:rPr lang="tr-TR" sz="2000" b="1" dirty="0">
                <a:solidFill>
                  <a:srgbClr val="1B1C20"/>
                </a:solidFill>
                <a:latin typeface="Cambria Math" panose="02040503050406030204" pitchFamily="18" charset="0"/>
                <a:ea typeface="Cambria Math" panose="02040503050406030204" pitchFamily="18" charset="0"/>
              </a:rPr>
              <a:t>F                               </a:t>
            </a:r>
            <a:r>
              <a:rPr lang="tr-TR" sz="2000" i="1" dirty="0" err="1">
                <a:solidFill>
                  <a:srgbClr val="1B1C20"/>
                </a:solidFill>
                <a:latin typeface="Cambria Math" panose="02040503050406030204" pitchFamily="18" charset="0"/>
                <a:ea typeface="Cambria Math" panose="02040503050406030204" pitchFamily="18" charset="0"/>
              </a:rPr>
              <a:t>T</a:t>
            </a:r>
            <a:r>
              <a:rPr lang="tr-TR" sz="2000" baseline="-25000" dirty="0" err="1">
                <a:solidFill>
                  <a:srgbClr val="1B1C20"/>
                </a:solidFill>
                <a:latin typeface="Cambria Math" panose="02040503050406030204" pitchFamily="18" charset="0"/>
                <a:ea typeface="Cambria Math" panose="02040503050406030204" pitchFamily="18" charset="0"/>
              </a:rPr>
              <a:t>sıcak</a:t>
            </a:r>
            <a:r>
              <a:rPr lang="tr-TR" sz="2000" dirty="0">
                <a:solidFill>
                  <a:srgbClr val="1B1C20"/>
                </a:solidFill>
                <a:latin typeface="Cambria Math" panose="02040503050406030204" pitchFamily="18" charset="0"/>
                <a:ea typeface="Cambria Math" panose="02040503050406030204" pitchFamily="18" charset="0"/>
              </a:rPr>
              <a:t>&lt; 10°C</a:t>
            </a:r>
          </a:p>
          <a:p>
            <a:r>
              <a:rPr lang="tr-TR" sz="2000" i="1" dirty="0">
                <a:solidFill>
                  <a:srgbClr val="1B1C20"/>
                </a:solidFill>
                <a:latin typeface="Cambria Math" panose="02040503050406030204" pitchFamily="18" charset="0"/>
                <a:ea typeface="Cambria Math" panose="02040503050406030204" pitchFamily="18" charset="0"/>
              </a:rPr>
              <a:t>                                   </a:t>
            </a:r>
            <a:r>
              <a:rPr lang="tr-TR" sz="2000" i="1" dirty="0" err="1">
                <a:solidFill>
                  <a:srgbClr val="1B1C20"/>
                </a:solidFill>
                <a:latin typeface="Cambria Math" panose="02040503050406030204" pitchFamily="18" charset="0"/>
                <a:ea typeface="Cambria Math" panose="02040503050406030204" pitchFamily="18" charset="0"/>
              </a:rPr>
              <a:t>Ft</a:t>
            </a:r>
            <a:r>
              <a:rPr lang="tr-TR" sz="2000" i="1" dirty="0">
                <a:solidFill>
                  <a:srgbClr val="1B1C20"/>
                </a:solidFill>
                <a:latin typeface="Cambria Math" panose="02040503050406030204" pitchFamily="18" charset="0"/>
                <a:ea typeface="Cambria Math" panose="02040503050406030204" pitchFamily="18" charset="0"/>
              </a:rPr>
              <a:t>                   </a:t>
            </a:r>
            <a:r>
              <a:rPr lang="tr-TR" sz="2000" i="1" dirty="0" err="1">
                <a:solidFill>
                  <a:srgbClr val="1B1C20"/>
                </a:solidFill>
                <a:latin typeface="Cambria Math" panose="02040503050406030204" pitchFamily="18" charset="0"/>
                <a:ea typeface="Cambria Math" panose="02040503050406030204" pitchFamily="18" charset="0"/>
              </a:rPr>
              <a:t>T</a:t>
            </a:r>
            <a:r>
              <a:rPr lang="tr-TR" sz="2000" baseline="-25000" dirty="0" err="1">
                <a:solidFill>
                  <a:srgbClr val="1B1C20"/>
                </a:solidFill>
                <a:latin typeface="Cambria Math" panose="02040503050406030204" pitchFamily="18" charset="0"/>
                <a:ea typeface="Cambria Math" panose="02040503050406030204" pitchFamily="18" charset="0"/>
              </a:rPr>
              <a:t>sıcak</a:t>
            </a:r>
            <a:r>
              <a:rPr lang="tr-TR" sz="2000" dirty="0">
                <a:solidFill>
                  <a:srgbClr val="1B1C20"/>
                </a:solidFill>
                <a:latin typeface="Cambria Math" panose="02040503050406030204" pitchFamily="18" charset="0"/>
                <a:ea typeface="Cambria Math" panose="02040503050406030204" pitchFamily="18" charset="0"/>
              </a:rPr>
              <a:t> &gt; 0°C</a:t>
            </a:r>
          </a:p>
          <a:p>
            <a:r>
              <a:rPr lang="tr-TR" sz="2000" i="1" dirty="0">
                <a:solidFill>
                  <a:srgbClr val="1B1C20"/>
                </a:solidFill>
                <a:latin typeface="Cambria Math" panose="02040503050406030204" pitchFamily="18" charset="0"/>
                <a:ea typeface="Cambria Math" panose="02040503050406030204" pitchFamily="18" charset="0"/>
              </a:rPr>
              <a:t>                                   Fi                   </a:t>
            </a:r>
            <a:r>
              <a:rPr lang="tr-TR" sz="2000" i="1" dirty="0" err="1">
                <a:solidFill>
                  <a:srgbClr val="1B1C20"/>
                </a:solidFill>
                <a:latin typeface="Cambria Math" panose="02040503050406030204" pitchFamily="18" charset="0"/>
                <a:ea typeface="Cambria Math" panose="02040503050406030204" pitchFamily="18" charset="0"/>
              </a:rPr>
              <a:t>T</a:t>
            </a:r>
            <a:r>
              <a:rPr lang="tr-TR" sz="2000" baseline="-25000" dirty="0" err="1">
                <a:solidFill>
                  <a:srgbClr val="1B1C20"/>
                </a:solidFill>
                <a:latin typeface="Cambria Math" panose="02040503050406030204" pitchFamily="18" charset="0"/>
                <a:ea typeface="Cambria Math" panose="02040503050406030204" pitchFamily="18" charset="0"/>
              </a:rPr>
              <a:t>sıcak</a:t>
            </a:r>
            <a:r>
              <a:rPr lang="tr-TR" sz="2000" dirty="0">
                <a:solidFill>
                  <a:srgbClr val="1B1C20"/>
                </a:solidFill>
                <a:latin typeface="Cambria Math" panose="02040503050406030204" pitchFamily="18" charset="0"/>
                <a:ea typeface="Cambria Math" panose="02040503050406030204" pitchFamily="18" charset="0"/>
              </a:rPr>
              <a:t> </a:t>
            </a:r>
            <a:r>
              <a:rPr lang="tr-TR" sz="2000" i="1" dirty="0">
                <a:solidFill>
                  <a:srgbClr val="1B1C20"/>
                </a:solidFill>
                <a:latin typeface="Cambria Math" panose="02040503050406030204" pitchFamily="18" charset="0"/>
                <a:ea typeface="Cambria Math" panose="02040503050406030204" pitchFamily="18" charset="0"/>
              </a:rPr>
              <a:t>&lt; </a:t>
            </a:r>
            <a:r>
              <a:rPr lang="tr-TR" sz="2000" dirty="0">
                <a:solidFill>
                  <a:srgbClr val="1B1C20"/>
                </a:solidFill>
                <a:latin typeface="Cambria Math" panose="02040503050406030204" pitchFamily="18" charset="0"/>
                <a:ea typeface="Cambria Math" panose="02040503050406030204" pitchFamily="18" charset="0"/>
              </a:rPr>
              <a:t>0°C</a:t>
            </a:r>
          </a:p>
        </p:txBody>
      </p:sp>
      <p:sp>
        <p:nvSpPr>
          <p:cNvPr id="13" name="Dikdörtgen 12"/>
          <p:cNvSpPr/>
          <p:nvPr/>
        </p:nvSpPr>
        <p:spPr>
          <a:xfrm>
            <a:off x="4475680" y="9611971"/>
            <a:ext cx="10277639" cy="954107"/>
          </a:xfrm>
          <a:prstGeom prst="rect">
            <a:avLst/>
          </a:prstGeom>
        </p:spPr>
        <p:txBody>
          <a:bodyPr wrap="square">
            <a:spAutoFit/>
          </a:bodyPr>
          <a:lstStyle/>
          <a:p>
            <a:pPr algn="just"/>
            <a:r>
              <a:rPr lang="en-US" sz="1400" dirty="0">
                <a:solidFill>
                  <a:srgbClr val="1B1C20"/>
                </a:solidFill>
                <a:latin typeface="Candida-Roman"/>
              </a:rPr>
              <a:t>Table 1. </a:t>
            </a:r>
            <a:r>
              <a:rPr lang="en-US" sz="1400" dirty="0" err="1">
                <a:solidFill>
                  <a:srgbClr val="1B1C20"/>
                </a:solidFill>
                <a:latin typeface="Candida-Roman"/>
              </a:rPr>
              <a:t>Köppen</a:t>
            </a:r>
            <a:r>
              <a:rPr lang="en-US" sz="1400" dirty="0">
                <a:solidFill>
                  <a:srgbClr val="1B1C20"/>
                </a:solidFill>
                <a:latin typeface="Candida-Roman"/>
              </a:rPr>
              <a:t>-</a:t>
            </a:r>
            <a:r>
              <a:rPr lang="tr-TR" sz="1400" dirty="0" err="1">
                <a:solidFill>
                  <a:srgbClr val="1B1C20"/>
                </a:solidFill>
                <a:latin typeface="Candida-Roman"/>
              </a:rPr>
              <a:t>Trewartha</a:t>
            </a:r>
            <a:r>
              <a:rPr lang="tr-TR" sz="1400" dirty="0">
                <a:solidFill>
                  <a:srgbClr val="1B1C20"/>
                </a:solidFill>
                <a:latin typeface="Candida-Roman"/>
              </a:rPr>
              <a:t> iklim sınıflandırması(</a:t>
            </a:r>
            <a:r>
              <a:rPr lang="tr-TR" sz="1400" dirty="0" err="1">
                <a:solidFill>
                  <a:srgbClr val="1B1C20"/>
                </a:solidFill>
                <a:latin typeface="Candida-Roman"/>
              </a:rPr>
              <a:t>Trewartha</a:t>
            </a:r>
            <a:r>
              <a:rPr lang="tr-TR" sz="1400" dirty="0">
                <a:solidFill>
                  <a:srgbClr val="1B1C20"/>
                </a:solidFill>
                <a:latin typeface="Candida-Roman"/>
              </a:rPr>
              <a:t> &amp; </a:t>
            </a:r>
            <a:r>
              <a:rPr lang="tr-TR" sz="1400" dirty="0" err="1">
                <a:solidFill>
                  <a:srgbClr val="1B1C20"/>
                </a:solidFill>
                <a:latin typeface="Candida-Roman"/>
              </a:rPr>
              <a:t>Horn</a:t>
            </a:r>
            <a:r>
              <a:rPr lang="tr-TR" sz="1400" dirty="0">
                <a:solidFill>
                  <a:srgbClr val="1B1C20"/>
                </a:solidFill>
                <a:latin typeface="Candida-Roman"/>
              </a:rPr>
              <a:t> 1980). </a:t>
            </a:r>
            <a:r>
              <a:rPr lang="tr-TR" sz="1400" i="1" dirty="0">
                <a:solidFill>
                  <a:srgbClr val="1B1C20"/>
                </a:solidFill>
                <a:latin typeface="ObliqueStraightPlain"/>
              </a:rPr>
              <a:t>T</a:t>
            </a:r>
            <a:r>
              <a:rPr lang="tr-TR" sz="1400" dirty="0">
                <a:solidFill>
                  <a:srgbClr val="1B1C20"/>
                </a:solidFill>
                <a:latin typeface="Candida-Roman"/>
              </a:rPr>
              <a:t>:Yıllık ortalama sıcaklık</a:t>
            </a:r>
            <a:r>
              <a:rPr lang="en-US" sz="1400" dirty="0">
                <a:solidFill>
                  <a:srgbClr val="1B1C20"/>
                </a:solidFill>
                <a:latin typeface="Candida-Roman"/>
              </a:rPr>
              <a:t>(°C); </a:t>
            </a:r>
            <a:r>
              <a:rPr lang="en-US" sz="1400" i="1" dirty="0">
                <a:solidFill>
                  <a:srgbClr val="1B1C20"/>
                </a:solidFill>
                <a:latin typeface="ObliqueStraightPlain"/>
              </a:rPr>
              <a:t>T</a:t>
            </a:r>
            <a:r>
              <a:rPr lang="tr-TR" sz="1400" dirty="0">
                <a:solidFill>
                  <a:srgbClr val="1B1C20"/>
                </a:solidFill>
                <a:latin typeface="Candida-Roman"/>
              </a:rPr>
              <a:t>a</a:t>
            </a:r>
            <a:r>
              <a:rPr lang="en-US" sz="1400" dirty="0">
                <a:solidFill>
                  <a:srgbClr val="1B1C20"/>
                </a:solidFill>
                <a:latin typeface="Candida-Roman"/>
              </a:rPr>
              <a:t>o</a:t>
            </a:r>
            <a:r>
              <a:rPr lang="tr-TR" sz="1400" dirty="0">
                <a:solidFill>
                  <a:srgbClr val="1B1C20"/>
                </a:solidFill>
                <a:latin typeface="Candida-Roman"/>
              </a:rPr>
              <a:t>s</a:t>
            </a:r>
            <a:r>
              <a:rPr lang="en-US" sz="1400" dirty="0">
                <a:solidFill>
                  <a:srgbClr val="1B1C20"/>
                </a:solidFill>
                <a:latin typeface="Candida-Roman"/>
              </a:rPr>
              <a:t>: </a:t>
            </a:r>
            <a:r>
              <a:rPr lang="tr-TR" sz="1400" dirty="0">
                <a:solidFill>
                  <a:srgbClr val="1B1C20"/>
                </a:solidFill>
                <a:latin typeface="Candida-Roman"/>
              </a:rPr>
              <a:t>aylık ortalama sıcaklık </a:t>
            </a:r>
            <a:r>
              <a:rPr lang="en-US" sz="1400" dirty="0">
                <a:solidFill>
                  <a:srgbClr val="1B1C20"/>
                </a:solidFill>
                <a:latin typeface="Candida-Roman"/>
              </a:rPr>
              <a:t>(°C); </a:t>
            </a:r>
            <a:r>
              <a:rPr lang="en-US" sz="1400" i="1" dirty="0">
                <a:solidFill>
                  <a:srgbClr val="1B1C20"/>
                </a:solidFill>
                <a:latin typeface="ObliqueStraightPlain"/>
              </a:rPr>
              <a:t>P</a:t>
            </a:r>
            <a:r>
              <a:rPr lang="tr-TR" sz="1400" i="1" baseline="-25000" dirty="0" err="1">
                <a:solidFill>
                  <a:srgbClr val="1B1C20"/>
                </a:solidFill>
                <a:latin typeface="ObliqueStraightPlain"/>
              </a:rPr>
              <a:t>ort</a:t>
            </a:r>
            <a:r>
              <a:rPr lang="en-US" sz="1400" dirty="0">
                <a:solidFill>
                  <a:srgbClr val="1B1C20"/>
                </a:solidFill>
                <a:latin typeface="Candida-Roman"/>
              </a:rPr>
              <a:t>: </a:t>
            </a:r>
            <a:r>
              <a:rPr lang="tr-TR" sz="1400" dirty="0">
                <a:solidFill>
                  <a:srgbClr val="1B1C20"/>
                </a:solidFill>
                <a:latin typeface="Candida-Roman"/>
              </a:rPr>
              <a:t>ortalama yıllık yağış  toplamı</a:t>
            </a:r>
            <a:r>
              <a:rPr lang="en-US" sz="1400" dirty="0">
                <a:solidFill>
                  <a:srgbClr val="1B1C20"/>
                </a:solidFill>
                <a:latin typeface="Candida-Roman"/>
              </a:rPr>
              <a:t>(cm); </a:t>
            </a:r>
            <a:r>
              <a:rPr lang="en-US" sz="1400" i="1" dirty="0" err="1">
                <a:solidFill>
                  <a:srgbClr val="1B1C20"/>
                </a:solidFill>
                <a:latin typeface="ObliqueStraightPlain"/>
              </a:rPr>
              <a:t>P</a:t>
            </a:r>
            <a:r>
              <a:rPr lang="en-US" sz="1400" dirty="0" err="1">
                <a:solidFill>
                  <a:srgbClr val="1B1C20"/>
                </a:solidFill>
                <a:latin typeface="Candida-Roman"/>
              </a:rPr>
              <a:t>dry</a:t>
            </a:r>
            <a:r>
              <a:rPr lang="en-US" sz="1400" dirty="0">
                <a:solidFill>
                  <a:srgbClr val="1B1C20"/>
                </a:solidFill>
                <a:latin typeface="Candida-Roman"/>
              </a:rPr>
              <a:t>: </a:t>
            </a:r>
            <a:r>
              <a:rPr lang="tr-TR" sz="1400" dirty="0">
                <a:solidFill>
                  <a:srgbClr val="1B1C20"/>
                </a:solidFill>
                <a:latin typeface="Candida-Roman"/>
              </a:rPr>
              <a:t>kurak yaz döneminin en az yağış alan ayı</a:t>
            </a:r>
            <a:r>
              <a:rPr lang="en-US" sz="1400" dirty="0">
                <a:solidFill>
                  <a:srgbClr val="1B1C20"/>
                </a:solidFill>
                <a:latin typeface="Candida-Roman"/>
              </a:rPr>
              <a:t>; </a:t>
            </a:r>
            <a:r>
              <a:rPr lang="en-US" sz="1400" i="1" dirty="0">
                <a:solidFill>
                  <a:srgbClr val="1B1C20"/>
                </a:solidFill>
                <a:latin typeface="ObliqueStraightPlain"/>
              </a:rPr>
              <a:t>R</a:t>
            </a:r>
            <a:r>
              <a:rPr lang="en-US" sz="1400" dirty="0">
                <a:solidFill>
                  <a:srgbClr val="1B1C20"/>
                </a:solidFill>
                <a:latin typeface="Candida-Roman"/>
              </a:rPr>
              <a:t>: Patton’s </a:t>
            </a:r>
            <a:r>
              <a:rPr lang="tr-TR" sz="1400" dirty="0">
                <a:solidFill>
                  <a:srgbClr val="1B1C20"/>
                </a:solidFill>
                <a:latin typeface="Candida-Roman"/>
              </a:rPr>
              <a:t>yağış eşiği</a:t>
            </a:r>
            <a:r>
              <a:rPr lang="en-US" sz="1400" dirty="0">
                <a:solidFill>
                  <a:srgbClr val="1B1C20"/>
                </a:solidFill>
                <a:latin typeface="Candida-Roman"/>
              </a:rPr>
              <a:t>, </a:t>
            </a:r>
            <a:r>
              <a:rPr lang="tr-TR" sz="1400" dirty="0">
                <a:solidFill>
                  <a:srgbClr val="1B1C20"/>
                </a:solidFill>
                <a:latin typeface="Candida-Roman"/>
              </a:rPr>
              <a:t> </a:t>
            </a:r>
            <a:r>
              <a:rPr lang="en-US" sz="1400" i="1" dirty="0">
                <a:solidFill>
                  <a:srgbClr val="1B1C20"/>
                </a:solidFill>
                <a:latin typeface="ObliqueStraightPlain"/>
              </a:rPr>
              <a:t>R </a:t>
            </a:r>
            <a:r>
              <a:rPr lang="en-US" sz="1400" dirty="0">
                <a:solidFill>
                  <a:srgbClr val="1B1C20"/>
                </a:solidFill>
                <a:latin typeface="Candida-Roman"/>
              </a:rPr>
              <a:t>= 2.3</a:t>
            </a:r>
            <a:r>
              <a:rPr lang="en-US" sz="1400" i="1" dirty="0">
                <a:solidFill>
                  <a:srgbClr val="1B1C20"/>
                </a:solidFill>
                <a:latin typeface="ObliqueStraightPlain"/>
              </a:rPr>
              <a:t>T </a:t>
            </a:r>
            <a:r>
              <a:rPr lang="en-US" sz="1400" dirty="0">
                <a:solidFill>
                  <a:srgbClr val="1B1C20"/>
                </a:solidFill>
                <a:latin typeface="Candida-Roman"/>
              </a:rPr>
              <a:t>− 0.64 </a:t>
            </a:r>
            <a:r>
              <a:rPr lang="en-US" sz="1400" i="1" dirty="0">
                <a:solidFill>
                  <a:srgbClr val="1B1C20"/>
                </a:solidFill>
                <a:latin typeface="ObliqueStraightPlain"/>
              </a:rPr>
              <a:t>Pw </a:t>
            </a:r>
            <a:r>
              <a:rPr lang="en-US" sz="1400" dirty="0">
                <a:solidFill>
                  <a:srgbClr val="1B1C20"/>
                </a:solidFill>
                <a:latin typeface="Candida-Roman"/>
              </a:rPr>
              <a:t>+ 41</a:t>
            </a:r>
            <a:r>
              <a:rPr lang="tr-TR" sz="1400" dirty="0">
                <a:solidFill>
                  <a:srgbClr val="1B1C20"/>
                </a:solidFill>
                <a:latin typeface="Candida-Roman"/>
              </a:rPr>
              <a:t> şeklinde belirlenir, burada</a:t>
            </a:r>
            <a:r>
              <a:rPr lang="en-US" sz="1400" dirty="0">
                <a:solidFill>
                  <a:srgbClr val="1B1C20"/>
                </a:solidFill>
                <a:latin typeface="Candida-Roman"/>
              </a:rPr>
              <a:t> </a:t>
            </a:r>
            <a:r>
              <a:rPr lang="en-US" sz="1400" i="1" dirty="0">
                <a:solidFill>
                  <a:srgbClr val="1B1C20"/>
                </a:solidFill>
                <a:latin typeface="ObliqueStraightPlain"/>
              </a:rPr>
              <a:t>Pw </a:t>
            </a:r>
            <a:r>
              <a:rPr lang="tr-TR" sz="1400" dirty="0">
                <a:solidFill>
                  <a:srgbClr val="1B1C20"/>
                </a:solidFill>
                <a:latin typeface="Candida-Roman"/>
              </a:rPr>
              <a:t>kış dönemindeki yağışın yüzdesini ifade etmektedir.</a:t>
            </a:r>
            <a:endParaRPr lang="en-US" sz="1400" dirty="0">
              <a:solidFill>
                <a:srgbClr val="1B1C20"/>
              </a:solidFill>
              <a:latin typeface="Candida-Roman"/>
            </a:endParaRPr>
          </a:p>
          <a:p>
            <a:r>
              <a:rPr lang="en-US" sz="1400" dirty="0">
                <a:solidFill>
                  <a:srgbClr val="1B1C20"/>
                </a:solidFill>
                <a:latin typeface="Candida-Roman"/>
              </a:rPr>
              <a:t>(Patton 1962); </a:t>
            </a:r>
            <a:r>
              <a:rPr lang="en-US" sz="1400" i="1" dirty="0" err="1">
                <a:solidFill>
                  <a:srgbClr val="1B1C20"/>
                </a:solidFill>
                <a:latin typeface="ObliqueStraightPlain"/>
              </a:rPr>
              <a:t>T</a:t>
            </a:r>
            <a:r>
              <a:rPr lang="en-US" sz="1400" dirty="0" err="1">
                <a:solidFill>
                  <a:srgbClr val="1B1C20"/>
                </a:solidFill>
                <a:latin typeface="Candida-Roman"/>
              </a:rPr>
              <a:t>cold</a:t>
            </a:r>
            <a:r>
              <a:rPr lang="en-US" sz="1400" dirty="0">
                <a:solidFill>
                  <a:srgbClr val="1B1C20"/>
                </a:solidFill>
                <a:latin typeface="Candida-Roman"/>
              </a:rPr>
              <a:t> (</a:t>
            </a:r>
            <a:r>
              <a:rPr lang="en-US" sz="1400" i="1" dirty="0" err="1">
                <a:solidFill>
                  <a:srgbClr val="1B1C20"/>
                </a:solidFill>
                <a:latin typeface="ObliqueStraightPlain"/>
              </a:rPr>
              <a:t>T</a:t>
            </a:r>
            <a:r>
              <a:rPr lang="en-US" sz="1400" dirty="0" err="1">
                <a:solidFill>
                  <a:srgbClr val="1B1C20"/>
                </a:solidFill>
                <a:latin typeface="Candida-Roman"/>
              </a:rPr>
              <a:t>warm</a:t>
            </a:r>
            <a:r>
              <a:rPr lang="en-US" sz="1400" dirty="0">
                <a:solidFill>
                  <a:srgbClr val="1B1C20"/>
                </a:solidFill>
                <a:latin typeface="Candida-Roman"/>
              </a:rPr>
              <a:t>): </a:t>
            </a:r>
            <a:r>
              <a:rPr lang="tr-TR" sz="1400" dirty="0">
                <a:solidFill>
                  <a:srgbClr val="1B1C20"/>
                </a:solidFill>
                <a:latin typeface="Candida-Roman"/>
              </a:rPr>
              <a:t>aylık </a:t>
            </a:r>
            <a:r>
              <a:rPr lang="tr-TR" sz="1400" dirty="0" err="1">
                <a:solidFill>
                  <a:srgbClr val="1B1C20"/>
                </a:solidFill>
                <a:latin typeface="Candida-Roman"/>
              </a:rPr>
              <a:t>ortalam</a:t>
            </a:r>
            <a:r>
              <a:rPr lang="tr-TR" sz="1400" dirty="0">
                <a:solidFill>
                  <a:srgbClr val="1B1C20"/>
                </a:solidFill>
                <a:latin typeface="Candida-Roman"/>
              </a:rPr>
              <a:t> sıcaklık</a:t>
            </a:r>
            <a:endParaRPr lang="tr-TR" sz="1400" dirty="0"/>
          </a:p>
        </p:txBody>
      </p:sp>
      <p:sp>
        <p:nvSpPr>
          <p:cNvPr id="5" name="Metin kutusu 4"/>
          <p:cNvSpPr txBox="1"/>
          <p:nvPr/>
        </p:nvSpPr>
        <p:spPr>
          <a:xfrm>
            <a:off x="12954000" y="1175626"/>
            <a:ext cx="946221" cy="369332"/>
          </a:xfrm>
          <a:prstGeom prst="rect">
            <a:avLst/>
          </a:prstGeom>
          <a:noFill/>
        </p:spPr>
        <p:txBody>
          <a:bodyPr wrap="none" rtlCol="0">
            <a:spAutoFit/>
          </a:bodyPr>
          <a:lstStyle/>
          <a:p>
            <a:r>
              <a:rPr lang="tr-TR" b="1" dirty="0"/>
              <a:t>Tropikal</a:t>
            </a:r>
          </a:p>
        </p:txBody>
      </p:sp>
      <p:sp>
        <p:nvSpPr>
          <p:cNvPr id="14" name="Metin kutusu 13"/>
          <p:cNvSpPr txBox="1"/>
          <p:nvPr/>
        </p:nvSpPr>
        <p:spPr>
          <a:xfrm>
            <a:off x="13106471" y="2606786"/>
            <a:ext cx="733342" cy="369332"/>
          </a:xfrm>
          <a:prstGeom prst="rect">
            <a:avLst/>
          </a:prstGeom>
          <a:noFill/>
        </p:spPr>
        <p:txBody>
          <a:bodyPr wrap="none" rtlCol="0">
            <a:spAutoFit/>
          </a:bodyPr>
          <a:lstStyle/>
          <a:p>
            <a:r>
              <a:rPr lang="tr-TR" b="1" dirty="0"/>
              <a:t>Kurak</a:t>
            </a:r>
          </a:p>
        </p:txBody>
      </p:sp>
      <p:sp>
        <p:nvSpPr>
          <p:cNvPr id="15" name="Metin kutusu 14"/>
          <p:cNvSpPr txBox="1"/>
          <p:nvPr/>
        </p:nvSpPr>
        <p:spPr>
          <a:xfrm>
            <a:off x="13146215" y="3596002"/>
            <a:ext cx="782587" cy="369332"/>
          </a:xfrm>
          <a:prstGeom prst="rect">
            <a:avLst/>
          </a:prstGeom>
          <a:noFill/>
        </p:spPr>
        <p:txBody>
          <a:bodyPr wrap="none" rtlCol="0">
            <a:spAutoFit/>
          </a:bodyPr>
          <a:lstStyle/>
          <a:p>
            <a:r>
              <a:rPr lang="tr-TR" b="1" dirty="0"/>
              <a:t>Ilıman</a:t>
            </a:r>
          </a:p>
        </p:txBody>
      </p:sp>
      <p:sp>
        <p:nvSpPr>
          <p:cNvPr id="16" name="Metin kutusu 15"/>
          <p:cNvSpPr txBox="1"/>
          <p:nvPr/>
        </p:nvSpPr>
        <p:spPr>
          <a:xfrm>
            <a:off x="12993653" y="6353707"/>
            <a:ext cx="938462" cy="369332"/>
          </a:xfrm>
          <a:prstGeom prst="rect">
            <a:avLst/>
          </a:prstGeom>
          <a:noFill/>
        </p:spPr>
        <p:txBody>
          <a:bodyPr wrap="none" rtlCol="0">
            <a:spAutoFit/>
          </a:bodyPr>
          <a:lstStyle/>
          <a:p>
            <a:r>
              <a:rPr lang="tr-TR" b="1" dirty="0"/>
              <a:t>Mutedil</a:t>
            </a:r>
          </a:p>
        </p:txBody>
      </p:sp>
      <p:sp>
        <p:nvSpPr>
          <p:cNvPr id="18" name="Metin kutusu 17"/>
          <p:cNvSpPr txBox="1"/>
          <p:nvPr/>
        </p:nvSpPr>
        <p:spPr>
          <a:xfrm>
            <a:off x="12954000" y="7613511"/>
            <a:ext cx="760144" cy="369332"/>
          </a:xfrm>
          <a:prstGeom prst="rect">
            <a:avLst/>
          </a:prstGeom>
          <a:noFill/>
        </p:spPr>
        <p:txBody>
          <a:bodyPr wrap="none" rtlCol="0">
            <a:spAutoFit/>
          </a:bodyPr>
          <a:lstStyle/>
          <a:p>
            <a:r>
              <a:rPr lang="tr-TR" b="1" dirty="0"/>
              <a:t>Soğuk</a:t>
            </a:r>
          </a:p>
        </p:txBody>
      </p:sp>
      <p:sp>
        <p:nvSpPr>
          <p:cNvPr id="19" name="Metin kutusu 18"/>
          <p:cNvSpPr txBox="1"/>
          <p:nvPr/>
        </p:nvSpPr>
        <p:spPr>
          <a:xfrm>
            <a:off x="12954000" y="8330776"/>
            <a:ext cx="759247" cy="369332"/>
          </a:xfrm>
          <a:prstGeom prst="rect">
            <a:avLst/>
          </a:prstGeom>
          <a:noFill/>
        </p:spPr>
        <p:txBody>
          <a:bodyPr wrap="none" rtlCol="0">
            <a:spAutoFit/>
          </a:bodyPr>
          <a:lstStyle/>
          <a:p>
            <a:r>
              <a:rPr lang="tr-TR" b="1" dirty="0"/>
              <a:t>Kutup</a:t>
            </a:r>
          </a:p>
        </p:txBody>
      </p:sp>
    </p:spTree>
    <p:extLst>
      <p:ext uri="{BB962C8B-B14F-4D97-AF65-F5344CB8AC3E}">
        <p14:creationId xmlns:p14="http://schemas.microsoft.com/office/powerpoint/2010/main" val="2206176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52400" y="906367"/>
            <a:ext cx="11369040" cy="9785446"/>
          </a:xfrm>
          <a:prstGeom prst="rect">
            <a:avLst/>
          </a:prstGeom>
        </p:spPr>
      </p:pic>
      <p:sp>
        <p:nvSpPr>
          <p:cNvPr id="3" name="Metin kutusu 2"/>
          <p:cNvSpPr txBox="1"/>
          <p:nvPr/>
        </p:nvSpPr>
        <p:spPr>
          <a:xfrm>
            <a:off x="13743589" y="0"/>
            <a:ext cx="1375761" cy="477054"/>
          </a:xfrm>
          <a:prstGeom prst="rect">
            <a:avLst/>
          </a:prstGeom>
          <a:solidFill>
            <a:srgbClr val="92D050"/>
          </a:solidFill>
        </p:spPr>
        <p:txBody>
          <a:bodyPr wrap="none" rtlCol="0">
            <a:spAutoFit/>
          </a:bodyPr>
          <a:lstStyle/>
          <a:p>
            <a:r>
              <a:rPr lang="tr-TR" sz="2500" b="1" dirty="0" err="1"/>
              <a:t>Trewarta</a:t>
            </a:r>
            <a:endParaRPr lang="tr-TR" sz="2500" b="1" dirty="0"/>
          </a:p>
        </p:txBody>
      </p:sp>
      <p:sp>
        <p:nvSpPr>
          <p:cNvPr id="4" name="Metin kutusu 3"/>
          <p:cNvSpPr txBox="1"/>
          <p:nvPr/>
        </p:nvSpPr>
        <p:spPr>
          <a:xfrm>
            <a:off x="11521440" y="6355487"/>
            <a:ext cx="3026982" cy="369332"/>
          </a:xfrm>
          <a:prstGeom prst="rect">
            <a:avLst/>
          </a:prstGeom>
          <a:noFill/>
        </p:spPr>
        <p:txBody>
          <a:bodyPr wrap="none" rtlCol="0">
            <a:spAutoFit/>
          </a:bodyPr>
          <a:lstStyle/>
          <a:p>
            <a:r>
              <a:rPr lang="tr-TR" b="1" dirty="0" err="1"/>
              <a:t>Köppen-Trewarta</a:t>
            </a:r>
            <a:r>
              <a:rPr lang="tr-TR" b="1" dirty="0"/>
              <a:t> İklim Tasnifi</a:t>
            </a:r>
          </a:p>
        </p:txBody>
      </p:sp>
    </p:spTree>
    <p:extLst>
      <p:ext uri="{BB962C8B-B14F-4D97-AF65-F5344CB8AC3E}">
        <p14:creationId xmlns:p14="http://schemas.microsoft.com/office/powerpoint/2010/main" val="734619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700885" y="0"/>
            <a:ext cx="1418465" cy="461665"/>
          </a:xfrm>
          <a:prstGeom prst="rect">
            <a:avLst/>
          </a:prstGeom>
          <a:solidFill>
            <a:schemeClr val="accent2"/>
          </a:solidFill>
        </p:spPr>
        <p:txBody>
          <a:bodyPr wrap="none" rtlCol="0">
            <a:spAutoFit/>
          </a:bodyPr>
          <a:lstStyle/>
          <a:p>
            <a:r>
              <a:rPr lang="tr-TR" sz="2400" b="1" dirty="0" err="1"/>
              <a:t>Emberger</a:t>
            </a:r>
            <a:endParaRPr lang="tr-TR" sz="2400" b="1" dirty="0"/>
          </a:p>
        </p:txBody>
      </p:sp>
      <p:pic>
        <p:nvPicPr>
          <p:cNvPr id="3" name="Resim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0818" y="461665"/>
            <a:ext cx="10750923" cy="2036161"/>
          </a:xfrm>
          <a:prstGeom prst="rect">
            <a:avLst/>
          </a:prstGeom>
        </p:spPr>
      </p:pic>
      <p:pic>
        <p:nvPicPr>
          <p:cNvPr id="4" name="Resim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0818" y="2985247"/>
            <a:ext cx="6010836" cy="1882589"/>
          </a:xfrm>
          <a:prstGeom prst="rect">
            <a:avLst/>
          </a:prstGeom>
        </p:spPr>
      </p:pic>
      <p:pic>
        <p:nvPicPr>
          <p:cNvPr id="5" name="Resim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0818" y="5099311"/>
            <a:ext cx="8397688" cy="4938865"/>
          </a:xfrm>
          <a:prstGeom prst="rect">
            <a:avLst/>
          </a:prstGeom>
        </p:spPr>
      </p:pic>
      <p:pic>
        <p:nvPicPr>
          <p:cNvPr id="6" name="Resim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98993" y="2729301"/>
            <a:ext cx="8120357" cy="4258159"/>
          </a:xfrm>
          <a:prstGeom prst="rect">
            <a:avLst/>
          </a:prstGeom>
        </p:spPr>
      </p:pic>
    </p:spTree>
    <p:extLst>
      <p:ext uri="{BB962C8B-B14F-4D97-AF65-F5344CB8AC3E}">
        <p14:creationId xmlns:p14="http://schemas.microsoft.com/office/powerpoint/2010/main" val="2197791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etin kutusu"/>
          <p:cNvSpPr txBox="1">
            <a:spLocks noChangeArrowheads="1"/>
          </p:cNvSpPr>
          <p:nvPr/>
        </p:nvSpPr>
        <p:spPr bwMode="auto">
          <a:xfrm>
            <a:off x="574022" y="1241594"/>
            <a:ext cx="7286625"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2800" b="1" i="1" dirty="0" err="1">
                <a:latin typeface="Calibri" panose="020F0502020204030204" pitchFamily="34" charset="0"/>
              </a:rPr>
              <a:t>Crowe</a:t>
            </a:r>
            <a:r>
              <a:rPr lang="tr-TR" altLang="tr-TR" sz="2800" b="1" i="1" dirty="0">
                <a:latin typeface="Calibri" panose="020F0502020204030204" pitchFamily="34" charset="0"/>
              </a:rPr>
              <a:t> Formülü (1957)</a:t>
            </a:r>
          </a:p>
          <a:p>
            <a:pPr eaLnBrk="1" hangingPunct="1"/>
            <a:endParaRPr lang="tr-TR" altLang="tr-TR" dirty="0">
              <a:latin typeface="Calibri" panose="020F0502020204030204" pitchFamily="34" charset="0"/>
            </a:endParaRPr>
          </a:p>
          <a:p>
            <a:pPr eaLnBrk="1" hangingPunct="1"/>
            <a:r>
              <a:rPr lang="tr-TR" altLang="tr-TR" dirty="0">
                <a:latin typeface="Calibri" panose="020F0502020204030204" pitchFamily="34" charset="0"/>
              </a:rPr>
              <a:t>	</a:t>
            </a:r>
            <a:r>
              <a:rPr lang="tr-TR" altLang="tr-TR" sz="2400" dirty="0" err="1">
                <a:latin typeface="Calibri" panose="020F0502020204030204" pitchFamily="34" charset="0"/>
              </a:rPr>
              <a:t>Etr</a:t>
            </a:r>
            <a:r>
              <a:rPr lang="tr-TR" altLang="tr-TR" sz="2400" dirty="0">
                <a:latin typeface="Calibri" panose="020F0502020204030204" pitchFamily="34" charset="0"/>
              </a:rPr>
              <a:t> = 7.3 * (T-6)</a:t>
            </a:r>
          </a:p>
          <a:p>
            <a:pPr eaLnBrk="1" hangingPunct="1"/>
            <a:r>
              <a:rPr lang="tr-TR" altLang="tr-TR" sz="2400" dirty="0">
                <a:latin typeface="Calibri" panose="020F0502020204030204" pitchFamily="34" charset="0"/>
              </a:rPr>
              <a:t>	</a:t>
            </a:r>
          </a:p>
          <a:p>
            <a:pPr eaLnBrk="1" hangingPunct="1"/>
            <a:r>
              <a:rPr lang="tr-TR" altLang="tr-TR" sz="2400" dirty="0">
                <a:latin typeface="Calibri" panose="020F0502020204030204" pitchFamily="34" charset="0"/>
              </a:rPr>
              <a:t>	Formülde;</a:t>
            </a:r>
          </a:p>
          <a:p>
            <a:pPr eaLnBrk="1" hangingPunct="1"/>
            <a:r>
              <a:rPr lang="tr-TR" altLang="tr-TR" sz="2400" dirty="0">
                <a:latin typeface="Calibri" panose="020F0502020204030204" pitchFamily="34" charset="0"/>
              </a:rPr>
              <a:t>	</a:t>
            </a:r>
            <a:r>
              <a:rPr lang="tr-TR" altLang="tr-TR" sz="2400" dirty="0" err="1">
                <a:latin typeface="Calibri" panose="020F0502020204030204" pitchFamily="34" charset="0"/>
              </a:rPr>
              <a:t>Etr</a:t>
            </a:r>
            <a:r>
              <a:rPr lang="tr-TR" altLang="tr-TR" sz="2400" dirty="0">
                <a:latin typeface="Calibri" panose="020F0502020204030204" pitchFamily="34" charset="0"/>
              </a:rPr>
              <a:t> 	= </a:t>
            </a:r>
            <a:r>
              <a:rPr lang="tr-TR" altLang="tr-TR" sz="2400" b="1" dirty="0">
                <a:latin typeface="Calibri" panose="020F0502020204030204" pitchFamily="34" charset="0"/>
              </a:rPr>
              <a:t>Aylık</a:t>
            </a:r>
            <a:r>
              <a:rPr lang="tr-TR" altLang="tr-TR" sz="2400" dirty="0">
                <a:latin typeface="Calibri" panose="020F0502020204030204" pitchFamily="34" charset="0"/>
              </a:rPr>
              <a:t> </a:t>
            </a:r>
            <a:r>
              <a:rPr lang="tr-TR" altLang="tr-TR" sz="2400" dirty="0" err="1">
                <a:latin typeface="Calibri" panose="020F0502020204030204" pitchFamily="34" charset="0"/>
              </a:rPr>
              <a:t>evapotranspirasyon</a:t>
            </a:r>
            <a:r>
              <a:rPr lang="tr-TR" altLang="tr-TR" sz="2400" dirty="0">
                <a:latin typeface="Calibri" panose="020F0502020204030204" pitchFamily="34" charset="0"/>
              </a:rPr>
              <a:t> (mm)</a:t>
            </a:r>
          </a:p>
          <a:p>
            <a:pPr eaLnBrk="1" hangingPunct="1"/>
            <a:r>
              <a:rPr lang="tr-TR" altLang="tr-TR" sz="2400" dirty="0">
                <a:latin typeface="Calibri" panose="020F0502020204030204" pitchFamily="34" charset="0"/>
              </a:rPr>
              <a:t>	T 	= </a:t>
            </a:r>
            <a:r>
              <a:rPr lang="tr-TR" altLang="tr-TR" sz="2400" b="1" dirty="0">
                <a:latin typeface="Calibri" panose="020F0502020204030204" pitchFamily="34" charset="0"/>
              </a:rPr>
              <a:t>Aylık</a:t>
            </a:r>
            <a:r>
              <a:rPr lang="tr-TR" altLang="tr-TR" sz="2400" dirty="0">
                <a:latin typeface="Calibri" panose="020F0502020204030204" pitchFamily="34" charset="0"/>
              </a:rPr>
              <a:t> ortalama yüksek  sıcaklık (</a:t>
            </a:r>
            <a:r>
              <a:rPr lang="tr-TR" altLang="tr-TR" sz="2400" baseline="30000" dirty="0" err="1">
                <a:latin typeface="Calibri" panose="020F0502020204030204" pitchFamily="34" charset="0"/>
              </a:rPr>
              <a:t>o</a:t>
            </a:r>
            <a:r>
              <a:rPr lang="tr-TR" altLang="tr-TR" sz="2400" dirty="0" err="1">
                <a:latin typeface="Calibri" panose="020F0502020204030204" pitchFamily="34" charset="0"/>
              </a:rPr>
              <a:t>C</a:t>
            </a:r>
            <a:r>
              <a:rPr lang="tr-TR" altLang="tr-TR" sz="2400" dirty="0">
                <a:latin typeface="Calibri" panose="020F0502020204030204" pitchFamily="34" charset="0"/>
              </a:rPr>
              <a:t>)</a:t>
            </a:r>
          </a:p>
          <a:p>
            <a:pPr eaLnBrk="1" hangingPunct="1"/>
            <a:endParaRPr lang="tr-TR" altLang="tr-TR" sz="2400" dirty="0">
              <a:latin typeface="Calibri" panose="020F0502020204030204" pitchFamily="34" charset="0"/>
            </a:endParaRPr>
          </a:p>
          <a:p>
            <a:pPr eaLnBrk="1" hangingPunct="1"/>
            <a:r>
              <a:rPr lang="tr-TR" altLang="tr-TR" sz="2400" dirty="0">
                <a:latin typeface="Calibri" panose="020F0502020204030204" pitchFamily="34" charset="0"/>
              </a:rPr>
              <a:t>	p	= Aylık yağış miktarı (mm)</a:t>
            </a:r>
          </a:p>
          <a:p>
            <a:pPr eaLnBrk="1" hangingPunct="1"/>
            <a:endParaRPr lang="tr-TR" altLang="tr-TR" sz="2400" dirty="0">
              <a:latin typeface="Calibri" panose="020F0502020204030204" pitchFamily="34" charset="0"/>
            </a:endParaRPr>
          </a:p>
          <a:p>
            <a:pPr eaLnBrk="1" hangingPunct="1"/>
            <a:r>
              <a:rPr lang="tr-TR" altLang="tr-TR" sz="2400" dirty="0">
                <a:latin typeface="Calibri" panose="020F0502020204030204" pitchFamily="34" charset="0"/>
              </a:rPr>
              <a:t>	Nemli ay	 : </a:t>
            </a:r>
            <a:r>
              <a:rPr lang="tr-TR" altLang="tr-TR" sz="2400" dirty="0" err="1">
                <a:latin typeface="Calibri" panose="020F0502020204030204" pitchFamily="34" charset="0"/>
              </a:rPr>
              <a:t>Etr</a:t>
            </a:r>
            <a:r>
              <a:rPr lang="tr-TR" altLang="tr-TR" sz="2400" dirty="0">
                <a:latin typeface="Calibri" panose="020F0502020204030204" pitchFamily="34" charset="0"/>
              </a:rPr>
              <a:t> &lt; p</a:t>
            </a:r>
          </a:p>
          <a:p>
            <a:pPr eaLnBrk="1" hangingPunct="1"/>
            <a:r>
              <a:rPr lang="tr-TR" altLang="tr-TR" sz="2400" dirty="0">
                <a:latin typeface="Calibri" panose="020F0502020204030204" pitchFamily="34" charset="0"/>
              </a:rPr>
              <a:t>	Kuraklaşan	 : </a:t>
            </a:r>
            <a:r>
              <a:rPr lang="tr-TR" altLang="tr-TR" sz="2400" dirty="0" err="1">
                <a:latin typeface="Calibri" panose="020F0502020204030204" pitchFamily="34" charset="0"/>
              </a:rPr>
              <a:t>Etr</a:t>
            </a:r>
            <a:r>
              <a:rPr lang="tr-TR" altLang="tr-TR" sz="2400" dirty="0">
                <a:latin typeface="Calibri" panose="020F0502020204030204" pitchFamily="34" charset="0"/>
              </a:rPr>
              <a:t> ≥ p &lt; 3 p</a:t>
            </a:r>
          </a:p>
          <a:p>
            <a:pPr eaLnBrk="1" hangingPunct="1"/>
            <a:r>
              <a:rPr lang="tr-TR" altLang="tr-TR" sz="2400" dirty="0">
                <a:latin typeface="Calibri" panose="020F0502020204030204" pitchFamily="34" charset="0"/>
              </a:rPr>
              <a:t>	Kurak ay	 : </a:t>
            </a:r>
            <a:r>
              <a:rPr lang="tr-TR" altLang="tr-TR" sz="2400" dirty="0" err="1">
                <a:latin typeface="Calibri" panose="020F0502020204030204" pitchFamily="34" charset="0"/>
              </a:rPr>
              <a:t>Etr</a:t>
            </a:r>
            <a:r>
              <a:rPr lang="tr-TR" altLang="tr-TR" sz="2400" dirty="0">
                <a:latin typeface="Calibri" panose="020F0502020204030204" pitchFamily="34" charset="0"/>
              </a:rPr>
              <a:t> ≥ 3 p &lt; 6 p</a:t>
            </a:r>
          </a:p>
          <a:p>
            <a:pPr eaLnBrk="1" hangingPunct="1"/>
            <a:r>
              <a:rPr lang="tr-TR" altLang="tr-TR" sz="2400" dirty="0">
                <a:latin typeface="Calibri" panose="020F0502020204030204" pitchFamily="34" charset="0"/>
              </a:rPr>
              <a:t>	Çok kurak ay: </a:t>
            </a:r>
            <a:r>
              <a:rPr lang="tr-TR" altLang="tr-TR" sz="2400" dirty="0" err="1">
                <a:latin typeface="Calibri" panose="020F0502020204030204" pitchFamily="34" charset="0"/>
              </a:rPr>
              <a:t>Etr</a:t>
            </a:r>
            <a:r>
              <a:rPr lang="tr-TR" altLang="tr-TR" sz="2400" dirty="0">
                <a:latin typeface="Calibri" panose="020F0502020204030204" pitchFamily="34" charset="0"/>
              </a:rPr>
              <a:t> ≥ 6 p</a:t>
            </a:r>
          </a:p>
        </p:txBody>
      </p:sp>
      <p:sp>
        <p:nvSpPr>
          <p:cNvPr id="3" name="Dikdörtgen 2"/>
          <p:cNvSpPr/>
          <p:nvPr/>
        </p:nvSpPr>
        <p:spPr>
          <a:xfrm>
            <a:off x="14124911" y="13447"/>
            <a:ext cx="994439" cy="461665"/>
          </a:xfrm>
          <a:prstGeom prst="rect">
            <a:avLst/>
          </a:prstGeom>
          <a:solidFill>
            <a:schemeClr val="accent2"/>
          </a:solidFill>
        </p:spPr>
        <p:txBody>
          <a:bodyPr wrap="none">
            <a:spAutoFit/>
          </a:bodyPr>
          <a:lstStyle/>
          <a:p>
            <a:r>
              <a:rPr lang="tr-TR" altLang="tr-TR" sz="2400" b="1" i="1" dirty="0" err="1">
                <a:latin typeface="Calibri" panose="020F0502020204030204" pitchFamily="34" charset="0"/>
              </a:rPr>
              <a:t>Crowe</a:t>
            </a:r>
            <a:endParaRPr lang="tr-TR" sz="2400" dirty="0"/>
          </a:p>
        </p:txBody>
      </p:sp>
    </p:spTree>
    <p:extLst>
      <p:ext uri="{BB962C8B-B14F-4D97-AF65-F5344CB8AC3E}">
        <p14:creationId xmlns:p14="http://schemas.microsoft.com/office/powerpoint/2010/main" val="1152692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3160096" y="0"/>
            <a:ext cx="1959254" cy="477054"/>
          </a:xfrm>
          <a:prstGeom prst="rect">
            <a:avLst/>
          </a:prstGeom>
          <a:solidFill>
            <a:srgbClr val="92D050"/>
          </a:solidFill>
        </p:spPr>
        <p:txBody>
          <a:bodyPr wrap="none" rtlCol="0">
            <a:spAutoFit/>
          </a:bodyPr>
          <a:lstStyle/>
          <a:p>
            <a:r>
              <a:rPr lang="tr-TR" sz="2500" b="1" dirty="0"/>
              <a:t>De </a:t>
            </a:r>
            <a:r>
              <a:rPr lang="tr-TR" sz="2500" b="1" dirty="0" err="1"/>
              <a:t>Martonne</a:t>
            </a:r>
            <a:endParaRPr lang="tr-TR" sz="2500" b="1" dirty="0"/>
          </a:p>
        </p:txBody>
      </p:sp>
      <p:sp>
        <p:nvSpPr>
          <p:cNvPr id="4" name="1 Metin kutusu"/>
          <p:cNvSpPr txBox="1">
            <a:spLocks noChangeArrowheads="1"/>
          </p:cNvSpPr>
          <p:nvPr/>
        </p:nvSpPr>
        <p:spPr bwMode="auto">
          <a:xfrm>
            <a:off x="130884" y="2462834"/>
            <a:ext cx="67773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dirty="0">
                <a:latin typeface="Calibri" panose="020F0502020204030204" pitchFamily="34" charset="0"/>
              </a:rPr>
              <a:t>				</a:t>
            </a:r>
            <a:r>
              <a:rPr lang="tr-TR" altLang="tr-TR" sz="2400" u="sng" dirty="0">
                <a:latin typeface="Calibri" panose="020F0502020204030204" pitchFamily="34" charset="0"/>
              </a:rPr>
              <a:t>Yıllık kuraklık indisi</a:t>
            </a:r>
            <a:r>
              <a:rPr lang="tr-TR" altLang="tr-TR" sz="2400" dirty="0">
                <a:latin typeface="Calibri" panose="020F0502020204030204" pitchFamily="34" charset="0"/>
              </a:rPr>
              <a:t>;</a:t>
            </a:r>
          </a:p>
          <a:p>
            <a:pPr eaLnBrk="1" hangingPunct="1"/>
            <a:r>
              <a:rPr lang="tr-TR" altLang="tr-TR" sz="2400" dirty="0">
                <a:latin typeface="Calibri" panose="020F0502020204030204" pitchFamily="34" charset="0"/>
              </a:rPr>
              <a:t>				P = Yıllık yağış miktarı (mm)</a:t>
            </a:r>
          </a:p>
          <a:p>
            <a:pPr eaLnBrk="1" hangingPunct="1"/>
            <a:r>
              <a:rPr lang="tr-TR" altLang="tr-TR" sz="2400" dirty="0">
                <a:latin typeface="Calibri" panose="020F0502020204030204" pitchFamily="34" charset="0"/>
              </a:rPr>
              <a:t>				T = Yıllık ortalama sıcaklık (</a:t>
            </a:r>
            <a:r>
              <a:rPr lang="tr-TR" altLang="tr-TR" sz="2400" baseline="30000" dirty="0" err="1">
                <a:latin typeface="Calibri" panose="020F0502020204030204" pitchFamily="34" charset="0"/>
              </a:rPr>
              <a:t>o</a:t>
            </a:r>
            <a:r>
              <a:rPr lang="tr-TR" altLang="tr-TR" sz="2400" dirty="0" err="1">
                <a:latin typeface="Calibri" panose="020F0502020204030204" pitchFamily="34" charset="0"/>
              </a:rPr>
              <a:t>C</a:t>
            </a:r>
            <a:r>
              <a:rPr lang="tr-TR" altLang="tr-TR" sz="2400" dirty="0">
                <a:latin typeface="Calibri" panose="020F0502020204030204" pitchFamily="34" charset="0"/>
              </a:rPr>
              <a:t>)</a:t>
            </a:r>
          </a:p>
          <a:p>
            <a:pPr eaLnBrk="1" hangingPunct="1"/>
            <a:r>
              <a:rPr lang="tr-TR" altLang="tr-TR" sz="2400" dirty="0">
                <a:latin typeface="Calibri" panose="020F0502020204030204" pitchFamily="34" charset="0"/>
              </a:rPr>
              <a:t>				</a:t>
            </a:r>
            <a:r>
              <a:rPr lang="tr-TR" altLang="tr-TR" sz="2400" u="sng" dirty="0">
                <a:latin typeface="Calibri" panose="020F0502020204030204" pitchFamily="34" charset="0"/>
              </a:rPr>
              <a:t> Aylık kuraklık indisi</a:t>
            </a:r>
            <a:r>
              <a:rPr lang="tr-TR" altLang="tr-TR" sz="2400" dirty="0">
                <a:latin typeface="Calibri" panose="020F0502020204030204" pitchFamily="34" charset="0"/>
              </a:rPr>
              <a:t>; 	</a:t>
            </a:r>
          </a:p>
          <a:p>
            <a:pPr eaLnBrk="1" hangingPunct="1"/>
            <a:r>
              <a:rPr lang="tr-TR" altLang="tr-TR" sz="2400" dirty="0">
                <a:latin typeface="Calibri" panose="020F0502020204030204" pitchFamily="34" charset="0"/>
              </a:rPr>
              <a:t>				p= En kurak ayın yağış miktarı (mm)</a:t>
            </a:r>
          </a:p>
          <a:p>
            <a:pPr eaLnBrk="1" hangingPunct="1"/>
            <a:r>
              <a:rPr lang="tr-TR" altLang="tr-TR" sz="2400" dirty="0">
                <a:latin typeface="Calibri" panose="020F0502020204030204" pitchFamily="34" charset="0"/>
              </a:rPr>
              <a:t>				t = En kurak ayın ortalama sıcaklığı (</a:t>
            </a:r>
            <a:r>
              <a:rPr lang="tr-TR" altLang="tr-TR" sz="2400" baseline="30000" dirty="0" err="1">
                <a:latin typeface="Calibri" panose="020F0502020204030204" pitchFamily="34" charset="0"/>
              </a:rPr>
              <a:t>o</a:t>
            </a:r>
            <a:r>
              <a:rPr lang="tr-TR" altLang="tr-TR" sz="2400" dirty="0" err="1">
                <a:latin typeface="Calibri" panose="020F0502020204030204" pitchFamily="34" charset="0"/>
              </a:rPr>
              <a:t>C</a:t>
            </a:r>
            <a:r>
              <a:rPr lang="tr-TR" altLang="tr-TR" sz="2400" dirty="0">
                <a:latin typeface="Calibri" panose="020F0502020204030204" pitchFamily="34" charset="0"/>
              </a:rPr>
              <a:t>)</a:t>
            </a:r>
          </a:p>
        </p:txBody>
      </p:sp>
      <mc:AlternateContent xmlns:mc="http://schemas.openxmlformats.org/markup-compatibility/2006" xmlns:a14="http://schemas.microsoft.com/office/drawing/2010/main">
        <mc:Choice Requires="a14">
          <p:sp>
            <p:nvSpPr>
              <p:cNvPr id="5" name="Metin kutusu 4"/>
              <p:cNvSpPr txBox="1"/>
              <p:nvPr/>
            </p:nvSpPr>
            <p:spPr>
              <a:xfrm>
                <a:off x="611842" y="652183"/>
                <a:ext cx="3908634" cy="939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2400" b="1" i="1" smtClean="0">
                          <a:latin typeface="Cambria Math" panose="02040503050406030204" pitchFamily="18" charset="0"/>
                        </a:rPr>
                        <m:t>𝑰𝒂</m:t>
                      </m:r>
                      <m:r>
                        <a:rPr lang="tr-TR" sz="2400" b="1" i="1" smtClean="0">
                          <a:latin typeface="Cambria Math" panose="02040503050406030204" pitchFamily="18" charset="0"/>
                        </a:rPr>
                        <m:t>=</m:t>
                      </m:r>
                      <m:f>
                        <m:fPr>
                          <m:ctrlPr>
                            <a:rPr lang="tr-TR" sz="2400" b="1" i="1" smtClean="0">
                              <a:latin typeface="Cambria Math" panose="02040503050406030204" pitchFamily="18" charset="0"/>
                            </a:rPr>
                          </m:ctrlPr>
                        </m:fPr>
                        <m:num>
                          <m:f>
                            <m:fPr>
                              <m:ctrlPr>
                                <a:rPr lang="tr-TR" sz="2400" b="1" i="1">
                                  <a:latin typeface="Cambria Math" panose="02040503050406030204" pitchFamily="18" charset="0"/>
                                </a:rPr>
                              </m:ctrlPr>
                            </m:fPr>
                            <m:num>
                              <m:r>
                                <a:rPr lang="tr-TR" sz="2400" b="1" i="1">
                                  <a:latin typeface="Cambria Math" panose="02040503050406030204" pitchFamily="18" charset="0"/>
                                </a:rPr>
                                <m:t>𝑷</m:t>
                              </m:r>
                            </m:num>
                            <m:den>
                              <m:r>
                                <a:rPr lang="tr-TR" sz="2400" b="1" i="1">
                                  <a:latin typeface="Cambria Math" panose="02040503050406030204" pitchFamily="18" charset="0"/>
                                </a:rPr>
                                <m:t>𝑻</m:t>
                              </m:r>
                              <m:r>
                                <a:rPr lang="tr-TR" sz="2400" b="1" i="1">
                                  <a:latin typeface="Cambria Math" panose="02040503050406030204" pitchFamily="18" charset="0"/>
                                </a:rPr>
                                <m:t>+</m:t>
                              </m:r>
                              <m:r>
                                <a:rPr lang="tr-TR" sz="2400" b="1" i="1">
                                  <a:latin typeface="Cambria Math" panose="02040503050406030204" pitchFamily="18" charset="0"/>
                                </a:rPr>
                                <m:t>𝟏𝟎</m:t>
                              </m:r>
                            </m:den>
                          </m:f>
                          <m:r>
                            <a:rPr lang="tr-TR" sz="2400" b="1" i="1">
                              <a:latin typeface="Cambria Math" panose="02040503050406030204" pitchFamily="18" charset="0"/>
                            </a:rPr>
                            <m:t>+</m:t>
                          </m:r>
                          <m:d>
                            <m:dPr>
                              <m:ctrlPr>
                                <a:rPr lang="tr-TR" sz="2400" b="1" i="1">
                                  <a:latin typeface="Cambria Math" panose="02040503050406030204" pitchFamily="18" charset="0"/>
                                </a:rPr>
                              </m:ctrlPr>
                            </m:dPr>
                            <m:e>
                              <m:r>
                                <a:rPr lang="tr-TR" sz="2400" b="1" i="1">
                                  <a:latin typeface="Cambria Math" panose="02040503050406030204" pitchFamily="18" charset="0"/>
                                </a:rPr>
                                <m:t>𝟏𝟐</m:t>
                              </m:r>
                              <m:r>
                                <a:rPr lang="tr-TR" sz="2400" b="1" i="1">
                                  <a:latin typeface="Cambria Math" panose="02040503050406030204" pitchFamily="18" charset="0"/>
                                </a:rPr>
                                <m:t>∗</m:t>
                              </m:r>
                              <m:f>
                                <m:fPr>
                                  <m:ctrlPr>
                                    <a:rPr lang="tr-TR" sz="2400" b="1" i="1">
                                      <a:latin typeface="Cambria Math" panose="02040503050406030204" pitchFamily="18" charset="0"/>
                                    </a:rPr>
                                  </m:ctrlPr>
                                </m:fPr>
                                <m:num>
                                  <m:r>
                                    <a:rPr lang="tr-TR" sz="2400" b="1" i="1">
                                      <a:latin typeface="Cambria Math" panose="02040503050406030204" pitchFamily="18" charset="0"/>
                                    </a:rPr>
                                    <m:t>𝒑</m:t>
                                  </m:r>
                                </m:num>
                                <m:den>
                                  <m:r>
                                    <a:rPr lang="tr-TR" sz="2400" b="1" i="1">
                                      <a:latin typeface="Cambria Math" panose="02040503050406030204" pitchFamily="18" charset="0"/>
                                    </a:rPr>
                                    <m:t>𝒕</m:t>
                                  </m:r>
                                  <m:r>
                                    <a:rPr lang="tr-TR" sz="2400" b="1" i="1">
                                      <a:latin typeface="Cambria Math" panose="02040503050406030204" pitchFamily="18" charset="0"/>
                                    </a:rPr>
                                    <m:t>+</m:t>
                                  </m:r>
                                  <m:r>
                                    <a:rPr lang="tr-TR" sz="2400" b="1" i="1">
                                      <a:latin typeface="Cambria Math" panose="02040503050406030204" pitchFamily="18" charset="0"/>
                                    </a:rPr>
                                    <m:t>𝟏𝟎</m:t>
                                  </m:r>
                                </m:den>
                              </m:f>
                            </m:e>
                          </m:d>
                        </m:num>
                        <m:den>
                          <m:r>
                            <a:rPr lang="tr-TR" sz="2400" b="1" i="1" smtClean="0">
                              <a:latin typeface="Cambria Math" panose="02040503050406030204" pitchFamily="18" charset="0"/>
                            </a:rPr>
                            <m:t>𝟐</m:t>
                          </m:r>
                        </m:den>
                      </m:f>
                    </m:oMath>
                  </m:oMathPara>
                </a14:m>
                <a:endParaRPr lang="tr-TR" sz="2400" b="1"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611842" y="652183"/>
                <a:ext cx="3908634" cy="939360"/>
              </a:xfrm>
              <a:prstGeom prst="rect">
                <a:avLst/>
              </a:prstGeom>
              <a:blipFill>
                <a:blip r:embed="rId3"/>
                <a:stretch>
                  <a:fillRect/>
                </a:stretch>
              </a:blipFill>
            </p:spPr>
            <p:txBody>
              <a:bodyPr/>
              <a:lstStyle/>
              <a:p>
                <a:r>
                  <a:rPr lang="tr-TR">
                    <a:noFill/>
                  </a:rPr>
                  <a:t> </a:t>
                </a:r>
              </a:p>
            </p:txBody>
          </p:sp>
        </mc:Fallback>
      </mc:AlternateContent>
      <p:graphicFrame>
        <p:nvGraphicFramePr>
          <p:cNvPr id="9" name="Tablo 8"/>
          <p:cNvGraphicFramePr>
            <a:graphicFrameLocks noGrp="1"/>
          </p:cNvGraphicFramePr>
          <p:nvPr>
            <p:extLst>
              <p:ext uri="{D42A27DB-BD31-4B8C-83A1-F6EECF244321}">
                <p14:modId xmlns:p14="http://schemas.microsoft.com/office/powerpoint/2010/main" val="3950849395"/>
              </p:ext>
            </p:extLst>
          </p:nvPr>
        </p:nvGraphicFramePr>
        <p:xfrm>
          <a:off x="314571" y="5642449"/>
          <a:ext cx="5830734" cy="4671441"/>
        </p:xfrm>
        <a:graphic>
          <a:graphicData uri="http://schemas.openxmlformats.org/drawingml/2006/table">
            <a:tbl>
              <a:tblPr firstRow="1" bandRow="1">
                <a:tableStyleId>{5C22544A-7EE6-4342-B048-85BDC9FD1C3A}</a:tableStyleId>
              </a:tblPr>
              <a:tblGrid>
                <a:gridCol w="2915367">
                  <a:extLst>
                    <a:ext uri="{9D8B030D-6E8A-4147-A177-3AD203B41FA5}">
                      <a16:colId xmlns:a16="http://schemas.microsoft.com/office/drawing/2014/main" val="2228127533"/>
                    </a:ext>
                  </a:extLst>
                </a:gridCol>
                <a:gridCol w="2915367">
                  <a:extLst>
                    <a:ext uri="{9D8B030D-6E8A-4147-A177-3AD203B41FA5}">
                      <a16:colId xmlns:a16="http://schemas.microsoft.com/office/drawing/2014/main" val="1246281555"/>
                    </a:ext>
                  </a:extLst>
                </a:gridCol>
              </a:tblGrid>
              <a:tr h="344238">
                <a:tc>
                  <a:txBody>
                    <a:bodyPr/>
                    <a:lstStyle/>
                    <a:p>
                      <a:r>
                        <a:rPr lang="tr-TR" dirty="0"/>
                        <a:t>İklim Tipi</a:t>
                      </a:r>
                    </a:p>
                  </a:txBody>
                  <a:tcPr/>
                </a:tc>
                <a:tc>
                  <a:txBody>
                    <a:bodyPr/>
                    <a:lstStyle/>
                    <a:p>
                      <a:r>
                        <a:rPr lang="tr-TR" dirty="0"/>
                        <a:t>İndis Değer</a:t>
                      </a:r>
                    </a:p>
                  </a:txBody>
                  <a:tcPr/>
                </a:tc>
                <a:extLst>
                  <a:ext uri="{0D108BD9-81ED-4DB2-BD59-A6C34878D82A}">
                    <a16:rowId xmlns:a16="http://schemas.microsoft.com/office/drawing/2014/main" val="450347577"/>
                  </a:ext>
                </a:extLst>
              </a:tr>
              <a:tr h="344238">
                <a:tc>
                  <a:txBody>
                    <a:bodyPr/>
                    <a:lstStyle/>
                    <a:p>
                      <a:r>
                        <a:rPr lang="tr-TR" dirty="0"/>
                        <a:t>Çöl</a:t>
                      </a:r>
                    </a:p>
                  </a:txBody>
                  <a:tcPr/>
                </a:tc>
                <a:tc>
                  <a:txBody>
                    <a:bodyPr/>
                    <a:lstStyle/>
                    <a:p>
                      <a:r>
                        <a:rPr lang="tr-TR" dirty="0"/>
                        <a:t>0-5</a:t>
                      </a:r>
                    </a:p>
                  </a:txBody>
                  <a:tcPr/>
                </a:tc>
                <a:extLst>
                  <a:ext uri="{0D108BD9-81ED-4DB2-BD59-A6C34878D82A}">
                    <a16:rowId xmlns:a16="http://schemas.microsoft.com/office/drawing/2014/main" val="3119008404"/>
                  </a:ext>
                </a:extLst>
              </a:tr>
              <a:tr h="344238">
                <a:tc>
                  <a:txBody>
                    <a:bodyPr/>
                    <a:lstStyle/>
                    <a:p>
                      <a:r>
                        <a:rPr lang="tr-TR" dirty="0"/>
                        <a:t>Step (Yarı</a:t>
                      </a:r>
                      <a:r>
                        <a:rPr lang="tr-TR" baseline="0" dirty="0"/>
                        <a:t> Kurak)</a:t>
                      </a:r>
                      <a:endParaRPr lang="tr-TR" dirty="0"/>
                    </a:p>
                  </a:txBody>
                  <a:tcPr/>
                </a:tc>
                <a:tc>
                  <a:txBody>
                    <a:bodyPr/>
                    <a:lstStyle/>
                    <a:p>
                      <a:r>
                        <a:rPr lang="tr-TR" dirty="0"/>
                        <a:t>5-10</a:t>
                      </a:r>
                    </a:p>
                  </a:txBody>
                  <a:tcPr/>
                </a:tc>
                <a:extLst>
                  <a:ext uri="{0D108BD9-81ED-4DB2-BD59-A6C34878D82A}">
                    <a16:rowId xmlns:a16="http://schemas.microsoft.com/office/drawing/2014/main" val="3552613902"/>
                  </a:ext>
                </a:extLst>
              </a:tr>
              <a:tr h="344238">
                <a:tc>
                  <a:txBody>
                    <a:bodyPr/>
                    <a:lstStyle/>
                    <a:p>
                      <a:r>
                        <a:rPr lang="tr-TR" dirty="0"/>
                        <a:t>Step-Nemli</a:t>
                      </a:r>
                      <a:r>
                        <a:rPr lang="tr-TR" baseline="0" dirty="0"/>
                        <a:t> Arası</a:t>
                      </a:r>
                      <a:endParaRPr lang="tr-TR" dirty="0"/>
                    </a:p>
                  </a:txBody>
                  <a:tcPr/>
                </a:tc>
                <a:tc>
                  <a:txBody>
                    <a:bodyPr/>
                    <a:lstStyle/>
                    <a:p>
                      <a:r>
                        <a:rPr lang="tr-TR" dirty="0"/>
                        <a:t>10-20</a:t>
                      </a:r>
                    </a:p>
                  </a:txBody>
                  <a:tcPr/>
                </a:tc>
                <a:extLst>
                  <a:ext uri="{0D108BD9-81ED-4DB2-BD59-A6C34878D82A}">
                    <a16:rowId xmlns:a16="http://schemas.microsoft.com/office/drawing/2014/main" val="823656815"/>
                  </a:ext>
                </a:extLst>
              </a:tr>
              <a:tr h="344238">
                <a:tc>
                  <a:txBody>
                    <a:bodyPr/>
                    <a:lstStyle/>
                    <a:p>
                      <a:r>
                        <a:rPr lang="tr-TR" dirty="0"/>
                        <a:t>Yarı Nemli</a:t>
                      </a:r>
                    </a:p>
                  </a:txBody>
                  <a:tcPr/>
                </a:tc>
                <a:tc>
                  <a:txBody>
                    <a:bodyPr/>
                    <a:lstStyle/>
                    <a:p>
                      <a:r>
                        <a:rPr lang="tr-TR" dirty="0"/>
                        <a:t>20-28</a:t>
                      </a:r>
                    </a:p>
                  </a:txBody>
                  <a:tcPr/>
                </a:tc>
                <a:extLst>
                  <a:ext uri="{0D108BD9-81ED-4DB2-BD59-A6C34878D82A}">
                    <a16:rowId xmlns:a16="http://schemas.microsoft.com/office/drawing/2014/main" val="390498311"/>
                  </a:ext>
                </a:extLst>
              </a:tr>
              <a:tr h="344238">
                <a:tc>
                  <a:txBody>
                    <a:bodyPr/>
                    <a:lstStyle/>
                    <a:p>
                      <a:r>
                        <a:rPr lang="tr-TR" dirty="0"/>
                        <a:t>Nemli</a:t>
                      </a:r>
                    </a:p>
                  </a:txBody>
                  <a:tcPr/>
                </a:tc>
                <a:tc>
                  <a:txBody>
                    <a:bodyPr/>
                    <a:lstStyle/>
                    <a:p>
                      <a:r>
                        <a:rPr lang="tr-TR" dirty="0"/>
                        <a:t>28-35</a:t>
                      </a:r>
                    </a:p>
                  </a:txBody>
                  <a:tcPr/>
                </a:tc>
                <a:extLst>
                  <a:ext uri="{0D108BD9-81ED-4DB2-BD59-A6C34878D82A}">
                    <a16:rowId xmlns:a16="http://schemas.microsoft.com/office/drawing/2014/main" val="3230365789"/>
                  </a:ext>
                </a:extLst>
              </a:tr>
              <a:tr h="344238">
                <a:tc>
                  <a:txBody>
                    <a:bodyPr/>
                    <a:lstStyle/>
                    <a:p>
                      <a:r>
                        <a:rPr lang="tr-TR" dirty="0"/>
                        <a:t>Çok Nemli</a:t>
                      </a:r>
                    </a:p>
                  </a:txBody>
                  <a:tcPr/>
                </a:tc>
                <a:tc>
                  <a:txBody>
                    <a:bodyPr/>
                    <a:lstStyle/>
                    <a:p>
                      <a:r>
                        <a:rPr lang="tr-TR" dirty="0"/>
                        <a:t>35-55</a:t>
                      </a:r>
                    </a:p>
                  </a:txBody>
                  <a:tcPr/>
                </a:tc>
                <a:extLst>
                  <a:ext uri="{0D108BD9-81ED-4DB2-BD59-A6C34878D82A}">
                    <a16:rowId xmlns:a16="http://schemas.microsoft.com/office/drawing/2014/main" val="2226186414"/>
                  </a:ext>
                </a:extLst>
              </a:tr>
              <a:tr h="344238">
                <a:tc>
                  <a:txBody>
                    <a:bodyPr/>
                    <a:lstStyle/>
                    <a:p>
                      <a:r>
                        <a:rPr lang="tr-TR" dirty="0"/>
                        <a:t>Islak</a:t>
                      </a:r>
                    </a:p>
                  </a:txBody>
                  <a:tcPr/>
                </a:tc>
                <a:tc>
                  <a:txBody>
                    <a:bodyPr/>
                    <a:lstStyle/>
                    <a:p>
                      <a:r>
                        <a:rPr lang="tr-TR" dirty="0"/>
                        <a:t>&gt;</a:t>
                      </a:r>
                    </a:p>
                  </a:txBody>
                  <a:tcPr/>
                </a:tc>
                <a:extLst>
                  <a:ext uri="{0D108BD9-81ED-4DB2-BD59-A6C34878D82A}">
                    <a16:rowId xmlns:a16="http://schemas.microsoft.com/office/drawing/2014/main" val="1553977199"/>
                  </a:ext>
                </a:extLst>
              </a:tr>
              <a:tr h="344238">
                <a:tc>
                  <a:txBody>
                    <a:bodyPr/>
                    <a:lstStyle/>
                    <a:p>
                      <a:r>
                        <a:rPr lang="tr-TR" dirty="0"/>
                        <a:t>Kutupsal</a:t>
                      </a:r>
                    </a:p>
                  </a:txBody>
                  <a:tcPr/>
                </a:tc>
                <a:tc>
                  <a:txBody>
                    <a:bodyPr/>
                    <a:lstStyle/>
                    <a:p>
                      <a:r>
                        <a:rPr lang="tr-TR" dirty="0"/>
                        <a:t>&lt; 0</a:t>
                      </a:r>
                      <a:r>
                        <a:rPr lang="tr-TR" baseline="0" dirty="0"/>
                        <a:t> (T&lt;-5)</a:t>
                      </a:r>
                      <a:endParaRPr lang="tr-TR" dirty="0"/>
                    </a:p>
                  </a:txBody>
                  <a:tcPr/>
                </a:tc>
                <a:extLst>
                  <a:ext uri="{0D108BD9-81ED-4DB2-BD59-A6C34878D82A}">
                    <a16:rowId xmlns:a16="http://schemas.microsoft.com/office/drawing/2014/main" val="2247811593"/>
                  </a:ext>
                </a:extLst>
              </a:tr>
            </a:tbl>
          </a:graphicData>
        </a:graphic>
      </p:graphicFrame>
    </p:spTree>
    <p:extLst>
      <p:ext uri="{BB962C8B-B14F-4D97-AF65-F5344CB8AC3E}">
        <p14:creationId xmlns:p14="http://schemas.microsoft.com/office/powerpoint/2010/main" val="3383694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gm.gov.tr/FILES/iklim/iklim_siniflandirmalari/snf_demartonn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0"/>
            <a:ext cx="14814550" cy="10691813"/>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3160096" y="0"/>
            <a:ext cx="1959254" cy="477054"/>
          </a:xfrm>
          <a:prstGeom prst="rect">
            <a:avLst/>
          </a:prstGeom>
          <a:solidFill>
            <a:srgbClr val="92D050"/>
          </a:solidFill>
        </p:spPr>
        <p:txBody>
          <a:bodyPr wrap="none" rtlCol="0">
            <a:spAutoFit/>
          </a:bodyPr>
          <a:lstStyle/>
          <a:p>
            <a:r>
              <a:rPr lang="tr-TR" sz="2500" b="1" dirty="0"/>
              <a:t>De </a:t>
            </a:r>
            <a:r>
              <a:rPr lang="tr-TR" sz="2500" b="1" dirty="0" err="1"/>
              <a:t>Martonne</a:t>
            </a:r>
            <a:endParaRPr lang="tr-TR" sz="2500" b="1" dirty="0"/>
          </a:p>
        </p:txBody>
      </p:sp>
    </p:spTree>
    <p:extLst>
      <p:ext uri="{BB962C8B-B14F-4D97-AF65-F5344CB8AC3E}">
        <p14:creationId xmlns:p14="http://schemas.microsoft.com/office/powerpoint/2010/main" val="2623091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279055" y="-19335"/>
            <a:ext cx="840295" cy="477054"/>
          </a:xfrm>
          <a:prstGeom prst="rect">
            <a:avLst/>
          </a:prstGeom>
          <a:solidFill>
            <a:srgbClr val="92D050"/>
          </a:solidFill>
        </p:spPr>
        <p:txBody>
          <a:bodyPr wrap="none" rtlCol="0">
            <a:spAutoFit/>
          </a:bodyPr>
          <a:lstStyle/>
          <a:p>
            <a:r>
              <a:rPr lang="tr-TR" sz="2500" b="1" dirty="0"/>
              <a:t>Erinç</a:t>
            </a:r>
          </a:p>
        </p:txBody>
      </p:sp>
      <mc:AlternateContent xmlns:mc="http://schemas.openxmlformats.org/markup-compatibility/2006" xmlns:a14="http://schemas.microsoft.com/office/drawing/2010/main">
        <mc:Choice Requires="a14">
          <p:sp>
            <p:nvSpPr>
              <p:cNvPr id="5" name="Metin kutusu 4"/>
              <p:cNvSpPr txBox="1"/>
              <p:nvPr/>
            </p:nvSpPr>
            <p:spPr>
              <a:xfrm>
                <a:off x="162263" y="1703606"/>
                <a:ext cx="2602005" cy="8799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tr-TR" sz="2800" b="0" i="1" smtClean="0">
                          <a:latin typeface="Cambria Math" panose="02040503050406030204" pitchFamily="18" charset="0"/>
                        </a:rPr>
                        <m:t>𝐼𝑚</m:t>
                      </m:r>
                      <m:r>
                        <a:rPr lang="tr-TR" sz="2800" b="0" i="1" smtClean="0">
                          <a:latin typeface="Cambria Math" panose="02040503050406030204" pitchFamily="18" charset="0"/>
                        </a:rPr>
                        <m:t>=</m:t>
                      </m:r>
                      <m:f>
                        <m:fPr>
                          <m:ctrlPr>
                            <a:rPr lang="tr-TR" sz="2800" b="0" i="1" smtClean="0">
                              <a:latin typeface="Cambria Math" panose="02040503050406030204" pitchFamily="18" charset="0"/>
                            </a:rPr>
                          </m:ctrlPr>
                        </m:fPr>
                        <m:num>
                          <m:r>
                            <a:rPr lang="tr-TR" sz="2800" b="0" i="1" smtClean="0">
                              <a:latin typeface="Cambria Math" panose="02040503050406030204" pitchFamily="18" charset="0"/>
                            </a:rPr>
                            <m:t>𝑃</m:t>
                          </m:r>
                        </m:num>
                        <m:den>
                          <m:sSub>
                            <m:sSubPr>
                              <m:ctrlPr>
                                <a:rPr lang="tr-TR" sz="2800" b="0" i="1" smtClean="0">
                                  <a:latin typeface="Cambria Math" panose="02040503050406030204" pitchFamily="18" charset="0"/>
                                </a:rPr>
                              </m:ctrlPr>
                            </m:sSubPr>
                            <m:e>
                              <m:r>
                                <a:rPr lang="tr-TR" sz="2800" b="0" i="1" smtClean="0">
                                  <a:latin typeface="Cambria Math" panose="02040503050406030204" pitchFamily="18" charset="0"/>
                                </a:rPr>
                                <m:t>𝑇</m:t>
                              </m:r>
                            </m:e>
                            <m:sub>
                              <m:r>
                                <a:rPr lang="tr-TR" sz="2800" b="0" i="1" smtClean="0">
                                  <a:latin typeface="Cambria Math" panose="02040503050406030204" pitchFamily="18" charset="0"/>
                                </a:rPr>
                                <m:t>𝑜𝑚</m:t>
                              </m:r>
                            </m:sub>
                          </m:sSub>
                        </m:den>
                      </m:f>
                    </m:oMath>
                  </m:oMathPara>
                </a14:m>
                <a:endParaRPr lang="tr-TR" sz="2800" dirty="0"/>
              </a:p>
            </p:txBody>
          </p:sp>
        </mc:Choice>
        <mc:Fallback xmlns="">
          <p:sp>
            <p:nvSpPr>
              <p:cNvPr id="5" name="Metin kutusu 4"/>
              <p:cNvSpPr txBox="1">
                <a:spLocks noRot="1" noChangeAspect="1" noMove="1" noResize="1" noEditPoints="1" noAdjustHandles="1" noChangeArrowheads="1" noChangeShapeType="1" noTextEdit="1"/>
              </p:cNvSpPr>
              <p:nvPr/>
            </p:nvSpPr>
            <p:spPr>
              <a:xfrm>
                <a:off x="162263" y="1703606"/>
                <a:ext cx="2602005" cy="879921"/>
              </a:xfrm>
              <a:prstGeom prst="rect">
                <a:avLst/>
              </a:prstGeom>
              <a:blipFill>
                <a:blip r:embed="rId2"/>
                <a:stretch>
                  <a:fillRect/>
                </a:stretch>
              </a:blipFill>
            </p:spPr>
            <p:txBody>
              <a:bodyPr/>
              <a:lstStyle/>
              <a:p>
                <a:r>
                  <a:rPr lang="tr-TR">
                    <a:noFill/>
                  </a:rPr>
                  <a:t> </a:t>
                </a:r>
              </a:p>
            </p:txBody>
          </p:sp>
        </mc:Fallback>
      </mc:AlternateContent>
      <p:sp>
        <p:nvSpPr>
          <p:cNvPr id="6" name="Metin kutusu 5"/>
          <p:cNvSpPr txBox="1"/>
          <p:nvPr/>
        </p:nvSpPr>
        <p:spPr>
          <a:xfrm>
            <a:off x="436583" y="3392929"/>
            <a:ext cx="6274731" cy="954107"/>
          </a:xfrm>
          <a:prstGeom prst="rect">
            <a:avLst/>
          </a:prstGeom>
          <a:noFill/>
        </p:spPr>
        <p:txBody>
          <a:bodyPr wrap="none" rtlCol="0">
            <a:spAutoFit/>
          </a:bodyPr>
          <a:lstStyle/>
          <a:p>
            <a:r>
              <a:rPr lang="tr-TR" sz="2800" dirty="0"/>
              <a:t>P, Yıllık toplam yağış miktarı (mm)</a:t>
            </a:r>
          </a:p>
          <a:p>
            <a:r>
              <a:rPr lang="tr-TR" sz="2800" dirty="0" err="1"/>
              <a:t>T</a:t>
            </a:r>
            <a:r>
              <a:rPr lang="tr-TR" sz="2800" baseline="-25000" dirty="0" err="1"/>
              <a:t>om</a:t>
            </a:r>
            <a:r>
              <a:rPr lang="tr-TR" sz="2800" dirty="0"/>
              <a:t>, Yıllık ortalama maksimum sıcaklık (°C)</a:t>
            </a:r>
          </a:p>
        </p:txBody>
      </p:sp>
      <p:graphicFrame>
        <p:nvGraphicFramePr>
          <p:cNvPr id="8" name="Tablo 7"/>
          <p:cNvGraphicFramePr>
            <a:graphicFrameLocks noGrp="1"/>
          </p:cNvGraphicFramePr>
          <p:nvPr>
            <p:extLst>
              <p:ext uri="{D42A27DB-BD31-4B8C-83A1-F6EECF244321}">
                <p14:modId xmlns:p14="http://schemas.microsoft.com/office/powerpoint/2010/main" val="1468309744"/>
              </p:ext>
            </p:extLst>
          </p:nvPr>
        </p:nvGraphicFramePr>
        <p:xfrm>
          <a:off x="436583" y="7064652"/>
          <a:ext cx="6345217" cy="3170014"/>
        </p:xfrm>
        <a:graphic>
          <a:graphicData uri="http://schemas.openxmlformats.org/drawingml/2006/table">
            <a:tbl>
              <a:tblPr firstRow="1" bandRow="1">
                <a:tableStyleId>{5C22544A-7EE6-4342-B048-85BDC9FD1C3A}</a:tableStyleId>
              </a:tblPr>
              <a:tblGrid>
                <a:gridCol w="1422697">
                  <a:extLst>
                    <a:ext uri="{9D8B030D-6E8A-4147-A177-3AD203B41FA5}">
                      <a16:colId xmlns:a16="http://schemas.microsoft.com/office/drawing/2014/main" val="698870533"/>
                    </a:ext>
                  </a:extLst>
                </a:gridCol>
                <a:gridCol w="1645920">
                  <a:extLst>
                    <a:ext uri="{9D8B030D-6E8A-4147-A177-3AD203B41FA5}">
                      <a16:colId xmlns:a16="http://schemas.microsoft.com/office/drawing/2014/main" val="3686567891"/>
                    </a:ext>
                  </a:extLst>
                </a:gridCol>
                <a:gridCol w="3276600">
                  <a:extLst>
                    <a:ext uri="{9D8B030D-6E8A-4147-A177-3AD203B41FA5}">
                      <a16:colId xmlns:a16="http://schemas.microsoft.com/office/drawing/2014/main" val="17515223"/>
                    </a:ext>
                  </a:extLst>
                </a:gridCol>
              </a:tblGrid>
              <a:tr h="338341">
                <a:tc>
                  <a:txBody>
                    <a:bodyPr/>
                    <a:lstStyle/>
                    <a:p>
                      <a:r>
                        <a:rPr lang="tr-TR" sz="2200" dirty="0"/>
                        <a:t>İklim</a:t>
                      </a:r>
                    </a:p>
                  </a:txBody>
                  <a:tcPr/>
                </a:tc>
                <a:tc>
                  <a:txBody>
                    <a:bodyPr/>
                    <a:lstStyle/>
                    <a:p>
                      <a:r>
                        <a:rPr lang="tr-TR" sz="2200" dirty="0"/>
                        <a:t>İndis Değeri</a:t>
                      </a:r>
                    </a:p>
                  </a:txBody>
                  <a:tcPr/>
                </a:tc>
                <a:tc>
                  <a:txBody>
                    <a:bodyPr/>
                    <a:lstStyle/>
                    <a:p>
                      <a:r>
                        <a:rPr lang="tr-TR" sz="2200" dirty="0"/>
                        <a:t>Bitki Örtüsü</a:t>
                      </a:r>
                    </a:p>
                  </a:txBody>
                  <a:tcPr/>
                </a:tc>
                <a:extLst>
                  <a:ext uri="{0D108BD9-81ED-4DB2-BD59-A6C34878D82A}">
                    <a16:rowId xmlns:a16="http://schemas.microsoft.com/office/drawing/2014/main" val="3923610313"/>
                  </a:ext>
                </a:extLst>
              </a:tr>
              <a:tr h="338341">
                <a:tc>
                  <a:txBody>
                    <a:bodyPr/>
                    <a:lstStyle/>
                    <a:p>
                      <a:r>
                        <a:rPr lang="tr-TR" sz="2200" dirty="0"/>
                        <a:t>Tam</a:t>
                      </a:r>
                      <a:r>
                        <a:rPr lang="tr-TR" sz="2200" baseline="0" dirty="0"/>
                        <a:t> Kurak</a:t>
                      </a:r>
                      <a:endParaRPr lang="tr-TR" sz="2200" dirty="0"/>
                    </a:p>
                  </a:txBody>
                  <a:tcPr/>
                </a:tc>
                <a:tc>
                  <a:txBody>
                    <a:bodyPr/>
                    <a:lstStyle/>
                    <a:p>
                      <a:r>
                        <a:rPr lang="tr-TR" sz="2200" dirty="0"/>
                        <a:t>&lt;8</a:t>
                      </a:r>
                    </a:p>
                  </a:txBody>
                  <a:tcPr/>
                </a:tc>
                <a:tc>
                  <a:txBody>
                    <a:bodyPr/>
                    <a:lstStyle/>
                    <a:p>
                      <a:r>
                        <a:rPr lang="tr-TR" sz="2200" dirty="0"/>
                        <a:t>Çöl</a:t>
                      </a:r>
                    </a:p>
                  </a:txBody>
                  <a:tcPr/>
                </a:tc>
                <a:extLst>
                  <a:ext uri="{0D108BD9-81ED-4DB2-BD59-A6C34878D82A}">
                    <a16:rowId xmlns:a16="http://schemas.microsoft.com/office/drawing/2014/main" val="1522005410"/>
                  </a:ext>
                </a:extLst>
              </a:tr>
              <a:tr h="338341">
                <a:tc>
                  <a:txBody>
                    <a:bodyPr/>
                    <a:lstStyle/>
                    <a:p>
                      <a:r>
                        <a:rPr lang="tr-TR" sz="2200" dirty="0"/>
                        <a:t>Kurak</a:t>
                      </a:r>
                    </a:p>
                  </a:txBody>
                  <a:tcPr/>
                </a:tc>
                <a:tc>
                  <a:txBody>
                    <a:bodyPr/>
                    <a:lstStyle/>
                    <a:p>
                      <a:r>
                        <a:rPr lang="tr-TR" sz="2200" dirty="0"/>
                        <a:t>8-15</a:t>
                      </a:r>
                    </a:p>
                  </a:txBody>
                  <a:tcPr/>
                </a:tc>
                <a:tc>
                  <a:txBody>
                    <a:bodyPr/>
                    <a:lstStyle/>
                    <a:p>
                      <a:r>
                        <a:rPr lang="tr-TR" sz="2200" dirty="0"/>
                        <a:t>Çöl-step</a:t>
                      </a:r>
                    </a:p>
                  </a:txBody>
                  <a:tcPr/>
                </a:tc>
                <a:extLst>
                  <a:ext uri="{0D108BD9-81ED-4DB2-BD59-A6C34878D82A}">
                    <a16:rowId xmlns:a16="http://schemas.microsoft.com/office/drawing/2014/main" val="2516959657"/>
                  </a:ext>
                </a:extLst>
              </a:tr>
              <a:tr h="338341">
                <a:tc>
                  <a:txBody>
                    <a:bodyPr/>
                    <a:lstStyle/>
                    <a:p>
                      <a:r>
                        <a:rPr lang="tr-TR" sz="2200" dirty="0"/>
                        <a:t>Yarı Kurak</a:t>
                      </a:r>
                    </a:p>
                  </a:txBody>
                  <a:tcPr/>
                </a:tc>
                <a:tc>
                  <a:txBody>
                    <a:bodyPr/>
                    <a:lstStyle/>
                    <a:p>
                      <a:r>
                        <a:rPr lang="tr-TR" sz="2200" dirty="0"/>
                        <a:t>15-23</a:t>
                      </a:r>
                    </a:p>
                  </a:txBody>
                  <a:tcPr/>
                </a:tc>
                <a:tc>
                  <a:txBody>
                    <a:bodyPr/>
                    <a:lstStyle/>
                    <a:p>
                      <a:r>
                        <a:rPr lang="tr-TR" sz="2200" dirty="0"/>
                        <a:t>Step</a:t>
                      </a:r>
                    </a:p>
                  </a:txBody>
                  <a:tcPr/>
                </a:tc>
                <a:extLst>
                  <a:ext uri="{0D108BD9-81ED-4DB2-BD59-A6C34878D82A}">
                    <a16:rowId xmlns:a16="http://schemas.microsoft.com/office/drawing/2014/main" val="3931312769"/>
                  </a:ext>
                </a:extLst>
              </a:tr>
              <a:tr h="609694">
                <a:tc>
                  <a:txBody>
                    <a:bodyPr/>
                    <a:lstStyle/>
                    <a:p>
                      <a:r>
                        <a:rPr lang="tr-TR" sz="2200" dirty="0"/>
                        <a:t>Yarı</a:t>
                      </a:r>
                      <a:r>
                        <a:rPr lang="tr-TR" sz="2200" baseline="0" dirty="0"/>
                        <a:t> Nemli</a:t>
                      </a:r>
                      <a:endParaRPr lang="tr-TR" sz="2200" dirty="0"/>
                    </a:p>
                  </a:txBody>
                  <a:tcPr/>
                </a:tc>
                <a:tc>
                  <a:txBody>
                    <a:bodyPr/>
                    <a:lstStyle/>
                    <a:p>
                      <a:r>
                        <a:rPr lang="tr-TR" sz="2200" dirty="0"/>
                        <a:t>23-40</a:t>
                      </a:r>
                    </a:p>
                  </a:txBody>
                  <a:tcPr/>
                </a:tc>
                <a:tc>
                  <a:txBody>
                    <a:bodyPr/>
                    <a:lstStyle/>
                    <a:p>
                      <a:r>
                        <a:rPr lang="tr-TR" sz="2200" dirty="0"/>
                        <a:t>Park görünümlü orman</a:t>
                      </a:r>
                    </a:p>
                  </a:txBody>
                  <a:tcPr/>
                </a:tc>
                <a:extLst>
                  <a:ext uri="{0D108BD9-81ED-4DB2-BD59-A6C34878D82A}">
                    <a16:rowId xmlns:a16="http://schemas.microsoft.com/office/drawing/2014/main" val="910143840"/>
                  </a:ext>
                </a:extLst>
              </a:tr>
              <a:tr h="338341">
                <a:tc>
                  <a:txBody>
                    <a:bodyPr/>
                    <a:lstStyle/>
                    <a:p>
                      <a:r>
                        <a:rPr lang="tr-TR" sz="2200" dirty="0"/>
                        <a:t>Nemli</a:t>
                      </a:r>
                    </a:p>
                  </a:txBody>
                  <a:tcPr/>
                </a:tc>
                <a:tc>
                  <a:txBody>
                    <a:bodyPr/>
                    <a:lstStyle/>
                    <a:p>
                      <a:r>
                        <a:rPr lang="tr-TR" sz="2200" dirty="0"/>
                        <a:t>40-55</a:t>
                      </a:r>
                    </a:p>
                  </a:txBody>
                  <a:tcPr/>
                </a:tc>
                <a:tc>
                  <a:txBody>
                    <a:bodyPr/>
                    <a:lstStyle/>
                    <a:p>
                      <a:r>
                        <a:rPr lang="tr-TR" sz="2200" dirty="0"/>
                        <a:t>Nemli orman</a:t>
                      </a:r>
                    </a:p>
                  </a:txBody>
                  <a:tcPr/>
                </a:tc>
                <a:extLst>
                  <a:ext uri="{0D108BD9-81ED-4DB2-BD59-A6C34878D82A}">
                    <a16:rowId xmlns:a16="http://schemas.microsoft.com/office/drawing/2014/main" val="4132183740"/>
                  </a:ext>
                </a:extLst>
              </a:tr>
              <a:tr h="338341">
                <a:tc>
                  <a:txBody>
                    <a:bodyPr/>
                    <a:lstStyle/>
                    <a:p>
                      <a:r>
                        <a:rPr lang="tr-TR" sz="2200" dirty="0"/>
                        <a:t>Çok Nemli</a:t>
                      </a:r>
                    </a:p>
                  </a:txBody>
                  <a:tcPr/>
                </a:tc>
                <a:tc>
                  <a:txBody>
                    <a:bodyPr/>
                    <a:lstStyle/>
                    <a:p>
                      <a:r>
                        <a:rPr lang="tr-TR" sz="2200" dirty="0"/>
                        <a:t>&gt;55</a:t>
                      </a:r>
                    </a:p>
                  </a:txBody>
                  <a:tcPr/>
                </a:tc>
                <a:tc>
                  <a:txBody>
                    <a:bodyPr/>
                    <a:lstStyle/>
                    <a:p>
                      <a:r>
                        <a:rPr lang="tr-TR" sz="2200" dirty="0"/>
                        <a:t>Çok</a:t>
                      </a:r>
                      <a:r>
                        <a:rPr lang="tr-TR" sz="2200" baseline="0" dirty="0"/>
                        <a:t> nemli orman</a:t>
                      </a:r>
                      <a:endParaRPr lang="tr-TR" sz="2200" dirty="0"/>
                    </a:p>
                  </a:txBody>
                  <a:tcPr/>
                </a:tc>
                <a:extLst>
                  <a:ext uri="{0D108BD9-81ED-4DB2-BD59-A6C34878D82A}">
                    <a16:rowId xmlns:a16="http://schemas.microsoft.com/office/drawing/2014/main" val="2255002584"/>
                  </a:ext>
                </a:extLst>
              </a:tr>
            </a:tbl>
          </a:graphicData>
        </a:graphic>
      </p:graphicFrame>
      <p:pic>
        <p:nvPicPr>
          <p:cNvPr id="3074" name="Picture 2" descr="http://www.mgm.gov.tr/FILES/iklim/iklim_siniflandirmalari/snf_erin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21848" y="869888"/>
            <a:ext cx="7583364" cy="547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835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1 Metin kutusu"/>
          <p:cNvSpPr txBox="1">
            <a:spLocks noChangeArrowheads="1"/>
          </p:cNvSpPr>
          <p:nvPr/>
        </p:nvSpPr>
        <p:spPr bwMode="auto">
          <a:xfrm>
            <a:off x="244963" y="347752"/>
            <a:ext cx="12473781" cy="143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tr-TR" altLang="tr-TR" sz="4365" b="1" i="1" dirty="0">
                <a:latin typeface="Calibri" panose="020F0502020204030204" pitchFamily="34" charset="0"/>
              </a:rPr>
              <a:t>Erinç </a:t>
            </a:r>
            <a:r>
              <a:rPr lang="tr-TR" altLang="tr-TR" sz="4365" b="1" i="1" dirty="0" err="1">
                <a:latin typeface="Calibri" panose="020F0502020204030204" pitchFamily="34" charset="0"/>
              </a:rPr>
              <a:t>Formülü’nün</a:t>
            </a:r>
            <a:r>
              <a:rPr lang="tr-TR" altLang="tr-TR" sz="4365" b="1" i="1" dirty="0">
                <a:latin typeface="Calibri" panose="020F0502020204030204" pitchFamily="34" charset="0"/>
              </a:rPr>
              <a:t> M.D. Kantarcı Tarafından Yeniden Düzenlenmesi</a:t>
            </a:r>
            <a:endParaRPr lang="tr-TR" altLang="tr-TR" sz="2806" dirty="0">
              <a:latin typeface="Calibri" panose="020F0502020204030204" pitchFamily="34" charset="0"/>
            </a:endParaRPr>
          </a:p>
        </p:txBody>
      </p:sp>
      <p:sp>
        <p:nvSpPr>
          <p:cNvPr id="3076" name="Rectangle 2"/>
          <p:cNvSpPr>
            <a:spLocks noChangeArrowheads="1"/>
          </p:cNvSpPr>
          <p:nvPr/>
        </p:nvSpPr>
        <p:spPr bwMode="auto">
          <a:xfrm>
            <a:off x="431801" y="-262060"/>
            <a:ext cx="184731" cy="52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tr-TR" sz="2806">
              <a:latin typeface="Calibri" panose="020F0502020204030204" pitchFamily="34" charset="0"/>
            </a:endParaRPr>
          </a:p>
        </p:txBody>
      </p:sp>
      <p:graphicFrame>
        <p:nvGraphicFramePr>
          <p:cNvPr id="3074" name="Object 1"/>
          <p:cNvGraphicFramePr>
            <a:graphicFrameLocks noChangeAspect="1"/>
          </p:cNvGraphicFramePr>
          <p:nvPr/>
        </p:nvGraphicFramePr>
        <p:xfrm>
          <a:off x="1753428" y="2227461"/>
          <a:ext cx="3291692" cy="1319153"/>
        </p:xfrm>
        <a:graphic>
          <a:graphicData uri="http://schemas.openxmlformats.org/presentationml/2006/ole">
            <mc:AlternateContent xmlns:mc="http://schemas.openxmlformats.org/markup-compatibility/2006">
              <mc:Choice xmlns:v="urn:schemas-microsoft-com:vml" Requires="v">
                <p:oleObj spid="_x0000_s6168" name="Denklem" r:id="rId3" imgW="977760" imgH="393480" progId="Equation.3">
                  <p:embed/>
                </p:oleObj>
              </mc:Choice>
              <mc:Fallback>
                <p:oleObj name="Denklem" r:id="rId3" imgW="977760" imgH="393480" progId="Equation.3">
                  <p:embed/>
                  <p:pic>
                    <p:nvPicPr>
                      <p:cNvPr id="3074"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3428" y="2227461"/>
                        <a:ext cx="3291692" cy="13191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4 Metin kutusu"/>
          <p:cNvSpPr txBox="1">
            <a:spLocks noChangeArrowheads="1"/>
          </p:cNvSpPr>
          <p:nvPr/>
        </p:nvSpPr>
        <p:spPr bwMode="auto">
          <a:xfrm>
            <a:off x="1768277" y="3729761"/>
            <a:ext cx="9903865" cy="167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sz="3430" dirty="0" err="1">
                <a:latin typeface="Calibri" panose="020F0502020204030204" pitchFamily="34" charset="0"/>
              </a:rPr>
              <a:t>Im</a:t>
            </a:r>
            <a:r>
              <a:rPr lang="tr-TR" altLang="tr-TR" sz="3430" dirty="0">
                <a:latin typeface="Calibri" panose="020F0502020204030204" pitchFamily="34" charset="0"/>
              </a:rPr>
              <a:t> 	= Kuraklık indisi</a:t>
            </a:r>
          </a:p>
          <a:p>
            <a:pPr eaLnBrk="1" hangingPunct="1"/>
            <a:r>
              <a:rPr lang="tr-TR" altLang="tr-TR" sz="3430" dirty="0">
                <a:latin typeface="Calibri" panose="020F0502020204030204" pitchFamily="34" charset="0"/>
              </a:rPr>
              <a:t>GET  = Aylık ortalama gerçek </a:t>
            </a:r>
            <a:r>
              <a:rPr lang="tr-TR" altLang="tr-TR" sz="3430" dirty="0" err="1">
                <a:latin typeface="Calibri" panose="020F0502020204030204" pitchFamily="34" charset="0"/>
              </a:rPr>
              <a:t>evapotranspirasyon</a:t>
            </a:r>
            <a:r>
              <a:rPr lang="tr-TR" altLang="tr-TR" sz="3430" dirty="0">
                <a:latin typeface="Calibri" panose="020F0502020204030204" pitchFamily="34" charset="0"/>
              </a:rPr>
              <a:t> (mm)</a:t>
            </a:r>
          </a:p>
          <a:p>
            <a:pPr eaLnBrk="1" hangingPunct="1"/>
            <a:r>
              <a:rPr lang="tr-TR" altLang="tr-TR" sz="3430" dirty="0" err="1">
                <a:latin typeface="Calibri" panose="020F0502020204030204" pitchFamily="34" charset="0"/>
              </a:rPr>
              <a:t>Tom</a:t>
            </a:r>
            <a:r>
              <a:rPr lang="tr-TR" altLang="tr-TR" sz="3430" dirty="0">
                <a:latin typeface="Calibri" panose="020F0502020204030204" pitchFamily="34" charset="0"/>
              </a:rPr>
              <a:t>	= Yıllık ortalama yüksek sıcaklık (</a:t>
            </a:r>
            <a:r>
              <a:rPr lang="tr-TR" altLang="tr-TR" sz="3430" dirty="0" err="1">
                <a:latin typeface="Calibri" panose="020F0502020204030204" pitchFamily="34" charset="0"/>
              </a:rPr>
              <a:t>oC</a:t>
            </a:r>
            <a:r>
              <a:rPr lang="tr-TR" altLang="tr-TR" sz="3430" dirty="0">
                <a:latin typeface="Calibri" panose="020F0502020204030204" pitchFamily="34" charset="0"/>
              </a:rPr>
              <a:t>) </a:t>
            </a:r>
          </a:p>
        </p:txBody>
      </p:sp>
      <p:graphicFrame>
        <p:nvGraphicFramePr>
          <p:cNvPr id="6" name="5 Tablo"/>
          <p:cNvGraphicFramePr>
            <a:graphicFrameLocks noGrp="1"/>
          </p:cNvGraphicFramePr>
          <p:nvPr>
            <p:extLst>
              <p:ext uri="{D42A27DB-BD31-4B8C-83A1-F6EECF244321}">
                <p14:modId xmlns:p14="http://schemas.microsoft.com/office/powerpoint/2010/main" val="628425920"/>
              </p:ext>
            </p:extLst>
          </p:nvPr>
        </p:nvGraphicFramePr>
        <p:xfrm>
          <a:off x="412020" y="6371280"/>
          <a:ext cx="12139665" cy="3469890"/>
        </p:xfrm>
        <a:graphic>
          <a:graphicData uri="http://schemas.openxmlformats.org/drawingml/2006/table">
            <a:tbl>
              <a:tblPr firstRow="1" bandRow="1">
                <a:tableStyleId>{5C22544A-7EE6-4342-B048-85BDC9FD1C3A}</a:tableStyleId>
              </a:tblPr>
              <a:tblGrid>
                <a:gridCol w="3229819">
                  <a:extLst>
                    <a:ext uri="{9D8B030D-6E8A-4147-A177-3AD203B41FA5}">
                      <a16:colId xmlns:a16="http://schemas.microsoft.com/office/drawing/2014/main" val="20000"/>
                    </a:ext>
                  </a:extLst>
                </a:gridCol>
                <a:gridCol w="4120804">
                  <a:extLst>
                    <a:ext uri="{9D8B030D-6E8A-4147-A177-3AD203B41FA5}">
                      <a16:colId xmlns:a16="http://schemas.microsoft.com/office/drawing/2014/main" val="20001"/>
                    </a:ext>
                  </a:extLst>
                </a:gridCol>
                <a:gridCol w="4789042">
                  <a:extLst>
                    <a:ext uri="{9D8B030D-6E8A-4147-A177-3AD203B41FA5}">
                      <a16:colId xmlns:a16="http://schemas.microsoft.com/office/drawing/2014/main" val="20002"/>
                    </a:ext>
                  </a:extLst>
                </a:gridCol>
              </a:tblGrid>
              <a:tr h="578315">
                <a:tc>
                  <a:txBody>
                    <a:bodyPr/>
                    <a:lstStyle/>
                    <a:p>
                      <a:pPr algn="ctr"/>
                      <a:r>
                        <a:rPr lang="tr-TR" sz="2800" dirty="0"/>
                        <a:t>Kuraklık Sınıfı</a:t>
                      </a:r>
                    </a:p>
                  </a:txBody>
                  <a:tcPr marL="142556" marR="142556" marT="71299" marB="71299"/>
                </a:tc>
                <a:tc>
                  <a:txBody>
                    <a:bodyPr/>
                    <a:lstStyle/>
                    <a:p>
                      <a:pPr algn="ctr"/>
                      <a:r>
                        <a:rPr lang="tr-TR" sz="2800" dirty="0"/>
                        <a:t>Kuraklık </a:t>
                      </a:r>
                      <a:r>
                        <a:rPr lang="tr-TR" sz="2800" baseline="0" dirty="0"/>
                        <a:t>İndisi (</a:t>
                      </a:r>
                      <a:r>
                        <a:rPr lang="tr-TR" sz="2800" baseline="0" dirty="0" err="1"/>
                        <a:t>Im</a:t>
                      </a:r>
                      <a:r>
                        <a:rPr lang="tr-TR" sz="2800" baseline="0" dirty="0"/>
                        <a:t>)</a:t>
                      </a:r>
                      <a:endParaRPr lang="tr-TR" sz="2800" dirty="0"/>
                    </a:p>
                  </a:txBody>
                  <a:tcPr marL="142556" marR="142556" marT="71299" marB="71299"/>
                </a:tc>
                <a:tc>
                  <a:txBody>
                    <a:bodyPr/>
                    <a:lstStyle/>
                    <a:p>
                      <a:pPr algn="ctr"/>
                      <a:r>
                        <a:rPr lang="tr-TR" sz="2800" dirty="0"/>
                        <a:t>Bitki Örtüsü</a:t>
                      </a:r>
                    </a:p>
                  </a:txBody>
                  <a:tcPr marL="142556" marR="142556" marT="71299" marB="71299"/>
                </a:tc>
                <a:extLst>
                  <a:ext uri="{0D108BD9-81ED-4DB2-BD59-A6C34878D82A}">
                    <a16:rowId xmlns:a16="http://schemas.microsoft.com/office/drawing/2014/main" val="10000"/>
                  </a:ext>
                </a:extLst>
              </a:tr>
              <a:tr h="578315">
                <a:tc>
                  <a:txBody>
                    <a:bodyPr/>
                    <a:lstStyle/>
                    <a:p>
                      <a:r>
                        <a:rPr lang="tr-TR" sz="2800" dirty="0"/>
                        <a:t>Kurak</a:t>
                      </a:r>
                    </a:p>
                  </a:txBody>
                  <a:tcPr marL="142556" marR="142556" marT="71299" marB="71299"/>
                </a:tc>
                <a:tc>
                  <a:txBody>
                    <a:bodyPr/>
                    <a:lstStyle/>
                    <a:p>
                      <a:pPr algn="ctr"/>
                      <a:r>
                        <a:rPr lang="tr-TR" sz="2800" dirty="0" err="1"/>
                        <a:t>Im</a:t>
                      </a:r>
                      <a:r>
                        <a:rPr lang="tr-TR" sz="2800" dirty="0"/>
                        <a:t> &lt; 8</a:t>
                      </a:r>
                    </a:p>
                  </a:txBody>
                  <a:tcPr marL="142556" marR="142556" marT="71299" marB="71299"/>
                </a:tc>
                <a:tc>
                  <a:txBody>
                    <a:bodyPr/>
                    <a:lstStyle/>
                    <a:p>
                      <a:r>
                        <a:rPr lang="tr-TR" sz="2800" dirty="0"/>
                        <a:t>Çöl</a:t>
                      </a:r>
                    </a:p>
                  </a:txBody>
                  <a:tcPr marL="142556" marR="142556" marT="71299" marB="71299"/>
                </a:tc>
                <a:extLst>
                  <a:ext uri="{0D108BD9-81ED-4DB2-BD59-A6C34878D82A}">
                    <a16:rowId xmlns:a16="http://schemas.microsoft.com/office/drawing/2014/main" val="10001"/>
                  </a:ext>
                </a:extLst>
              </a:tr>
              <a:tr h="578315">
                <a:tc>
                  <a:txBody>
                    <a:bodyPr/>
                    <a:lstStyle/>
                    <a:p>
                      <a:r>
                        <a:rPr lang="tr-TR" sz="2800" dirty="0"/>
                        <a:t>Yarı Kurak</a:t>
                      </a:r>
                    </a:p>
                  </a:txBody>
                  <a:tcPr marL="142556" marR="142556" marT="71299" marB="71299"/>
                </a:tc>
                <a:tc>
                  <a:txBody>
                    <a:bodyPr/>
                    <a:lstStyle/>
                    <a:p>
                      <a:pPr algn="ctr"/>
                      <a:r>
                        <a:rPr lang="tr-TR" sz="2800" dirty="0"/>
                        <a:t>8 &lt; </a:t>
                      </a:r>
                      <a:r>
                        <a:rPr lang="tr-TR" sz="2800" dirty="0" err="1"/>
                        <a:t>Im</a:t>
                      </a:r>
                      <a:r>
                        <a:rPr lang="tr-TR" sz="2800" baseline="0" dirty="0"/>
                        <a:t> &lt; 23</a:t>
                      </a:r>
                      <a:endParaRPr lang="tr-TR" sz="2800" dirty="0"/>
                    </a:p>
                  </a:txBody>
                  <a:tcPr marL="142556" marR="142556" marT="71299" marB="71299"/>
                </a:tc>
                <a:tc>
                  <a:txBody>
                    <a:bodyPr/>
                    <a:lstStyle/>
                    <a:p>
                      <a:r>
                        <a:rPr lang="tr-TR" sz="2800" dirty="0"/>
                        <a:t>Step</a:t>
                      </a:r>
                    </a:p>
                  </a:txBody>
                  <a:tcPr marL="142556" marR="142556" marT="71299" marB="71299"/>
                </a:tc>
                <a:extLst>
                  <a:ext uri="{0D108BD9-81ED-4DB2-BD59-A6C34878D82A}">
                    <a16:rowId xmlns:a16="http://schemas.microsoft.com/office/drawing/2014/main" val="10002"/>
                  </a:ext>
                </a:extLst>
              </a:tr>
              <a:tr h="578315">
                <a:tc>
                  <a:txBody>
                    <a:bodyPr/>
                    <a:lstStyle/>
                    <a:p>
                      <a:r>
                        <a:rPr lang="tr-TR" sz="2800" dirty="0"/>
                        <a:t>Yarı Nemli</a:t>
                      </a:r>
                    </a:p>
                  </a:txBody>
                  <a:tcPr marL="142556" marR="142556" marT="71299" marB="71299"/>
                </a:tc>
                <a:tc>
                  <a:txBody>
                    <a:bodyPr/>
                    <a:lstStyle/>
                    <a:p>
                      <a:pPr algn="ctr"/>
                      <a:r>
                        <a:rPr lang="tr-TR" sz="2800" dirty="0"/>
                        <a:t>23 &lt; </a:t>
                      </a:r>
                      <a:r>
                        <a:rPr lang="tr-TR" sz="2800" dirty="0" err="1"/>
                        <a:t>Im</a:t>
                      </a:r>
                      <a:r>
                        <a:rPr lang="tr-TR" sz="2800" dirty="0"/>
                        <a:t> &lt; 40</a:t>
                      </a:r>
                    </a:p>
                  </a:txBody>
                  <a:tcPr marL="142556" marR="142556" marT="71299" marB="71299"/>
                </a:tc>
                <a:tc>
                  <a:txBody>
                    <a:bodyPr/>
                    <a:lstStyle/>
                    <a:p>
                      <a:r>
                        <a:rPr lang="tr-TR" sz="2800" dirty="0"/>
                        <a:t>Park Görünümlü Kurak Orman</a:t>
                      </a:r>
                    </a:p>
                  </a:txBody>
                  <a:tcPr marL="142556" marR="142556" marT="71299" marB="71299"/>
                </a:tc>
                <a:extLst>
                  <a:ext uri="{0D108BD9-81ED-4DB2-BD59-A6C34878D82A}">
                    <a16:rowId xmlns:a16="http://schemas.microsoft.com/office/drawing/2014/main" val="10003"/>
                  </a:ext>
                </a:extLst>
              </a:tr>
              <a:tr h="578315">
                <a:tc>
                  <a:txBody>
                    <a:bodyPr/>
                    <a:lstStyle/>
                    <a:p>
                      <a:r>
                        <a:rPr lang="tr-TR" sz="2800" dirty="0"/>
                        <a:t>Nemli</a:t>
                      </a:r>
                    </a:p>
                  </a:txBody>
                  <a:tcPr marL="142556" marR="142556" marT="71299" marB="71299"/>
                </a:tc>
                <a:tc>
                  <a:txBody>
                    <a:bodyPr/>
                    <a:lstStyle/>
                    <a:p>
                      <a:pPr algn="ctr"/>
                      <a:r>
                        <a:rPr lang="tr-TR" sz="2800" dirty="0"/>
                        <a:t>40 &lt; </a:t>
                      </a:r>
                      <a:r>
                        <a:rPr lang="tr-TR" sz="2800" dirty="0" err="1"/>
                        <a:t>Im</a:t>
                      </a:r>
                      <a:r>
                        <a:rPr lang="tr-TR" sz="2800" dirty="0"/>
                        <a:t> &lt; 55</a:t>
                      </a:r>
                    </a:p>
                  </a:txBody>
                  <a:tcPr marL="142556" marR="142556" marT="71299" marB="71299"/>
                </a:tc>
                <a:tc>
                  <a:txBody>
                    <a:bodyPr/>
                    <a:lstStyle/>
                    <a:p>
                      <a:r>
                        <a:rPr lang="tr-TR" sz="2800" dirty="0"/>
                        <a:t>Nemcil Orman</a:t>
                      </a:r>
                    </a:p>
                  </a:txBody>
                  <a:tcPr marL="142556" marR="142556" marT="71299" marB="71299"/>
                </a:tc>
                <a:extLst>
                  <a:ext uri="{0D108BD9-81ED-4DB2-BD59-A6C34878D82A}">
                    <a16:rowId xmlns:a16="http://schemas.microsoft.com/office/drawing/2014/main" val="10004"/>
                  </a:ext>
                </a:extLst>
              </a:tr>
              <a:tr h="578315">
                <a:tc>
                  <a:txBody>
                    <a:bodyPr/>
                    <a:lstStyle/>
                    <a:p>
                      <a:r>
                        <a:rPr lang="tr-TR" sz="2800" dirty="0"/>
                        <a:t>Çok Nemli</a:t>
                      </a:r>
                    </a:p>
                  </a:txBody>
                  <a:tcPr marL="142556" marR="142556" marT="71299" marB="71299"/>
                </a:tc>
                <a:tc>
                  <a:txBody>
                    <a:bodyPr/>
                    <a:lstStyle/>
                    <a:p>
                      <a:pPr algn="ctr"/>
                      <a:r>
                        <a:rPr lang="tr-TR" sz="2800" dirty="0" err="1"/>
                        <a:t>Im</a:t>
                      </a:r>
                      <a:r>
                        <a:rPr lang="tr-TR" sz="2800" dirty="0"/>
                        <a:t> &gt; 55</a:t>
                      </a:r>
                    </a:p>
                  </a:txBody>
                  <a:tcPr marL="142556" marR="142556" marT="71299" marB="71299"/>
                </a:tc>
                <a:tc>
                  <a:txBody>
                    <a:bodyPr/>
                    <a:lstStyle/>
                    <a:p>
                      <a:r>
                        <a:rPr lang="tr-TR" sz="2800" dirty="0"/>
                        <a:t>Çok Nemcil Orman</a:t>
                      </a:r>
                    </a:p>
                  </a:txBody>
                  <a:tcPr marL="142556" marR="142556" marT="71299" marB="71299"/>
                </a:tc>
                <a:extLst>
                  <a:ext uri="{0D108BD9-81ED-4DB2-BD59-A6C34878D82A}">
                    <a16:rowId xmlns:a16="http://schemas.microsoft.com/office/drawing/2014/main" val="10005"/>
                  </a:ext>
                </a:extLst>
              </a:tr>
            </a:tbl>
          </a:graphicData>
        </a:graphic>
      </p:graphicFrame>
      <p:sp>
        <p:nvSpPr>
          <p:cNvPr id="8" name="Metin kutusu 7"/>
          <p:cNvSpPr txBox="1"/>
          <p:nvPr/>
        </p:nvSpPr>
        <p:spPr>
          <a:xfrm>
            <a:off x="14279055" y="-19335"/>
            <a:ext cx="840295" cy="477054"/>
          </a:xfrm>
          <a:prstGeom prst="rect">
            <a:avLst/>
          </a:prstGeom>
          <a:solidFill>
            <a:srgbClr val="92D050"/>
          </a:solidFill>
        </p:spPr>
        <p:txBody>
          <a:bodyPr wrap="none" rtlCol="0">
            <a:spAutoFit/>
          </a:bodyPr>
          <a:lstStyle/>
          <a:p>
            <a:r>
              <a:rPr lang="tr-TR" sz="2500" b="1" dirty="0"/>
              <a:t>Erinç</a:t>
            </a:r>
          </a:p>
        </p:txBody>
      </p:sp>
    </p:spTree>
    <p:extLst>
      <p:ext uri="{BB962C8B-B14F-4D97-AF65-F5344CB8AC3E}">
        <p14:creationId xmlns:p14="http://schemas.microsoft.com/office/powerpoint/2010/main" val="320116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891450" y="0"/>
            <a:ext cx="1227900" cy="477054"/>
          </a:xfrm>
          <a:prstGeom prst="rect">
            <a:avLst/>
          </a:prstGeom>
          <a:solidFill>
            <a:srgbClr val="92D050"/>
          </a:solidFill>
        </p:spPr>
        <p:txBody>
          <a:bodyPr wrap="none" rtlCol="0">
            <a:spAutoFit/>
          </a:bodyPr>
          <a:lstStyle/>
          <a:p>
            <a:r>
              <a:rPr lang="tr-TR" sz="2500" b="1" dirty="0"/>
              <a:t>Aydeniz</a:t>
            </a:r>
          </a:p>
        </p:txBody>
      </p:sp>
      <mc:AlternateContent xmlns:mc="http://schemas.openxmlformats.org/markup-compatibility/2006" xmlns:a14="http://schemas.microsoft.com/office/drawing/2010/main">
        <mc:Choice Requires="a14">
          <p:sp>
            <p:nvSpPr>
              <p:cNvPr id="4" name="Metin kutusu 3"/>
              <p:cNvSpPr txBox="1"/>
              <p:nvPr/>
            </p:nvSpPr>
            <p:spPr>
              <a:xfrm>
                <a:off x="490078" y="604434"/>
                <a:ext cx="2778966" cy="6976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2400" b="0" i="1" smtClean="0">
                          <a:latin typeface="Cambria Math" panose="02040503050406030204" pitchFamily="18" charset="0"/>
                          <a:ea typeface="Cambria Math" panose="02040503050406030204" pitchFamily="18" charset="0"/>
                        </a:rPr>
                        <m:t>𝑁𝑘𝑠</m:t>
                      </m:r>
                      <m:r>
                        <a:rPr lang="tr-TR" sz="2400" b="0" i="1" smtClean="0">
                          <a:latin typeface="Cambria Math" panose="02040503050406030204" pitchFamily="18" charset="0"/>
                          <a:ea typeface="Cambria Math" panose="02040503050406030204" pitchFamily="18" charset="0"/>
                        </a:rPr>
                        <m:t>=</m:t>
                      </m:r>
                      <m:f>
                        <m:fPr>
                          <m:ctrlPr>
                            <a:rPr lang="tr-TR" sz="2400" b="0" i="1" smtClean="0">
                              <a:latin typeface="Cambria Math" panose="02040503050406030204" pitchFamily="18" charset="0"/>
                              <a:ea typeface="Cambria Math" panose="02040503050406030204" pitchFamily="18" charset="0"/>
                            </a:rPr>
                          </m:ctrlPr>
                        </m:fPr>
                        <m:num>
                          <m:r>
                            <a:rPr lang="tr-TR" sz="2400" b="0" i="1" smtClean="0">
                              <a:latin typeface="Cambria Math" panose="02040503050406030204" pitchFamily="18" charset="0"/>
                              <a:ea typeface="Cambria Math" panose="02040503050406030204" pitchFamily="18" charset="0"/>
                            </a:rPr>
                            <m:t>𝑌</m:t>
                          </m:r>
                          <m:r>
                            <a:rPr lang="tr-TR" sz="2400" b="0" i="1" smtClean="0">
                              <a:latin typeface="Cambria Math" panose="02040503050406030204" pitchFamily="18" charset="0"/>
                              <a:ea typeface="Cambria Math" panose="02040503050406030204" pitchFamily="18" charset="0"/>
                            </a:rPr>
                            <m:t>.</m:t>
                          </m:r>
                          <m:r>
                            <a:rPr lang="tr-TR" sz="2400" b="0" i="1" smtClean="0">
                              <a:latin typeface="Cambria Math" panose="02040503050406030204" pitchFamily="18" charset="0"/>
                              <a:ea typeface="Cambria Math" panose="02040503050406030204" pitchFamily="18" charset="0"/>
                            </a:rPr>
                            <m:t>𝑁𝑛</m:t>
                          </m:r>
                        </m:num>
                        <m:den>
                          <m:r>
                            <a:rPr lang="tr-TR" sz="2400" b="0" i="1" smtClean="0">
                              <a:latin typeface="Cambria Math" panose="02040503050406030204" pitchFamily="18" charset="0"/>
                              <a:ea typeface="Cambria Math" panose="02040503050406030204" pitchFamily="18" charset="0"/>
                            </a:rPr>
                            <m:t>𝑆</m:t>
                          </m:r>
                          <m:r>
                            <a:rPr lang="tr-TR" sz="2400" b="0" i="1" smtClean="0">
                              <a:latin typeface="Cambria Math" panose="02040503050406030204" pitchFamily="18" charset="0"/>
                              <a:ea typeface="Cambria Math" panose="02040503050406030204" pitchFamily="18" charset="0"/>
                            </a:rPr>
                            <m:t>.</m:t>
                          </m:r>
                          <m:r>
                            <a:rPr lang="tr-TR" sz="2400" b="0" i="1" smtClean="0">
                              <a:latin typeface="Cambria Math" panose="02040503050406030204" pitchFamily="18" charset="0"/>
                              <a:ea typeface="Cambria Math" panose="02040503050406030204" pitchFamily="18" charset="0"/>
                            </a:rPr>
                            <m:t>𝐺𝑠</m:t>
                          </m:r>
                          <m:r>
                            <a:rPr lang="tr-TR" sz="2400" b="0" i="1" smtClean="0">
                              <a:latin typeface="Cambria Math" panose="02040503050406030204" pitchFamily="18" charset="0"/>
                              <a:ea typeface="Cambria Math" panose="02040503050406030204" pitchFamily="18" charset="0"/>
                            </a:rPr>
                            <m:t>+15</m:t>
                          </m:r>
                        </m:den>
                      </m:f>
                      <m:r>
                        <m:rPr>
                          <m:sty m:val="p"/>
                        </m:rPr>
                        <a:rPr lang="tr-TR" sz="2400" b="0" i="0" smtClean="0">
                          <a:latin typeface="Cambria Math" panose="02040503050406030204" pitchFamily="18" charset="0"/>
                          <a:ea typeface="Cambria Math" panose="02040503050406030204" pitchFamily="18" charset="0"/>
                        </a:rPr>
                        <m:t>Np</m:t>
                      </m:r>
                    </m:oMath>
                  </m:oMathPara>
                </a14:m>
                <a:endParaRPr lang="tr-TR" sz="2400" dirty="0">
                  <a:latin typeface="Cambria Math" panose="02040503050406030204" pitchFamily="18" charset="0"/>
                  <a:ea typeface="Cambria Math" panose="02040503050406030204" pitchFamily="18" charset="0"/>
                </a:endParaRPr>
              </a:p>
            </p:txBody>
          </p:sp>
        </mc:Choice>
        <mc:Fallback xmlns="">
          <p:sp>
            <p:nvSpPr>
              <p:cNvPr id="4" name="Metin kutusu 3"/>
              <p:cNvSpPr txBox="1">
                <a:spLocks noRot="1" noChangeAspect="1" noMove="1" noResize="1" noEditPoints="1" noAdjustHandles="1" noChangeArrowheads="1" noChangeShapeType="1" noTextEdit="1"/>
              </p:cNvSpPr>
              <p:nvPr/>
            </p:nvSpPr>
            <p:spPr>
              <a:xfrm>
                <a:off x="490078" y="604434"/>
                <a:ext cx="2778966" cy="697627"/>
              </a:xfrm>
              <a:prstGeom prst="rect">
                <a:avLst/>
              </a:prstGeom>
              <a:blipFill>
                <a:blip r:embed="rId3"/>
                <a:stretch>
                  <a:fillRect/>
                </a:stretch>
              </a:blipFill>
            </p:spPr>
            <p:txBody>
              <a:bodyPr/>
              <a:lstStyle/>
              <a:p>
                <a:r>
                  <a:rPr lang="tr-TR">
                    <a:noFill/>
                  </a:rPr>
                  <a:t> </a:t>
                </a:r>
              </a:p>
            </p:txBody>
          </p:sp>
        </mc:Fallback>
      </mc:AlternateContent>
      <mc:AlternateContent xmlns:mc="http://schemas.openxmlformats.org/markup-compatibility/2006" xmlns:a14="http://schemas.microsoft.com/office/drawing/2010/main">
        <mc:Choice Requires="a14">
          <p:sp>
            <p:nvSpPr>
              <p:cNvPr id="5" name="Metin kutusu 4"/>
              <p:cNvSpPr txBox="1"/>
              <p:nvPr/>
            </p:nvSpPr>
            <p:spPr>
              <a:xfrm>
                <a:off x="6471901" y="691476"/>
                <a:ext cx="1332801" cy="523541"/>
              </a:xfrm>
              <a:prstGeom prst="rect">
                <a:avLst/>
              </a:prstGeom>
              <a:noFill/>
            </p:spPr>
            <p:txBody>
              <a:bodyPr wrap="none" lIns="0" tIns="0" rIns="0" bIns="0" rtlCol="0">
                <a:spAutoFit/>
              </a:bodyPr>
              <a:lstStyle/>
              <a:p>
                <a:r>
                  <a:rPr lang="tr-TR" sz="2400" b="0" dirty="0">
                    <a:latin typeface="Cambria Math" panose="02040503050406030204" pitchFamily="18" charset="0"/>
                    <a:ea typeface="Cambria Math" panose="02040503050406030204" pitchFamily="18" charset="0"/>
                  </a:rPr>
                  <a:t>K</a:t>
                </a:r>
                <a14:m>
                  <m:oMath xmlns:m="http://schemas.openxmlformats.org/officeDocument/2006/math">
                    <m:r>
                      <a:rPr lang="tr-TR" sz="2400" b="0" i="1" smtClean="0">
                        <a:latin typeface="Cambria Math" panose="02040503050406030204" pitchFamily="18" charset="0"/>
                        <a:ea typeface="Cambria Math" panose="02040503050406030204" pitchFamily="18" charset="0"/>
                      </a:rPr>
                      <m:t>𝑘𝑠</m:t>
                    </m:r>
                    <m:r>
                      <a:rPr lang="tr-TR" sz="2400" b="0" i="1" smtClean="0">
                        <a:latin typeface="Cambria Math" panose="02040503050406030204" pitchFamily="18" charset="0"/>
                        <a:ea typeface="Cambria Math" panose="02040503050406030204" pitchFamily="18" charset="0"/>
                      </a:rPr>
                      <m:t>=</m:t>
                    </m:r>
                    <m:f>
                      <m:fPr>
                        <m:ctrlPr>
                          <a:rPr lang="tr-TR" sz="2400" b="0" i="1" smtClean="0">
                            <a:latin typeface="Cambria Math" panose="02040503050406030204" pitchFamily="18" charset="0"/>
                            <a:ea typeface="Cambria Math" panose="02040503050406030204" pitchFamily="18" charset="0"/>
                          </a:rPr>
                        </m:ctrlPr>
                      </m:fPr>
                      <m:num>
                        <m:r>
                          <a:rPr lang="tr-TR" sz="2400" b="0" i="1" smtClean="0">
                            <a:latin typeface="Cambria Math" panose="02040503050406030204" pitchFamily="18" charset="0"/>
                            <a:ea typeface="Cambria Math" panose="02040503050406030204" pitchFamily="18" charset="0"/>
                          </a:rPr>
                          <m:t>1</m:t>
                        </m:r>
                      </m:num>
                      <m:den>
                        <m:r>
                          <a:rPr lang="tr-TR" sz="2400" b="0" i="1" smtClean="0">
                            <a:latin typeface="Cambria Math" panose="02040503050406030204" pitchFamily="18" charset="0"/>
                            <a:ea typeface="Cambria Math" panose="02040503050406030204" pitchFamily="18" charset="0"/>
                          </a:rPr>
                          <m:t>𝑁𝑘𝑠</m:t>
                        </m:r>
                      </m:den>
                    </m:f>
                  </m:oMath>
                </a14:m>
                <a:endParaRPr lang="tr-TR" sz="2400" dirty="0">
                  <a:latin typeface="Cambria Math" panose="02040503050406030204" pitchFamily="18" charset="0"/>
                  <a:ea typeface="Cambria Math" panose="02040503050406030204" pitchFamily="18" charset="0"/>
                </a:endParaRPr>
              </a:p>
            </p:txBody>
          </p:sp>
        </mc:Choice>
        <mc:Fallback xmlns="">
          <p:sp>
            <p:nvSpPr>
              <p:cNvPr id="5" name="Metin kutusu 4"/>
              <p:cNvSpPr txBox="1">
                <a:spLocks noRot="1" noChangeAspect="1" noMove="1" noResize="1" noEditPoints="1" noAdjustHandles="1" noChangeArrowheads="1" noChangeShapeType="1" noTextEdit="1"/>
              </p:cNvSpPr>
              <p:nvPr/>
            </p:nvSpPr>
            <p:spPr>
              <a:xfrm>
                <a:off x="6471901" y="691476"/>
                <a:ext cx="1332801" cy="523541"/>
              </a:xfrm>
              <a:prstGeom prst="rect">
                <a:avLst/>
              </a:prstGeom>
              <a:blipFill>
                <a:blip r:embed="rId4"/>
                <a:stretch>
                  <a:fillRect l="-14220" t="-4651" b="-18605"/>
                </a:stretch>
              </a:blipFill>
            </p:spPr>
            <p:txBody>
              <a:bodyPr/>
              <a:lstStyle/>
              <a:p>
                <a:r>
                  <a:rPr lang="tr-TR">
                    <a:noFill/>
                  </a:rPr>
                  <a:t> </a:t>
                </a:r>
              </a:p>
            </p:txBody>
          </p:sp>
        </mc:Fallback>
      </mc:AlternateContent>
      <p:sp>
        <p:nvSpPr>
          <p:cNvPr id="6" name="Metin kutusu 5"/>
          <p:cNvSpPr txBox="1"/>
          <p:nvPr/>
        </p:nvSpPr>
        <p:spPr>
          <a:xfrm>
            <a:off x="490078" y="2229522"/>
            <a:ext cx="11049243" cy="3046988"/>
          </a:xfrm>
          <a:prstGeom prst="rect">
            <a:avLst/>
          </a:prstGeom>
          <a:noFill/>
        </p:spPr>
        <p:txBody>
          <a:bodyPr wrap="none" rtlCol="0">
            <a:spAutoFit/>
          </a:bodyPr>
          <a:lstStyle/>
          <a:p>
            <a:r>
              <a:rPr lang="tr-TR" sz="2400" dirty="0" err="1"/>
              <a:t>Nks</a:t>
            </a:r>
            <a:r>
              <a:rPr lang="tr-TR" sz="2400" dirty="0"/>
              <a:t>, Nemlilik katsayısı</a:t>
            </a:r>
          </a:p>
          <a:p>
            <a:r>
              <a:rPr lang="tr-TR" sz="2400" dirty="0"/>
              <a:t>Y, Yağış (cm)</a:t>
            </a:r>
          </a:p>
          <a:p>
            <a:r>
              <a:rPr lang="tr-TR" sz="2400" dirty="0" err="1"/>
              <a:t>Nn</a:t>
            </a:r>
            <a:r>
              <a:rPr lang="tr-TR" sz="2400" dirty="0"/>
              <a:t>, Nispi nem</a:t>
            </a:r>
          </a:p>
          <a:p>
            <a:r>
              <a:rPr lang="tr-TR" sz="2400" dirty="0"/>
              <a:t>S, Sıcaklık (C)</a:t>
            </a:r>
          </a:p>
          <a:p>
            <a:r>
              <a:rPr lang="tr-TR" sz="2400" dirty="0" err="1"/>
              <a:t>Gs</a:t>
            </a:r>
            <a:r>
              <a:rPr lang="tr-TR" sz="2400" dirty="0"/>
              <a:t>, Gerçek güneşlenme süresinin o enlemdeki teorik güneşlenme süresi oranı (%)</a:t>
            </a:r>
          </a:p>
          <a:p>
            <a:r>
              <a:rPr lang="tr-TR" sz="2400" dirty="0"/>
              <a:t>Np, Nemli periyot % si </a:t>
            </a:r>
            <a:r>
              <a:rPr lang="tr-TR" sz="2400" dirty="0" err="1"/>
              <a:t>Nks</a:t>
            </a:r>
            <a:r>
              <a:rPr lang="tr-TR" sz="2400" dirty="0"/>
              <a:t> değeri 0,40’dan fazla olan ay  sayısı 12’ye bölünerek bulunur.</a:t>
            </a:r>
          </a:p>
          <a:p>
            <a:r>
              <a:rPr lang="tr-TR" sz="2400" dirty="0"/>
              <a:t>Aylık hesaplamalarda Np yerine 12 konulur.</a:t>
            </a:r>
          </a:p>
          <a:p>
            <a:endParaRPr lang="tr-TR" sz="2400" dirty="0"/>
          </a:p>
        </p:txBody>
      </p:sp>
      <p:graphicFrame>
        <p:nvGraphicFramePr>
          <p:cNvPr id="7" name="Tablo 6"/>
          <p:cNvGraphicFramePr>
            <a:graphicFrameLocks noGrp="1"/>
          </p:cNvGraphicFramePr>
          <p:nvPr>
            <p:extLst>
              <p:ext uri="{D42A27DB-BD31-4B8C-83A1-F6EECF244321}">
                <p14:modId xmlns:p14="http://schemas.microsoft.com/office/powerpoint/2010/main" val="317070832"/>
              </p:ext>
            </p:extLst>
          </p:nvPr>
        </p:nvGraphicFramePr>
        <p:xfrm>
          <a:off x="713579" y="6291015"/>
          <a:ext cx="5758322" cy="3657600"/>
        </p:xfrm>
        <a:graphic>
          <a:graphicData uri="http://schemas.openxmlformats.org/drawingml/2006/table">
            <a:tbl>
              <a:tblPr firstRow="1" bandRow="1">
                <a:tableStyleId>{5C22544A-7EE6-4342-B048-85BDC9FD1C3A}</a:tableStyleId>
              </a:tblPr>
              <a:tblGrid>
                <a:gridCol w="1543118">
                  <a:extLst>
                    <a:ext uri="{9D8B030D-6E8A-4147-A177-3AD203B41FA5}">
                      <a16:colId xmlns:a16="http://schemas.microsoft.com/office/drawing/2014/main" val="2993156398"/>
                    </a:ext>
                  </a:extLst>
                </a:gridCol>
                <a:gridCol w="1889036">
                  <a:extLst>
                    <a:ext uri="{9D8B030D-6E8A-4147-A177-3AD203B41FA5}">
                      <a16:colId xmlns:a16="http://schemas.microsoft.com/office/drawing/2014/main" val="1908158502"/>
                    </a:ext>
                  </a:extLst>
                </a:gridCol>
                <a:gridCol w="2326168">
                  <a:extLst>
                    <a:ext uri="{9D8B030D-6E8A-4147-A177-3AD203B41FA5}">
                      <a16:colId xmlns:a16="http://schemas.microsoft.com/office/drawing/2014/main" val="983230177"/>
                    </a:ext>
                  </a:extLst>
                </a:gridCol>
              </a:tblGrid>
              <a:tr h="304800">
                <a:tc>
                  <a:txBody>
                    <a:bodyPr/>
                    <a:lstStyle/>
                    <a:p>
                      <a:r>
                        <a:rPr lang="tr-TR" sz="2400" dirty="0" err="1"/>
                        <a:t>Nks</a:t>
                      </a:r>
                      <a:endParaRPr lang="tr-TR" sz="2400" dirty="0"/>
                    </a:p>
                  </a:txBody>
                  <a:tcPr/>
                </a:tc>
                <a:tc>
                  <a:txBody>
                    <a:bodyPr/>
                    <a:lstStyle/>
                    <a:p>
                      <a:r>
                        <a:rPr lang="tr-TR" sz="2400" dirty="0" err="1"/>
                        <a:t>Kks</a:t>
                      </a:r>
                      <a:endParaRPr lang="tr-TR" sz="2400" dirty="0"/>
                    </a:p>
                  </a:txBody>
                  <a:tcPr/>
                </a:tc>
                <a:tc>
                  <a:txBody>
                    <a:bodyPr/>
                    <a:lstStyle/>
                    <a:p>
                      <a:r>
                        <a:rPr lang="tr-TR" sz="2400" dirty="0"/>
                        <a:t>İklim Özelliği</a:t>
                      </a:r>
                    </a:p>
                  </a:txBody>
                  <a:tcPr/>
                </a:tc>
                <a:extLst>
                  <a:ext uri="{0D108BD9-81ED-4DB2-BD59-A6C34878D82A}">
                    <a16:rowId xmlns:a16="http://schemas.microsoft.com/office/drawing/2014/main" val="353559993"/>
                  </a:ext>
                </a:extLst>
              </a:tr>
              <a:tr h="455295">
                <a:tc>
                  <a:txBody>
                    <a:bodyPr/>
                    <a:lstStyle/>
                    <a:p>
                      <a:r>
                        <a:rPr lang="tr-TR" sz="2400" dirty="0"/>
                        <a:t>&lt;0,40</a:t>
                      </a:r>
                    </a:p>
                  </a:txBody>
                  <a:tcPr/>
                </a:tc>
                <a:tc>
                  <a:txBody>
                    <a:bodyPr/>
                    <a:lstStyle/>
                    <a:p>
                      <a:r>
                        <a:rPr lang="tr-TR" sz="2400" dirty="0"/>
                        <a:t>&lt;2,5</a:t>
                      </a:r>
                    </a:p>
                  </a:txBody>
                  <a:tcPr/>
                </a:tc>
                <a:tc>
                  <a:txBody>
                    <a:bodyPr/>
                    <a:lstStyle/>
                    <a:p>
                      <a:r>
                        <a:rPr lang="tr-TR" sz="2400" dirty="0"/>
                        <a:t>Çöl</a:t>
                      </a:r>
                    </a:p>
                  </a:txBody>
                  <a:tcPr/>
                </a:tc>
                <a:extLst>
                  <a:ext uri="{0D108BD9-81ED-4DB2-BD59-A6C34878D82A}">
                    <a16:rowId xmlns:a16="http://schemas.microsoft.com/office/drawing/2014/main" val="288116245"/>
                  </a:ext>
                </a:extLst>
              </a:tr>
              <a:tr h="455295">
                <a:tc>
                  <a:txBody>
                    <a:bodyPr/>
                    <a:lstStyle/>
                    <a:p>
                      <a:r>
                        <a:rPr lang="tr-TR" sz="2400" dirty="0"/>
                        <a:t>0,40-0,67</a:t>
                      </a:r>
                    </a:p>
                  </a:txBody>
                  <a:tcPr/>
                </a:tc>
                <a:tc>
                  <a:txBody>
                    <a:bodyPr/>
                    <a:lstStyle/>
                    <a:p>
                      <a:r>
                        <a:rPr lang="tr-TR" sz="2400" dirty="0"/>
                        <a:t>1,5-2,5</a:t>
                      </a:r>
                    </a:p>
                  </a:txBody>
                  <a:tcPr/>
                </a:tc>
                <a:tc>
                  <a:txBody>
                    <a:bodyPr/>
                    <a:lstStyle/>
                    <a:p>
                      <a:r>
                        <a:rPr lang="tr-TR" sz="2400" dirty="0"/>
                        <a:t>Çok Kurak</a:t>
                      </a:r>
                    </a:p>
                  </a:txBody>
                  <a:tcPr/>
                </a:tc>
                <a:extLst>
                  <a:ext uri="{0D108BD9-81ED-4DB2-BD59-A6C34878D82A}">
                    <a16:rowId xmlns:a16="http://schemas.microsoft.com/office/drawing/2014/main" val="1609047214"/>
                  </a:ext>
                </a:extLst>
              </a:tr>
              <a:tr h="455295">
                <a:tc>
                  <a:txBody>
                    <a:bodyPr/>
                    <a:lstStyle/>
                    <a:p>
                      <a:r>
                        <a:rPr lang="tr-TR" sz="2400" dirty="0"/>
                        <a:t>0,67-1,00</a:t>
                      </a:r>
                    </a:p>
                  </a:txBody>
                  <a:tcPr/>
                </a:tc>
                <a:tc>
                  <a:txBody>
                    <a:bodyPr/>
                    <a:lstStyle/>
                    <a:p>
                      <a:r>
                        <a:rPr lang="tr-TR" sz="2400" dirty="0"/>
                        <a:t>1,00-1,5</a:t>
                      </a:r>
                    </a:p>
                  </a:txBody>
                  <a:tcPr/>
                </a:tc>
                <a:tc>
                  <a:txBody>
                    <a:bodyPr/>
                    <a:lstStyle/>
                    <a:p>
                      <a:r>
                        <a:rPr lang="tr-TR" sz="2400" dirty="0"/>
                        <a:t>Kurak</a:t>
                      </a:r>
                    </a:p>
                  </a:txBody>
                  <a:tcPr/>
                </a:tc>
                <a:extLst>
                  <a:ext uri="{0D108BD9-81ED-4DB2-BD59-A6C34878D82A}">
                    <a16:rowId xmlns:a16="http://schemas.microsoft.com/office/drawing/2014/main" val="2135325622"/>
                  </a:ext>
                </a:extLst>
              </a:tr>
              <a:tr h="455295">
                <a:tc>
                  <a:txBody>
                    <a:bodyPr/>
                    <a:lstStyle/>
                    <a:p>
                      <a:r>
                        <a:rPr lang="tr-TR" sz="2400" dirty="0"/>
                        <a:t>1,00-1,33</a:t>
                      </a:r>
                    </a:p>
                  </a:txBody>
                  <a:tcPr/>
                </a:tc>
                <a:tc>
                  <a:txBody>
                    <a:bodyPr/>
                    <a:lstStyle/>
                    <a:p>
                      <a:r>
                        <a:rPr lang="tr-TR" sz="2400" dirty="0"/>
                        <a:t>0,75-1,00</a:t>
                      </a:r>
                    </a:p>
                  </a:txBody>
                  <a:tcPr/>
                </a:tc>
                <a:tc>
                  <a:txBody>
                    <a:bodyPr/>
                    <a:lstStyle/>
                    <a:p>
                      <a:r>
                        <a:rPr lang="tr-TR" sz="2400" dirty="0"/>
                        <a:t>Yarı Kurak</a:t>
                      </a:r>
                    </a:p>
                  </a:txBody>
                  <a:tcPr/>
                </a:tc>
                <a:extLst>
                  <a:ext uri="{0D108BD9-81ED-4DB2-BD59-A6C34878D82A}">
                    <a16:rowId xmlns:a16="http://schemas.microsoft.com/office/drawing/2014/main" val="3281932603"/>
                  </a:ext>
                </a:extLst>
              </a:tr>
              <a:tr h="455295">
                <a:tc>
                  <a:txBody>
                    <a:bodyPr/>
                    <a:lstStyle/>
                    <a:p>
                      <a:r>
                        <a:rPr lang="tr-TR" sz="2400" dirty="0"/>
                        <a:t>1,33-2,00</a:t>
                      </a:r>
                    </a:p>
                  </a:txBody>
                  <a:tcPr/>
                </a:tc>
                <a:tc>
                  <a:txBody>
                    <a:bodyPr/>
                    <a:lstStyle/>
                    <a:p>
                      <a:r>
                        <a:rPr lang="tr-TR" sz="2400" dirty="0"/>
                        <a:t>0,50-0,75</a:t>
                      </a:r>
                    </a:p>
                  </a:txBody>
                  <a:tcPr/>
                </a:tc>
                <a:tc>
                  <a:txBody>
                    <a:bodyPr/>
                    <a:lstStyle/>
                    <a:p>
                      <a:r>
                        <a:rPr lang="tr-TR" sz="2400" dirty="0"/>
                        <a:t>Yarı Nemli</a:t>
                      </a:r>
                    </a:p>
                  </a:txBody>
                  <a:tcPr/>
                </a:tc>
                <a:extLst>
                  <a:ext uri="{0D108BD9-81ED-4DB2-BD59-A6C34878D82A}">
                    <a16:rowId xmlns:a16="http://schemas.microsoft.com/office/drawing/2014/main" val="160223617"/>
                  </a:ext>
                </a:extLst>
              </a:tr>
              <a:tr h="455295">
                <a:tc>
                  <a:txBody>
                    <a:bodyPr/>
                    <a:lstStyle/>
                    <a:p>
                      <a:r>
                        <a:rPr lang="tr-TR" sz="2400" dirty="0"/>
                        <a:t>2,00-4,00</a:t>
                      </a:r>
                    </a:p>
                  </a:txBody>
                  <a:tcPr/>
                </a:tc>
                <a:tc>
                  <a:txBody>
                    <a:bodyPr/>
                    <a:lstStyle/>
                    <a:p>
                      <a:r>
                        <a:rPr lang="tr-TR" sz="2400" dirty="0"/>
                        <a:t>0,25-0,50</a:t>
                      </a:r>
                    </a:p>
                  </a:txBody>
                  <a:tcPr/>
                </a:tc>
                <a:tc>
                  <a:txBody>
                    <a:bodyPr/>
                    <a:lstStyle/>
                    <a:p>
                      <a:r>
                        <a:rPr lang="tr-TR" sz="2400" dirty="0"/>
                        <a:t>Nemli</a:t>
                      </a:r>
                    </a:p>
                  </a:txBody>
                  <a:tcPr/>
                </a:tc>
                <a:extLst>
                  <a:ext uri="{0D108BD9-81ED-4DB2-BD59-A6C34878D82A}">
                    <a16:rowId xmlns:a16="http://schemas.microsoft.com/office/drawing/2014/main" val="2265483557"/>
                  </a:ext>
                </a:extLst>
              </a:tr>
              <a:tr h="455295">
                <a:tc>
                  <a:txBody>
                    <a:bodyPr/>
                    <a:lstStyle/>
                    <a:p>
                      <a:r>
                        <a:rPr lang="tr-TR" sz="2400" dirty="0"/>
                        <a:t>&gt;4,00</a:t>
                      </a:r>
                    </a:p>
                  </a:txBody>
                  <a:tcPr/>
                </a:tc>
                <a:tc>
                  <a:txBody>
                    <a:bodyPr/>
                    <a:lstStyle/>
                    <a:p>
                      <a:r>
                        <a:rPr lang="tr-TR" sz="2400" dirty="0"/>
                        <a:t>&lt;0,25</a:t>
                      </a:r>
                    </a:p>
                  </a:txBody>
                  <a:tcPr/>
                </a:tc>
                <a:tc>
                  <a:txBody>
                    <a:bodyPr/>
                    <a:lstStyle/>
                    <a:p>
                      <a:r>
                        <a:rPr lang="tr-TR" sz="2400" dirty="0"/>
                        <a:t>Çok Nemli</a:t>
                      </a:r>
                    </a:p>
                  </a:txBody>
                  <a:tcPr/>
                </a:tc>
                <a:extLst>
                  <a:ext uri="{0D108BD9-81ED-4DB2-BD59-A6C34878D82A}">
                    <a16:rowId xmlns:a16="http://schemas.microsoft.com/office/drawing/2014/main" val="797938861"/>
                  </a:ext>
                </a:extLst>
              </a:tr>
            </a:tbl>
          </a:graphicData>
        </a:graphic>
      </p:graphicFrame>
    </p:spTree>
    <p:extLst>
      <p:ext uri="{BB962C8B-B14F-4D97-AF65-F5344CB8AC3E}">
        <p14:creationId xmlns:p14="http://schemas.microsoft.com/office/powerpoint/2010/main" val="52454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538128"/>
            <a:ext cx="15119350" cy="8775743"/>
          </a:xfrm>
          <a:prstGeom prst="rect">
            <a:avLst/>
          </a:prstGeom>
        </p:spPr>
      </p:pic>
      <p:sp>
        <p:nvSpPr>
          <p:cNvPr id="3" name="Metin kutusu 2"/>
          <p:cNvSpPr txBox="1"/>
          <p:nvPr/>
        </p:nvSpPr>
        <p:spPr>
          <a:xfrm>
            <a:off x="5797260" y="8806622"/>
            <a:ext cx="6520246" cy="1754326"/>
          </a:xfrm>
          <a:prstGeom prst="rect">
            <a:avLst/>
          </a:prstGeom>
          <a:noFill/>
        </p:spPr>
        <p:txBody>
          <a:bodyPr wrap="none" rtlCol="0">
            <a:spAutoFit/>
          </a:bodyPr>
          <a:lstStyle/>
          <a:p>
            <a:r>
              <a:rPr lang="tr-TR" dirty="0"/>
              <a:t>Ekvatoral ve tropikal bölge yağmur ormanları</a:t>
            </a:r>
          </a:p>
          <a:p>
            <a:r>
              <a:rPr lang="tr-TR" dirty="0"/>
              <a:t>Muson ormanları, ağaçlı savanlar, </a:t>
            </a:r>
            <a:r>
              <a:rPr lang="tr-TR" dirty="0" err="1"/>
              <a:t>dikenağacı</a:t>
            </a:r>
            <a:r>
              <a:rPr lang="tr-TR" dirty="0"/>
              <a:t>-uzun tek yıllık savanlar</a:t>
            </a:r>
          </a:p>
          <a:p>
            <a:r>
              <a:rPr lang="tr-TR" dirty="0" err="1"/>
              <a:t>Herdem</a:t>
            </a:r>
            <a:r>
              <a:rPr lang="tr-TR" dirty="0"/>
              <a:t> yeşil savan ormanları</a:t>
            </a:r>
          </a:p>
          <a:p>
            <a:r>
              <a:rPr lang="tr-TR" dirty="0" err="1"/>
              <a:t>Yaprakdöken</a:t>
            </a:r>
            <a:r>
              <a:rPr lang="tr-TR" dirty="0"/>
              <a:t> orta enlem ormanları</a:t>
            </a:r>
          </a:p>
          <a:p>
            <a:r>
              <a:rPr lang="tr-TR" dirty="0"/>
              <a:t>Soğuk </a:t>
            </a:r>
            <a:r>
              <a:rPr lang="tr-TR" dirty="0" err="1"/>
              <a:t>iğneyapraklı</a:t>
            </a:r>
            <a:r>
              <a:rPr lang="tr-TR" dirty="0"/>
              <a:t> ormanlar</a:t>
            </a:r>
          </a:p>
          <a:p>
            <a:r>
              <a:rPr lang="tr-TR" dirty="0"/>
              <a:t>Sert ve kalın kabuklu </a:t>
            </a:r>
            <a:r>
              <a:rPr lang="tr-TR" dirty="0" err="1"/>
              <a:t>herdem</a:t>
            </a:r>
            <a:r>
              <a:rPr lang="tr-TR" dirty="0"/>
              <a:t> yeşil bitki örtüsü</a:t>
            </a:r>
          </a:p>
        </p:txBody>
      </p:sp>
      <p:pic>
        <p:nvPicPr>
          <p:cNvPr id="7170" name="Picture 2" descr="thorntree ile ilgili görsel sonucu"/>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400" y="3748817"/>
            <a:ext cx="2068052" cy="1551039"/>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6984" y="91524"/>
            <a:ext cx="2872342" cy="1530230"/>
          </a:xfrm>
          <a:prstGeom prst="rect">
            <a:avLst/>
          </a:prstGeom>
        </p:spPr>
      </p:pic>
      <p:pic>
        <p:nvPicPr>
          <p:cNvPr id="7172" name="Picture 4" descr="prairie ile ilgili görsel sonucu"/>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39326" y="-26703"/>
            <a:ext cx="2084294" cy="156483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midesert ile ilgili görsel sonuc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88958" y="0"/>
            <a:ext cx="2459607" cy="154463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hrub ile ilgili görsel sonucu"/>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317506" y="-44791"/>
            <a:ext cx="2801844" cy="163421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undra ile ilgili görsel sonucu"/>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0" y="6735272"/>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ce sheet ile ilgili görsel sonucu"/>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048565" y="8865814"/>
            <a:ext cx="3008271" cy="1825999"/>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tropical rainforest ile ilgili görsel sonucu"/>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5681455"/>
            <a:ext cx="2591589" cy="1930117"/>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savan woodland ile ilgili görsel sonucu"/>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4553" y="3653306"/>
            <a:ext cx="2195400" cy="1646550"/>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karadeniz ormanları geniş yapraklı ile ilgili görsel sonucu"/>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620" y="53312"/>
            <a:ext cx="2432245" cy="1795390"/>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subtropical rainforest taiwan ile ilgili görsel sonucu"/>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 y="1915015"/>
            <a:ext cx="2070847" cy="1553135"/>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Cold needleleaf forest and ile ilgili görsel sonucu"/>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91589" y="131437"/>
            <a:ext cx="2072007" cy="1450405"/>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desert ile ilgili görsel sonucu"/>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2536188" y="1967364"/>
            <a:ext cx="2707715" cy="1523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3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gm.gov.tr/FILES/iklim/iklim_siniflandirmalari/snf_aydeniz.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785860"/>
            <a:ext cx="12290985" cy="887053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p:cNvSpPr txBox="1"/>
          <p:nvPr/>
        </p:nvSpPr>
        <p:spPr>
          <a:xfrm>
            <a:off x="13891450" y="0"/>
            <a:ext cx="1227900" cy="477054"/>
          </a:xfrm>
          <a:prstGeom prst="rect">
            <a:avLst/>
          </a:prstGeom>
          <a:solidFill>
            <a:srgbClr val="92D050"/>
          </a:solidFill>
        </p:spPr>
        <p:txBody>
          <a:bodyPr wrap="none" rtlCol="0">
            <a:spAutoFit/>
          </a:bodyPr>
          <a:lstStyle/>
          <a:p>
            <a:r>
              <a:rPr lang="tr-TR" sz="2500" b="1" dirty="0"/>
              <a:t>Aydeniz</a:t>
            </a:r>
          </a:p>
        </p:txBody>
      </p:sp>
    </p:spTree>
    <p:extLst>
      <p:ext uri="{BB962C8B-B14F-4D97-AF65-F5344CB8AC3E}">
        <p14:creationId xmlns:p14="http://schemas.microsoft.com/office/powerpoint/2010/main" val="2550988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4227246" y="0"/>
            <a:ext cx="892104" cy="477054"/>
          </a:xfrm>
          <a:prstGeom prst="rect">
            <a:avLst/>
          </a:prstGeom>
          <a:solidFill>
            <a:srgbClr val="92D050"/>
          </a:solidFill>
        </p:spPr>
        <p:txBody>
          <a:bodyPr wrap="none" rtlCol="0">
            <a:spAutoFit/>
          </a:bodyPr>
          <a:lstStyle/>
          <a:p>
            <a:r>
              <a:rPr lang="tr-TR" sz="2500" b="1" dirty="0"/>
              <a:t>Sezer</a:t>
            </a:r>
          </a:p>
        </p:txBody>
      </p:sp>
      <p:pic>
        <p:nvPicPr>
          <p:cNvPr id="3" name="Resim 2"/>
          <p:cNvPicPr>
            <a:picLocks noChangeAspect="1"/>
          </p:cNvPicPr>
          <p:nvPr/>
        </p:nvPicPr>
        <p:blipFill>
          <a:blip r:embed="rId2"/>
          <a:stretch>
            <a:fillRect/>
          </a:stretch>
        </p:blipFill>
        <p:spPr>
          <a:xfrm>
            <a:off x="109105" y="237976"/>
            <a:ext cx="6554478" cy="7503443"/>
          </a:xfrm>
          <a:prstGeom prst="rect">
            <a:avLst/>
          </a:prstGeom>
        </p:spPr>
      </p:pic>
      <p:pic>
        <p:nvPicPr>
          <p:cNvPr id="4" name="Resim 3"/>
          <p:cNvPicPr>
            <a:picLocks noChangeAspect="1"/>
          </p:cNvPicPr>
          <p:nvPr/>
        </p:nvPicPr>
        <p:blipFill>
          <a:blip r:embed="rId3"/>
          <a:stretch>
            <a:fillRect/>
          </a:stretch>
        </p:blipFill>
        <p:spPr>
          <a:xfrm>
            <a:off x="109105" y="8491761"/>
            <a:ext cx="8569233" cy="1825781"/>
          </a:xfrm>
          <a:prstGeom prst="rect">
            <a:avLst/>
          </a:prstGeom>
        </p:spPr>
      </p:pic>
      <p:pic>
        <p:nvPicPr>
          <p:cNvPr id="5" name="Resim 4"/>
          <p:cNvPicPr>
            <a:picLocks noChangeAspect="1"/>
          </p:cNvPicPr>
          <p:nvPr/>
        </p:nvPicPr>
        <p:blipFill>
          <a:blip r:embed="rId4"/>
          <a:stretch>
            <a:fillRect/>
          </a:stretch>
        </p:blipFill>
        <p:spPr>
          <a:xfrm>
            <a:off x="7953102" y="477054"/>
            <a:ext cx="5999770" cy="7396310"/>
          </a:xfrm>
          <a:prstGeom prst="rect">
            <a:avLst/>
          </a:prstGeom>
        </p:spPr>
      </p:pic>
      <p:pic>
        <p:nvPicPr>
          <p:cNvPr id="6" name="Resim 5"/>
          <p:cNvPicPr>
            <a:picLocks noChangeAspect="1"/>
          </p:cNvPicPr>
          <p:nvPr/>
        </p:nvPicPr>
        <p:blipFill>
          <a:blip r:embed="rId5"/>
          <a:stretch>
            <a:fillRect/>
          </a:stretch>
        </p:blipFill>
        <p:spPr>
          <a:xfrm>
            <a:off x="9108728" y="8113306"/>
            <a:ext cx="5773784" cy="2204236"/>
          </a:xfrm>
          <a:prstGeom prst="rect">
            <a:avLst/>
          </a:prstGeom>
        </p:spPr>
      </p:pic>
      <p:pic>
        <p:nvPicPr>
          <p:cNvPr id="7" name="Resim 6"/>
          <p:cNvPicPr>
            <a:picLocks noChangeAspect="1"/>
          </p:cNvPicPr>
          <p:nvPr/>
        </p:nvPicPr>
        <p:blipFill>
          <a:blip r:embed="rId6"/>
          <a:stretch>
            <a:fillRect/>
          </a:stretch>
        </p:blipFill>
        <p:spPr>
          <a:xfrm>
            <a:off x="6997967" y="4582023"/>
            <a:ext cx="8121383" cy="1668516"/>
          </a:xfrm>
          <a:prstGeom prst="rect">
            <a:avLst/>
          </a:prstGeom>
        </p:spPr>
      </p:pic>
    </p:spTree>
    <p:extLst>
      <p:ext uri="{BB962C8B-B14F-4D97-AF65-F5344CB8AC3E}">
        <p14:creationId xmlns:p14="http://schemas.microsoft.com/office/powerpoint/2010/main" val="301569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710160" cy="8896680"/>
          </a:xfrm>
          <a:prstGeom prst="rect">
            <a:avLst/>
          </a:prstGeom>
        </p:spPr>
      </p:pic>
      <p:sp>
        <p:nvSpPr>
          <p:cNvPr id="4" name="Metin kutusu 3"/>
          <p:cNvSpPr txBox="1"/>
          <p:nvPr/>
        </p:nvSpPr>
        <p:spPr>
          <a:xfrm>
            <a:off x="14227246" y="0"/>
            <a:ext cx="892104" cy="477054"/>
          </a:xfrm>
          <a:prstGeom prst="rect">
            <a:avLst/>
          </a:prstGeom>
          <a:solidFill>
            <a:srgbClr val="92D050"/>
          </a:solidFill>
        </p:spPr>
        <p:txBody>
          <a:bodyPr wrap="none" rtlCol="0">
            <a:spAutoFit/>
          </a:bodyPr>
          <a:lstStyle/>
          <a:p>
            <a:r>
              <a:rPr lang="tr-TR" sz="2500" b="1" dirty="0"/>
              <a:t>Sezer</a:t>
            </a:r>
          </a:p>
        </p:txBody>
      </p:sp>
    </p:spTree>
    <p:extLst>
      <p:ext uri="{BB962C8B-B14F-4D97-AF65-F5344CB8AC3E}">
        <p14:creationId xmlns:p14="http://schemas.microsoft.com/office/powerpoint/2010/main" val="301757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orld animals map ile ilgili görsel sonucu"/>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093788"/>
            <a:ext cx="15119350" cy="850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81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Dikdörtgen 1"/>
          <p:cNvSpPr/>
          <p:nvPr/>
        </p:nvSpPr>
        <p:spPr>
          <a:xfrm>
            <a:off x="12323585" y="0"/>
            <a:ext cx="2795765" cy="461665"/>
          </a:xfrm>
          <a:prstGeom prst="rect">
            <a:avLst/>
          </a:prstGeom>
          <a:solidFill>
            <a:srgbClr val="FFC000"/>
          </a:solidFill>
        </p:spPr>
        <p:txBody>
          <a:bodyPr wrap="none">
            <a:spAutoFit/>
          </a:bodyPr>
          <a:lstStyle/>
          <a:p>
            <a:pPr marL="285750" indent="-285750">
              <a:buFont typeface="Arial" panose="020B0604020202020204" pitchFamily="34" charset="0"/>
              <a:buChar char="•"/>
            </a:pPr>
            <a:r>
              <a:rPr lang="tr-TR" sz="2400" b="1" dirty="0"/>
              <a:t>Hissedilen Sıcaklık</a:t>
            </a:r>
          </a:p>
        </p:txBody>
      </p:sp>
      <p:pic>
        <p:nvPicPr>
          <p:cNvPr id="1026" name="Picture 2" descr="Enem Göre Hissedilen Sıcaklı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0" y="619752"/>
            <a:ext cx="10722058" cy="6853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3088865105"/>
              </p:ext>
            </p:extLst>
          </p:nvPr>
        </p:nvGraphicFramePr>
        <p:xfrm>
          <a:off x="376518" y="7789906"/>
          <a:ext cx="10050829" cy="2901907"/>
        </p:xfrm>
        <a:graphic>
          <a:graphicData uri="http://schemas.openxmlformats.org/drawingml/2006/table">
            <a:tbl>
              <a:tblPr/>
              <a:tblGrid>
                <a:gridCol w="1148876">
                  <a:extLst>
                    <a:ext uri="{9D8B030D-6E8A-4147-A177-3AD203B41FA5}">
                      <a16:colId xmlns:a16="http://schemas.microsoft.com/office/drawing/2014/main" val="1335834011"/>
                    </a:ext>
                  </a:extLst>
                </a:gridCol>
                <a:gridCol w="1855694">
                  <a:extLst>
                    <a:ext uri="{9D8B030D-6E8A-4147-A177-3AD203B41FA5}">
                      <a16:colId xmlns:a16="http://schemas.microsoft.com/office/drawing/2014/main" val="76383724"/>
                    </a:ext>
                  </a:extLst>
                </a:gridCol>
                <a:gridCol w="7046259">
                  <a:extLst>
                    <a:ext uri="{9D8B030D-6E8A-4147-A177-3AD203B41FA5}">
                      <a16:colId xmlns:a16="http://schemas.microsoft.com/office/drawing/2014/main" val="1015350182"/>
                    </a:ext>
                  </a:extLst>
                </a:gridCol>
              </a:tblGrid>
              <a:tr h="469925">
                <a:tc>
                  <a:txBody>
                    <a:bodyPr/>
                    <a:lstStyle/>
                    <a:p>
                      <a:pPr algn="l" fontAlgn="ctr"/>
                      <a:r>
                        <a:rPr lang="tr-TR" sz="1800">
                          <a:solidFill>
                            <a:srgbClr val="000000"/>
                          </a:solidFill>
                          <a:effectLst/>
                          <a:latin typeface="inherit"/>
                        </a:rPr>
                        <a:t>(-1) – 26</a:t>
                      </a:r>
                    </a:p>
                  </a:txBody>
                  <a:tcPr marL="60266" marR="60266" marT="30133" marB="3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60F"/>
                    </a:solidFill>
                  </a:tcPr>
                </a:tc>
                <a:tc>
                  <a:txBody>
                    <a:bodyPr/>
                    <a:lstStyle/>
                    <a:p>
                      <a:pPr algn="l" fontAlgn="t"/>
                      <a:r>
                        <a:rPr lang="tr-TR" sz="1800" dirty="0">
                          <a:effectLst/>
                          <a:latin typeface="inherit"/>
                        </a:rPr>
                        <a:t>Soğuk –Serin</a:t>
                      </a:r>
                    </a:p>
                  </a:txBody>
                  <a:tcPr marL="60266" marR="60266" marT="30133" marB="301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tc>
                  <a:txBody>
                    <a:bodyPr/>
                    <a:lstStyle/>
                    <a:p>
                      <a:pPr algn="l" fontAlgn="t"/>
                      <a:r>
                        <a:rPr lang="tr-TR" sz="1800">
                          <a:effectLst/>
                          <a:latin typeface="inherit"/>
                        </a:rPr>
                        <a:t> </a:t>
                      </a:r>
                    </a:p>
                  </a:txBody>
                  <a:tcPr marL="60266" marR="60266" marT="30133" marB="30133">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extLst>
                  <a:ext uri="{0D108BD9-81ED-4DB2-BD59-A6C34878D82A}">
                    <a16:rowId xmlns:a16="http://schemas.microsoft.com/office/drawing/2014/main" val="3245897983"/>
                  </a:ext>
                </a:extLst>
              </a:tr>
              <a:tr h="379795">
                <a:tc>
                  <a:txBody>
                    <a:bodyPr/>
                    <a:lstStyle/>
                    <a:p>
                      <a:pPr algn="l" fontAlgn="ctr"/>
                      <a:r>
                        <a:rPr lang="tr-TR" sz="1800" dirty="0">
                          <a:solidFill>
                            <a:srgbClr val="000000"/>
                          </a:solidFill>
                          <a:effectLst/>
                          <a:latin typeface="inherit"/>
                        </a:rPr>
                        <a:t>27 – 32</a:t>
                      </a:r>
                    </a:p>
                  </a:txBody>
                  <a:tcPr marL="60266" marR="60266" marT="30133" marB="3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C0C0"/>
                    </a:solidFill>
                  </a:tcPr>
                </a:tc>
                <a:tc>
                  <a:txBody>
                    <a:bodyPr/>
                    <a:lstStyle/>
                    <a:p>
                      <a:pPr algn="l" fontAlgn="t"/>
                      <a:r>
                        <a:rPr lang="tr-TR" sz="1800">
                          <a:effectLst/>
                          <a:latin typeface="inherit"/>
                        </a:rPr>
                        <a:t>Sıcak</a:t>
                      </a:r>
                    </a:p>
                  </a:txBody>
                  <a:tcPr marL="60266" marR="60266" marT="30133" marB="301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tr-TR" sz="1800">
                          <a:effectLst/>
                          <a:latin typeface="inherit"/>
                        </a:rPr>
                        <a:t>Fiziksel etkinliğe ve etkilenme süresine bağlı olarak oluşan termal stresten dolayı halsizlik, sinirlilik, dolaşım ve solunum sisteminde bir çok rahatsızlık meydana gelebilir.</a:t>
                      </a:r>
                    </a:p>
                  </a:txBody>
                  <a:tcPr marL="60266" marR="60266" marT="30133" marB="30133">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66257790"/>
                  </a:ext>
                </a:extLst>
              </a:tr>
              <a:tr h="379795">
                <a:tc>
                  <a:txBody>
                    <a:bodyPr/>
                    <a:lstStyle/>
                    <a:p>
                      <a:pPr algn="l" fontAlgn="ctr"/>
                      <a:r>
                        <a:rPr lang="tr-TR" sz="1800">
                          <a:solidFill>
                            <a:srgbClr val="000000"/>
                          </a:solidFill>
                          <a:effectLst/>
                          <a:latin typeface="inherit"/>
                        </a:rPr>
                        <a:t>33 – 41</a:t>
                      </a:r>
                    </a:p>
                  </a:txBody>
                  <a:tcPr marL="60266" marR="60266" marT="30133" marB="3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8080"/>
                    </a:solidFill>
                  </a:tcPr>
                </a:tc>
                <a:tc>
                  <a:txBody>
                    <a:bodyPr/>
                    <a:lstStyle/>
                    <a:p>
                      <a:pPr algn="l" fontAlgn="t"/>
                      <a:r>
                        <a:rPr lang="tr-TR" sz="1800">
                          <a:effectLst/>
                          <a:latin typeface="inherit"/>
                        </a:rPr>
                        <a:t>Çok Sıcak</a:t>
                      </a:r>
                    </a:p>
                  </a:txBody>
                  <a:tcPr marL="60266" marR="60266" marT="30133" marB="301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tc>
                  <a:txBody>
                    <a:bodyPr/>
                    <a:lstStyle/>
                    <a:p>
                      <a:pPr algn="l" fontAlgn="t"/>
                      <a:r>
                        <a:rPr lang="tr-TR" sz="1800">
                          <a:effectLst/>
                          <a:latin typeface="inherit"/>
                        </a:rPr>
                        <a:t>Fiziksel etkinliğe ve etkilenme süresine bağlı olarak kuvvetli termal stres ile birlikte ısı çarpması ısı krampları ve ısı yorgunlukları oluşabilir.</a:t>
                      </a:r>
                    </a:p>
                  </a:txBody>
                  <a:tcPr marL="60266" marR="60266" marT="30133" marB="30133">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extLst>
                  <a:ext uri="{0D108BD9-81ED-4DB2-BD59-A6C34878D82A}">
                    <a16:rowId xmlns:a16="http://schemas.microsoft.com/office/drawing/2014/main" val="3862983176"/>
                  </a:ext>
                </a:extLst>
              </a:tr>
              <a:tr h="469925">
                <a:tc>
                  <a:txBody>
                    <a:bodyPr/>
                    <a:lstStyle/>
                    <a:p>
                      <a:pPr algn="l" fontAlgn="ctr"/>
                      <a:r>
                        <a:rPr lang="tr-TR" sz="1800">
                          <a:solidFill>
                            <a:srgbClr val="000000"/>
                          </a:solidFill>
                          <a:effectLst/>
                          <a:latin typeface="inherit"/>
                        </a:rPr>
                        <a:t>42 – 54</a:t>
                      </a:r>
                    </a:p>
                  </a:txBody>
                  <a:tcPr marL="60266" marR="60266" marT="30133" marB="3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4040"/>
                    </a:solidFill>
                  </a:tcPr>
                </a:tc>
                <a:tc>
                  <a:txBody>
                    <a:bodyPr/>
                    <a:lstStyle/>
                    <a:p>
                      <a:pPr algn="l" fontAlgn="t"/>
                      <a:r>
                        <a:rPr lang="tr-TR" sz="1800">
                          <a:effectLst/>
                          <a:latin typeface="inherit"/>
                        </a:rPr>
                        <a:t>Tehlikeli Sıcak</a:t>
                      </a:r>
                    </a:p>
                  </a:txBody>
                  <a:tcPr marL="60266" marR="60266" marT="30133" marB="301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tr-TR" sz="1800">
                          <a:effectLst/>
                          <a:latin typeface="inherit"/>
                        </a:rPr>
                        <a:t>Güneş çarpması, ısı krampları veya ısı bitkinliği meydana gelebilir.</a:t>
                      </a:r>
                    </a:p>
                  </a:txBody>
                  <a:tcPr marL="60266" marR="60266" marT="30133" marB="30133">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387006566"/>
                  </a:ext>
                </a:extLst>
              </a:tr>
              <a:tr h="469925">
                <a:tc>
                  <a:txBody>
                    <a:bodyPr/>
                    <a:lstStyle/>
                    <a:p>
                      <a:pPr algn="l" fontAlgn="ctr"/>
                      <a:r>
                        <a:rPr lang="tr-TR" sz="1800">
                          <a:solidFill>
                            <a:srgbClr val="FFFFFF"/>
                          </a:solidFill>
                          <a:effectLst/>
                          <a:latin typeface="inherit"/>
                        </a:rPr>
                        <a:t>&gt; 55</a:t>
                      </a:r>
                    </a:p>
                  </a:txBody>
                  <a:tcPr marL="60266" marR="60266" marT="30133" marB="3013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C00000"/>
                    </a:solidFill>
                  </a:tcPr>
                </a:tc>
                <a:tc>
                  <a:txBody>
                    <a:bodyPr/>
                    <a:lstStyle/>
                    <a:p>
                      <a:pPr algn="l" fontAlgn="t"/>
                      <a:r>
                        <a:rPr lang="tr-TR" sz="1800">
                          <a:effectLst/>
                          <a:latin typeface="inherit"/>
                        </a:rPr>
                        <a:t>Tehlikeli Sıcak</a:t>
                      </a:r>
                    </a:p>
                  </a:txBody>
                  <a:tcPr marL="60266" marR="60266" marT="30133" marB="301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E8ECEF"/>
                    </a:solidFill>
                  </a:tcPr>
                </a:tc>
                <a:tc>
                  <a:txBody>
                    <a:bodyPr/>
                    <a:lstStyle/>
                    <a:p>
                      <a:pPr algn="l" fontAlgn="t"/>
                      <a:r>
                        <a:rPr lang="tr-TR" sz="1800" dirty="0">
                          <a:effectLst/>
                          <a:latin typeface="inherit"/>
                        </a:rPr>
                        <a:t>Isı veya güneş çarpması tehlikesi oluşur. Termal şok an meselesidir.</a:t>
                      </a:r>
                    </a:p>
                  </a:txBody>
                  <a:tcPr marL="60266" marR="60266" marT="30133" marB="30133">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E8ECEF"/>
                    </a:solidFill>
                  </a:tcPr>
                </a:tc>
                <a:extLst>
                  <a:ext uri="{0D108BD9-81ED-4DB2-BD59-A6C34878D82A}">
                    <a16:rowId xmlns:a16="http://schemas.microsoft.com/office/drawing/2014/main" val="4176769769"/>
                  </a:ext>
                </a:extLst>
              </a:tr>
            </a:tbl>
          </a:graphicData>
        </a:graphic>
      </p:graphicFrame>
      <p:sp>
        <p:nvSpPr>
          <p:cNvPr id="6" name="Dikdörtgen 5"/>
          <p:cNvSpPr/>
          <p:nvPr/>
        </p:nvSpPr>
        <p:spPr>
          <a:xfrm>
            <a:off x="4856955" y="7473176"/>
            <a:ext cx="5301580" cy="369332"/>
          </a:xfrm>
          <a:prstGeom prst="rect">
            <a:avLst/>
          </a:prstGeom>
        </p:spPr>
        <p:txBody>
          <a:bodyPr wrap="none">
            <a:spAutoFit/>
          </a:bodyPr>
          <a:lstStyle/>
          <a:p>
            <a:r>
              <a:rPr lang="en-US" dirty="0">
                <a:solidFill>
                  <a:srgbClr val="0B0080"/>
                </a:solidFill>
                <a:latin typeface="Arial" panose="020B0604020202020204" pitchFamily="34" charset="0"/>
                <a:hlinkClick r:id="rId3" tooltip="National Oceanic and Atmospheric Administration"/>
              </a:rPr>
              <a:t>National Oceanic and Atmospheric Administration</a:t>
            </a:r>
            <a:r>
              <a:rPr lang="en-US" dirty="0">
                <a:solidFill>
                  <a:srgbClr val="252525"/>
                </a:solidFill>
                <a:latin typeface="Arial" panose="020B0604020202020204" pitchFamily="34" charset="0"/>
              </a:rPr>
              <a:t>.</a:t>
            </a:r>
            <a:endParaRPr lang="tr-TR" dirty="0"/>
          </a:p>
        </p:txBody>
      </p:sp>
      <p:sp>
        <p:nvSpPr>
          <p:cNvPr id="7" name="Dikdörtgen 6"/>
          <p:cNvSpPr/>
          <p:nvPr/>
        </p:nvSpPr>
        <p:spPr>
          <a:xfrm>
            <a:off x="10832546" y="619752"/>
            <a:ext cx="4054423" cy="9325630"/>
          </a:xfrm>
          <a:prstGeom prst="rect">
            <a:avLst/>
          </a:prstGeom>
        </p:spPr>
        <p:txBody>
          <a:bodyPr wrap="square">
            <a:spAutoFit/>
          </a:bodyPr>
          <a:lstStyle/>
          <a:p>
            <a:pPr indent="450215" algn="just">
              <a:spcAft>
                <a:spcPts val="1000"/>
              </a:spcAft>
            </a:pPr>
            <a:r>
              <a:rPr lang="tr-TR" sz="2400" dirty="0">
                <a:latin typeface="Times New Roman" panose="02020603050405020304" pitchFamily="18" charset="0"/>
                <a:ea typeface="Calibri" panose="020F0502020204030204" pitchFamily="34" charset="0"/>
                <a:cs typeface="Times New Roman" panose="02020603050405020304" pitchFamily="18" charset="0"/>
              </a:rPr>
              <a:t>FES, temelde Münih Bireysel Enerji Denge Modeline (MEMI) (VDI, 1998) ve </a:t>
            </a:r>
            <a:r>
              <a:rPr lang="tr-TR" sz="2400" dirty="0" err="1">
                <a:latin typeface="Times New Roman" panose="02020603050405020304" pitchFamily="18" charset="0"/>
                <a:ea typeface="Calibri" panose="020F0502020204030204" pitchFamily="34" charset="0"/>
                <a:cs typeface="Times New Roman" panose="02020603050405020304" pitchFamily="18" charset="0"/>
              </a:rPr>
              <a:t>Gagge’nin</a:t>
            </a:r>
            <a:r>
              <a:rPr lang="tr-TR" sz="2400" dirty="0">
                <a:latin typeface="Times New Roman" panose="02020603050405020304" pitchFamily="18" charset="0"/>
                <a:ea typeface="Calibri" panose="020F0502020204030204" pitchFamily="34" charset="0"/>
                <a:cs typeface="Times New Roman" panose="02020603050405020304" pitchFamily="18" charset="0"/>
              </a:rPr>
              <a:t> iki-</a:t>
            </a:r>
            <a:r>
              <a:rPr lang="tr-TR" sz="2400" dirty="0" err="1">
                <a:latin typeface="Times New Roman" panose="02020603050405020304" pitchFamily="18" charset="0"/>
                <a:ea typeface="Calibri" panose="020F0502020204030204" pitchFamily="34" charset="0"/>
                <a:cs typeface="Times New Roman" panose="02020603050405020304" pitchFamily="18" charset="0"/>
              </a:rPr>
              <a:t>nodlu</a:t>
            </a:r>
            <a:r>
              <a:rPr lang="tr-TR" sz="2400" dirty="0">
                <a:latin typeface="Times New Roman" panose="02020603050405020304" pitchFamily="18" charset="0"/>
                <a:ea typeface="Calibri" panose="020F0502020204030204" pitchFamily="34" charset="0"/>
                <a:cs typeface="Times New Roman" panose="02020603050405020304" pitchFamily="18" charset="0"/>
              </a:rPr>
              <a:t> modeline (</a:t>
            </a:r>
            <a:r>
              <a:rPr lang="tr-TR" sz="2400" dirty="0" err="1">
                <a:latin typeface="Times New Roman" panose="02020603050405020304" pitchFamily="18" charset="0"/>
                <a:ea typeface="Calibri" panose="020F0502020204030204" pitchFamily="34" charset="0"/>
                <a:cs typeface="Times New Roman" panose="02020603050405020304" pitchFamily="18" charset="0"/>
              </a:rPr>
              <a:t>Gagge</a:t>
            </a:r>
            <a:r>
              <a:rPr lang="tr-TR" sz="2400" dirty="0">
                <a:latin typeface="Times New Roman" panose="02020603050405020304" pitchFamily="18" charset="0"/>
                <a:ea typeface="Calibri" panose="020F0502020204030204" pitchFamily="34" charset="0"/>
                <a:cs typeface="Times New Roman" panose="02020603050405020304" pitchFamily="18" charset="0"/>
              </a:rPr>
              <a:t> vd., 1971) dayanmaktadır. Bu modelde açık alanlardaki meteorolojik koşullar, insan ısı dengesi göz önünde bulundurularak hesaplanmaktadır. 80W’lık bir iş yapan, kıyafetlerinin ısı direnci 0.9 </a:t>
            </a:r>
            <a:r>
              <a:rPr lang="tr-TR" sz="2400" dirty="0" err="1">
                <a:latin typeface="Times New Roman" panose="02020603050405020304" pitchFamily="18" charset="0"/>
                <a:ea typeface="Calibri" panose="020F0502020204030204" pitchFamily="34" charset="0"/>
                <a:cs typeface="Times New Roman" panose="02020603050405020304" pitchFamily="18" charset="0"/>
              </a:rPr>
              <a:t>clo</a:t>
            </a:r>
            <a:r>
              <a:rPr lang="tr-TR" sz="2400" dirty="0">
                <a:latin typeface="Times New Roman" panose="02020603050405020304" pitchFamily="18" charset="0"/>
                <a:ea typeface="Calibri" panose="020F0502020204030204" pitchFamily="34" charset="0"/>
                <a:cs typeface="Times New Roman" panose="02020603050405020304" pitchFamily="18" charset="0"/>
              </a:rPr>
              <a:t> olan, 35 yaşında, 175 cm boyunda bir erkeğin açık havada karşılaştığı koşullar, tipik bir kapalı mekânda karşılaştığı hava durumuna, vücut ısı dengesinin vereceği tepkiye eşitlenmiştir. Açık hava koşullarının, kapalı alanlardaki tepkilere eşitlenmesiyle somut bir konfor dizini ortaya çıkmaktadır. Tipik kapalı mekân olarak kastedilen alanda referans alınan iklimsel varsayımlar aşağıda verilmiştir.</a:t>
            </a:r>
          </a:p>
        </p:txBody>
      </p:sp>
      <p:sp>
        <p:nvSpPr>
          <p:cNvPr id="4" name="Metin kutusu 3"/>
          <p:cNvSpPr txBox="1"/>
          <p:nvPr/>
        </p:nvSpPr>
        <p:spPr>
          <a:xfrm>
            <a:off x="13220294" y="9882875"/>
            <a:ext cx="1666675" cy="369332"/>
          </a:xfrm>
          <a:prstGeom prst="rect">
            <a:avLst/>
          </a:prstGeom>
          <a:noFill/>
        </p:spPr>
        <p:txBody>
          <a:bodyPr wrap="none" rtlCol="0">
            <a:spAutoFit/>
          </a:bodyPr>
          <a:lstStyle/>
          <a:p>
            <a:r>
              <a:rPr lang="tr-TR" dirty="0"/>
              <a:t>(Çalışkan, 2012)</a:t>
            </a:r>
          </a:p>
        </p:txBody>
      </p:sp>
    </p:spTree>
    <p:extLst>
      <p:ext uri="{BB962C8B-B14F-4D97-AF65-F5344CB8AC3E}">
        <p14:creationId xmlns:p14="http://schemas.microsoft.com/office/powerpoint/2010/main" val="3965433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323585" y="0"/>
            <a:ext cx="2795765" cy="461665"/>
          </a:xfrm>
          <a:prstGeom prst="rect">
            <a:avLst/>
          </a:prstGeom>
          <a:solidFill>
            <a:srgbClr val="FFC000"/>
          </a:solidFill>
        </p:spPr>
        <p:txBody>
          <a:bodyPr wrap="none">
            <a:spAutoFit/>
          </a:bodyPr>
          <a:lstStyle/>
          <a:p>
            <a:pPr marL="285750" indent="-285750">
              <a:buFont typeface="Arial" panose="020B0604020202020204" pitchFamily="34" charset="0"/>
              <a:buChar char="•"/>
            </a:pPr>
            <a:r>
              <a:rPr lang="tr-TR" sz="2400" b="1" dirty="0"/>
              <a:t>Hissedilen Sıcaklık</a:t>
            </a:r>
          </a:p>
        </p:txBody>
      </p:sp>
      <p:pic>
        <p:nvPicPr>
          <p:cNvPr id="2050" name="Picture 2" descr="Rüzgara Göre Hissedilen Sıcaklı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15707"/>
            <a:ext cx="10555941" cy="59051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o 2"/>
          <p:cNvGraphicFramePr>
            <a:graphicFrameLocks noGrp="1"/>
          </p:cNvGraphicFramePr>
          <p:nvPr>
            <p:extLst>
              <p:ext uri="{D42A27DB-BD31-4B8C-83A1-F6EECF244321}">
                <p14:modId xmlns:p14="http://schemas.microsoft.com/office/powerpoint/2010/main" val="1458643990"/>
              </p:ext>
            </p:extLst>
          </p:nvPr>
        </p:nvGraphicFramePr>
        <p:xfrm>
          <a:off x="550417" y="7190165"/>
          <a:ext cx="10341699" cy="3137649"/>
        </p:xfrm>
        <a:graphic>
          <a:graphicData uri="http://schemas.openxmlformats.org/drawingml/2006/table">
            <a:tbl>
              <a:tblPr/>
              <a:tblGrid>
                <a:gridCol w="2035994">
                  <a:extLst>
                    <a:ext uri="{9D8B030D-6E8A-4147-A177-3AD203B41FA5}">
                      <a16:colId xmlns:a16="http://schemas.microsoft.com/office/drawing/2014/main" val="3263218069"/>
                    </a:ext>
                  </a:extLst>
                </a:gridCol>
                <a:gridCol w="1778717">
                  <a:extLst>
                    <a:ext uri="{9D8B030D-6E8A-4147-A177-3AD203B41FA5}">
                      <a16:colId xmlns:a16="http://schemas.microsoft.com/office/drawing/2014/main" val="2599135025"/>
                    </a:ext>
                  </a:extLst>
                </a:gridCol>
                <a:gridCol w="6526988">
                  <a:extLst>
                    <a:ext uri="{9D8B030D-6E8A-4147-A177-3AD203B41FA5}">
                      <a16:colId xmlns:a16="http://schemas.microsoft.com/office/drawing/2014/main" val="4118762818"/>
                    </a:ext>
                  </a:extLst>
                </a:gridCol>
              </a:tblGrid>
              <a:tr h="443201">
                <a:tc>
                  <a:txBody>
                    <a:bodyPr/>
                    <a:lstStyle/>
                    <a:p>
                      <a:pPr algn="l" fontAlgn="ctr"/>
                      <a:r>
                        <a:rPr lang="tr-TR" sz="2000">
                          <a:solidFill>
                            <a:srgbClr val="000000"/>
                          </a:solidFill>
                          <a:effectLst/>
                          <a:latin typeface="inherit"/>
                        </a:rPr>
                        <a:t>(-2) – (-9)</a:t>
                      </a:r>
                    </a:p>
                  </a:txBody>
                  <a:tcPr marL="65728" marR="65728" marT="32864" marB="3286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EFB"/>
                    </a:solidFill>
                  </a:tcPr>
                </a:tc>
                <a:tc>
                  <a:txBody>
                    <a:bodyPr/>
                    <a:lstStyle/>
                    <a:p>
                      <a:pPr algn="l" fontAlgn="t"/>
                      <a:r>
                        <a:rPr lang="tr-TR" sz="2000">
                          <a:effectLst/>
                          <a:latin typeface="inherit"/>
                        </a:rPr>
                        <a:t>Soğuk</a:t>
                      </a:r>
                    </a:p>
                  </a:txBody>
                  <a:tcPr marL="65728" marR="65728" marT="32864" marB="32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tc>
                  <a:txBody>
                    <a:bodyPr/>
                    <a:lstStyle/>
                    <a:p>
                      <a:pPr algn="l" fontAlgn="t"/>
                      <a:r>
                        <a:rPr lang="tr-TR" sz="2000">
                          <a:effectLst/>
                          <a:latin typeface="inherit"/>
                        </a:rPr>
                        <a:t> </a:t>
                      </a:r>
                    </a:p>
                  </a:txBody>
                  <a:tcPr marL="65728" marR="65728" marT="32864" marB="32864">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extLst>
                  <a:ext uri="{0D108BD9-81ED-4DB2-BD59-A6C34878D82A}">
                    <a16:rowId xmlns:a16="http://schemas.microsoft.com/office/drawing/2014/main" val="2729860423"/>
                  </a:ext>
                </a:extLst>
              </a:tr>
              <a:tr h="581104">
                <a:tc>
                  <a:txBody>
                    <a:bodyPr/>
                    <a:lstStyle/>
                    <a:p>
                      <a:pPr algn="l" fontAlgn="ctr"/>
                      <a:r>
                        <a:rPr lang="tr-TR" sz="2000">
                          <a:solidFill>
                            <a:srgbClr val="000000"/>
                          </a:solidFill>
                          <a:effectLst/>
                          <a:latin typeface="inherit"/>
                        </a:rPr>
                        <a:t>(-10) – (-25)</a:t>
                      </a:r>
                    </a:p>
                  </a:txBody>
                  <a:tcPr marL="65728" marR="65728" marT="32864" marB="3286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3B5D9"/>
                    </a:solidFill>
                  </a:tcPr>
                </a:tc>
                <a:tc>
                  <a:txBody>
                    <a:bodyPr/>
                    <a:lstStyle/>
                    <a:p>
                      <a:pPr algn="l" fontAlgn="t"/>
                      <a:r>
                        <a:rPr lang="tr-TR" sz="2000">
                          <a:effectLst/>
                          <a:latin typeface="inherit"/>
                        </a:rPr>
                        <a:t>Çok Soğuk</a:t>
                      </a:r>
                    </a:p>
                  </a:txBody>
                  <a:tcPr marL="65728" marR="65728" marT="32864" marB="32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tr-TR" sz="2000">
                          <a:effectLst/>
                          <a:latin typeface="inherit"/>
                        </a:rPr>
                        <a:t>Kuru ciltte 5 saatten daha az sürede çatlama ve rüzgâr ısırığı riski.</a:t>
                      </a:r>
                    </a:p>
                  </a:txBody>
                  <a:tcPr marL="65728" marR="65728" marT="32864" marB="32864">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78164371"/>
                  </a:ext>
                </a:extLst>
              </a:tr>
              <a:tr h="581104">
                <a:tc>
                  <a:txBody>
                    <a:bodyPr/>
                    <a:lstStyle/>
                    <a:p>
                      <a:pPr algn="l" fontAlgn="ctr"/>
                      <a:r>
                        <a:rPr lang="tr-TR" sz="2000">
                          <a:solidFill>
                            <a:srgbClr val="000000"/>
                          </a:solidFill>
                          <a:effectLst/>
                          <a:latin typeface="inherit"/>
                        </a:rPr>
                        <a:t>(-26) – (-45)</a:t>
                      </a:r>
                    </a:p>
                  </a:txBody>
                  <a:tcPr marL="65728" marR="65728" marT="32864" marB="3286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289D0"/>
                    </a:solidFill>
                  </a:tcPr>
                </a:tc>
                <a:tc>
                  <a:txBody>
                    <a:bodyPr/>
                    <a:lstStyle/>
                    <a:p>
                      <a:pPr algn="l" fontAlgn="t"/>
                      <a:r>
                        <a:rPr lang="tr-TR" sz="2000" dirty="0">
                          <a:effectLst/>
                          <a:latin typeface="inherit"/>
                        </a:rPr>
                        <a:t>Aşırı Soğuk</a:t>
                      </a:r>
                    </a:p>
                  </a:txBody>
                  <a:tcPr marL="65728" marR="65728" marT="32864" marB="32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tc>
                  <a:txBody>
                    <a:bodyPr/>
                    <a:lstStyle/>
                    <a:p>
                      <a:pPr algn="l" fontAlgn="t"/>
                      <a:r>
                        <a:rPr lang="tr-TR" sz="2000">
                          <a:effectLst/>
                          <a:latin typeface="inherit"/>
                        </a:rPr>
                        <a:t>Açıkta kalan vücut yüzeylerinde 1 dakika içinde donma riski.</a:t>
                      </a:r>
                    </a:p>
                  </a:txBody>
                  <a:tcPr marL="65728" marR="65728" marT="32864" marB="32864">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EF"/>
                    </a:solidFill>
                  </a:tcPr>
                </a:tc>
                <a:extLst>
                  <a:ext uri="{0D108BD9-81ED-4DB2-BD59-A6C34878D82A}">
                    <a16:rowId xmlns:a16="http://schemas.microsoft.com/office/drawing/2014/main" val="2992495072"/>
                  </a:ext>
                </a:extLst>
              </a:tr>
              <a:tr h="719008">
                <a:tc>
                  <a:txBody>
                    <a:bodyPr/>
                    <a:lstStyle/>
                    <a:p>
                      <a:pPr algn="l" fontAlgn="ctr"/>
                      <a:r>
                        <a:rPr lang="tr-TR" sz="2000">
                          <a:solidFill>
                            <a:srgbClr val="FFFFFF"/>
                          </a:solidFill>
                          <a:effectLst/>
                          <a:latin typeface="inherit"/>
                        </a:rPr>
                        <a:t>(-46) – (-59)</a:t>
                      </a:r>
                    </a:p>
                  </a:txBody>
                  <a:tcPr marL="65728" marR="65728" marT="32864" marB="3286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556B6"/>
                    </a:solidFill>
                  </a:tcPr>
                </a:tc>
                <a:tc>
                  <a:txBody>
                    <a:bodyPr/>
                    <a:lstStyle/>
                    <a:p>
                      <a:pPr algn="l" fontAlgn="t"/>
                      <a:r>
                        <a:rPr lang="tr-TR" sz="2000">
                          <a:effectLst/>
                          <a:latin typeface="inherit"/>
                        </a:rPr>
                        <a:t>Tehlikeli Soğuk</a:t>
                      </a:r>
                    </a:p>
                  </a:txBody>
                  <a:tcPr marL="65728" marR="65728" marT="32864" marB="32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t"/>
                      <a:r>
                        <a:rPr lang="tr-TR" sz="2000">
                          <a:effectLst/>
                          <a:latin typeface="inherit"/>
                        </a:rPr>
                        <a:t>Açıkta kalan vücut yüzeylerinde 30 saniye içinde donma riski.</a:t>
                      </a:r>
                    </a:p>
                  </a:txBody>
                  <a:tcPr marL="65728" marR="65728" marT="32864" marB="32864">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850262507"/>
                  </a:ext>
                </a:extLst>
              </a:tr>
              <a:tr h="719008">
                <a:tc>
                  <a:txBody>
                    <a:bodyPr/>
                    <a:lstStyle/>
                    <a:p>
                      <a:pPr algn="l" fontAlgn="ctr"/>
                      <a:r>
                        <a:rPr lang="tr-TR" sz="2000">
                          <a:solidFill>
                            <a:srgbClr val="FFFFFF"/>
                          </a:solidFill>
                          <a:effectLst/>
                          <a:latin typeface="inherit"/>
                        </a:rPr>
                        <a:t>&lt; (-60)</a:t>
                      </a:r>
                    </a:p>
                  </a:txBody>
                  <a:tcPr marL="65728" marR="65728" marT="32864" marB="32864"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800080"/>
                    </a:solidFill>
                  </a:tcPr>
                </a:tc>
                <a:tc>
                  <a:txBody>
                    <a:bodyPr/>
                    <a:lstStyle/>
                    <a:p>
                      <a:pPr algn="l" fontAlgn="t"/>
                      <a:r>
                        <a:rPr lang="tr-TR" sz="2000">
                          <a:effectLst/>
                          <a:latin typeface="inherit"/>
                        </a:rPr>
                        <a:t>Tehlikeli Soğuk</a:t>
                      </a:r>
                    </a:p>
                  </a:txBody>
                  <a:tcPr marL="65728" marR="65728" marT="32864" marB="3286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E8ECEF"/>
                    </a:solidFill>
                  </a:tcPr>
                </a:tc>
                <a:tc>
                  <a:txBody>
                    <a:bodyPr/>
                    <a:lstStyle/>
                    <a:p>
                      <a:pPr algn="l" fontAlgn="t"/>
                      <a:r>
                        <a:rPr lang="tr-TR" sz="2000" dirty="0">
                          <a:effectLst/>
                          <a:latin typeface="inherit"/>
                        </a:rPr>
                        <a:t>Açıkta kalan vücut yüzeylerinde 30 saniye içinde donma riski.</a:t>
                      </a:r>
                    </a:p>
                  </a:txBody>
                  <a:tcPr marL="65728" marR="65728" marT="32864" marB="32864">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8BBBDD"/>
                      </a:solidFill>
                      <a:prstDash val="dot"/>
                      <a:round/>
                      <a:headEnd type="none" w="med" len="med"/>
                      <a:tailEnd type="none" w="med" len="med"/>
                    </a:lnB>
                    <a:solidFill>
                      <a:srgbClr val="E8ECEF"/>
                    </a:solidFill>
                  </a:tcPr>
                </a:tc>
                <a:extLst>
                  <a:ext uri="{0D108BD9-81ED-4DB2-BD59-A6C34878D82A}">
                    <a16:rowId xmlns:a16="http://schemas.microsoft.com/office/drawing/2014/main" val="2118294878"/>
                  </a:ext>
                </a:extLst>
              </a:tr>
            </a:tbl>
          </a:graphicData>
        </a:graphic>
      </p:graphicFrame>
      <p:sp>
        <p:nvSpPr>
          <p:cNvPr id="5" name="Dikdörtgen 4"/>
          <p:cNvSpPr/>
          <p:nvPr/>
        </p:nvSpPr>
        <p:spPr>
          <a:xfrm>
            <a:off x="8419887" y="6820833"/>
            <a:ext cx="5301580" cy="369332"/>
          </a:xfrm>
          <a:prstGeom prst="rect">
            <a:avLst/>
          </a:prstGeom>
        </p:spPr>
        <p:txBody>
          <a:bodyPr wrap="none">
            <a:spAutoFit/>
          </a:bodyPr>
          <a:lstStyle/>
          <a:p>
            <a:r>
              <a:rPr lang="en-US" dirty="0">
                <a:solidFill>
                  <a:srgbClr val="0B0080"/>
                </a:solidFill>
                <a:latin typeface="Arial" panose="020B0604020202020204" pitchFamily="34" charset="0"/>
                <a:hlinkClick r:id="rId3" tooltip="National Oceanic and Atmospheric Administration"/>
              </a:rPr>
              <a:t>National Oceanic and Atmospheric Administration</a:t>
            </a:r>
            <a:r>
              <a:rPr lang="en-US" dirty="0">
                <a:solidFill>
                  <a:srgbClr val="252525"/>
                </a:solidFill>
                <a:latin typeface="Arial" panose="020B0604020202020204" pitchFamily="34" charset="0"/>
              </a:rPr>
              <a:t>.</a:t>
            </a:r>
            <a:endParaRPr lang="tr-TR" dirty="0"/>
          </a:p>
        </p:txBody>
      </p:sp>
    </p:spTree>
    <p:extLst>
      <p:ext uri="{BB962C8B-B14F-4D97-AF65-F5344CB8AC3E}">
        <p14:creationId xmlns:p14="http://schemas.microsoft.com/office/powerpoint/2010/main" val="3007947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1157922" y="11697653"/>
            <a:ext cx="7559675" cy="6463308"/>
          </a:xfrm>
          <a:prstGeom prst="rect">
            <a:avLst/>
          </a:prstGeom>
        </p:spPr>
        <p:txBody>
          <a:bodyPr>
            <a:spAutoFit/>
          </a:bodyPr>
          <a:lstStyle/>
          <a:p>
            <a:r>
              <a:rPr lang="tr-TR" dirty="0" err="1"/>
              <a:t>In</a:t>
            </a:r>
            <a:r>
              <a:rPr lang="tr-TR" dirty="0"/>
              <a:t> </a:t>
            </a:r>
            <a:r>
              <a:rPr lang="tr-TR" dirty="0" err="1"/>
              <a:t>the</a:t>
            </a:r>
            <a:r>
              <a:rPr lang="tr-TR" dirty="0"/>
              <a:t> </a:t>
            </a:r>
            <a:r>
              <a:rPr lang="tr-TR" dirty="0" err="1"/>
              <a:t>preparations</a:t>
            </a:r>
            <a:r>
              <a:rPr lang="tr-TR" dirty="0"/>
              <a:t> </a:t>
            </a:r>
            <a:r>
              <a:rPr lang="tr-TR" dirty="0" err="1"/>
              <a:t>leading</a:t>
            </a:r>
            <a:r>
              <a:rPr lang="tr-TR" dirty="0"/>
              <a:t> </a:t>
            </a:r>
            <a:r>
              <a:rPr lang="tr-TR" dirty="0" err="1"/>
              <a:t>to</a:t>
            </a:r>
            <a:r>
              <a:rPr lang="tr-TR" dirty="0"/>
              <a:t> </a:t>
            </a:r>
            <a:r>
              <a:rPr lang="tr-TR" dirty="0" err="1"/>
              <a:t>the</a:t>
            </a:r>
            <a:r>
              <a:rPr lang="tr-TR" dirty="0"/>
              <a:t> UN Conference on </a:t>
            </a:r>
            <a:r>
              <a:rPr lang="tr-TR" dirty="0" err="1"/>
              <a:t>Desertification</a:t>
            </a:r>
            <a:r>
              <a:rPr lang="tr-TR" dirty="0"/>
              <a:t> (UNCOD), </a:t>
            </a:r>
            <a:r>
              <a:rPr lang="tr-TR" dirty="0" err="1"/>
              <a:t>the</a:t>
            </a:r>
            <a:r>
              <a:rPr lang="tr-TR" dirty="0"/>
              <a:t> United Nations Environment </a:t>
            </a:r>
            <a:r>
              <a:rPr lang="tr-TR" dirty="0" err="1"/>
              <a:t>Programme</a:t>
            </a:r>
            <a:r>
              <a:rPr lang="tr-TR" dirty="0"/>
              <a:t> (UNEP) </a:t>
            </a:r>
            <a:r>
              <a:rPr lang="tr-TR" dirty="0" err="1"/>
              <a:t>issued</a:t>
            </a:r>
            <a:r>
              <a:rPr lang="tr-TR" dirty="0"/>
              <a:t> a </a:t>
            </a:r>
            <a:r>
              <a:rPr lang="tr-TR" dirty="0" err="1"/>
              <a:t>dryness</a:t>
            </a:r>
            <a:r>
              <a:rPr lang="tr-TR" dirty="0"/>
              <a:t> </a:t>
            </a:r>
            <a:r>
              <a:rPr lang="tr-TR" dirty="0" err="1"/>
              <a:t>map</a:t>
            </a:r>
            <a:r>
              <a:rPr lang="tr-TR" dirty="0"/>
              <a:t> </a:t>
            </a:r>
            <a:r>
              <a:rPr lang="tr-TR" dirty="0" err="1"/>
              <a:t>based</a:t>
            </a:r>
            <a:r>
              <a:rPr lang="tr-TR" dirty="0"/>
              <a:t> on a </a:t>
            </a:r>
            <a:r>
              <a:rPr lang="tr-TR" dirty="0" err="1"/>
              <a:t>different</a:t>
            </a:r>
            <a:r>
              <a:rPr lang="tr-TR" dirty="0"/>
              <a:t> </a:t>
            </a:r>
            <a:r>
              <a:rPr lang="tr-TR" dirty="0" err="1"/>
              <a:t>aridity</a:t>
            </a:r>
            <a:r>
              <a:rPr lang="tr-TR" dirty="0"/>
              <a:t> </a:t>
            </a:r>
            <a:r>
              <a:rPr lang="tr-TR" dirty="0" err="1"/>
              <a:t>index</a:t>
            </a:r>
            <a:r>
              <a:rPr lang="tr-TR" dirty="0"/>
              <a:t>, </a:t>
            </a:r>
            <a:r>
              <a:rPr lang="tr-TR" dirty="0" err="1"/>
              <a:t>proposed</a:t>
            </a:r>
            <a:r>
              <a:rPr lang="tr-TR" dirty="0"/>
              <a:t> </a:t>
            </a:r>
            <a:r>
              <a:rPr lang="tr-TR" dirty="0" err="1"/>
              <a:t>originally</a:t>
            </a:r>
            <a:r>
              <a:rPr lang="tr-TR" dirty="0"/>
              <a:t> </a:t>
            </a:r>
            <a:r>
              <a:rPr lang="tr-TR" dirty="0" err="1"/>
              <a:t>by</a:t>
            </a:r>
            <a:r>
              <a:rPr lang="tr-TR" dirty="0"/>
              <a:t> </a:t>
            </a:r>
            <a:r>
              <a:rPr lang="tr-TR" dirty="0" err="1"/>
              <a:t>Mikhail</a:t>
            </a:r>
            <a:r>
              <a:rPr lang="tr-TR" dirty="0"/>
              <a:t> </a:t>
            </a:r>
            <a:r>
              <a:rPr lang="tr-TR" dirty="0" err="1"/>
              <a:t>Ivanovich</a:t>
            </a:r>
            <a:r>
              <a:rPr lang="tr-TR" dirty="0"/>
              <a:t> </a:t>
            </a:r>
            <a:r>
              <a:rPr lang="tr-TR" dirty="0" err="1"/>
              <a:t>Budyko</a:t>
            </a:r>
            <a:r>
              <a:rPr lang="tr-TR" dirty="0"/>
              <a:t> (1958) </a:t>
            </a:r>
            <a:r>
              <a:rPr lang="tr-TR" dirty="0" err="1"/>
              <a:t>and</a:t>
            </a:r>
            <a:r>
              <a:rPr lang="tr-TR" dirty="0"/>
              <a:t> </a:t>
            </a:r>
            <a:r>
              <a:rPr lang="tr-TR" dirty="0" err="1"/>
              <a:t>defined</a:t>
            </a:r>
            <a:r>
              <a:rPr lang="tr-TR" dirty="0"/>
              <a:t> as </a:t>
            </a:r>
            <a:r>
              <a:rPr lang="tr-TR" dirty="0" err="1"/>
              <a:t>follows</a:t>
            </a:r>
            <a:r>
              <a:rPr lang="tr-TR" dirty="0"/>
              <a:t>:</a:t>
            </a:r>
          </a:p>
          <a:p>
            <a:endParaRPr lang="tr-TR" dirty="0"/>
          </a:p>
          <a:p>
            <a:r>
              <a:rPr lang="tr-TR" dirty="0"/>
              <a:t>{\</a:t>
            </a:r>
            <a:r>
              <a:rPr lang="tr-TR" dirty="0" err="1"/>
              <a:t>displaystyle</a:t>
            </a:r>
            <a:r>
              <a:rPr lang="tr-TR" dirty="0"/>
              <a:t> AI_{B}=100\</a:t>
            </a:r>
            <a:r>
              <a:rPr lang="tr-TR" dirty="0" err="1"/>
              <a:t>times</a:t>
            </a:r>
            <a:r>
              <a:rPr lang="tr-TR" dirty="0"/>
              <a:t> {\</a:t>
            </a:r>
            <a:r>
              <a:rPr lang="tr-TR" dirty="0" err="1"/>
              <a:t>frac</a:t>
            </a:r>
            <a:r>
              <a:rPr lang="tr-TR" dirty="0"/>
              <a:t> {R}{LP}}} AI_B = 100\</a:t>
            </a:r>
            <a:r>
              <a:rPr lang="tr-TR" dirty="0" err="1"/>
              <a:t>times</a:t>
            </a:r>
            <a:r>
              <a:rPr lang="tr-TR" dirty="0"/>
              <a:t>\</a:t>
            </a:r>
            <a:r>
              <a:rPr lang="tr-TR" dirty="0" err="1"/>
              <a:t>frac</a:t>
            </a:r>
            <a:r>
              <a:rPr lang="tr-TR" dirty="0"/>
              <a:t>{R}{LP}</a:t>
            </a:r>
          </a:p>
          <a:p>
            <a:endParaRPr lang="tr-TR" dirty="0"/>
          </a:p>
          <a:p>
            <a:r>
              <a:rPr lang="tr-TR" dirty="0" err="1"/>
              <a:t>where</a:t>
            </a:r>
            <a:r>
              <a:rPr lang="tr-TR" dirty="0"/>
              <a:t> {\</a:t>
            </a:r>
            <a:r>
              <a:rPr lang="tr-TR" dirty="0" err="1"/>
              <a:t>displaystyle</a:t>
            </a:r>
            <a:r>
              <a:rPr lang="tr-TR" dirty="0"/>
              <a:t> R} R is </a:t>
            </a:r>
            <a:r>
              <a:rPr lang="tr-TR" dirty="0" err="1"/>
              <a:t>the</a:t>
            </a:r>
            <a:r>
              <a:rPr lang="tr-TR" dirty="0"/>
              <a:t> </a:t>
            </a:r>
            <a:r>
              <a:rPr lang="tr-TR" dirty="0" err="1"/>
              <a:t>mean</a:t>
            </a:r>
            <a:r>
              <a:rPr lang="tr-TR" dirty="0"/>
              <a:t> </a:t>
            </a:r>
            <a:r>
              <a:rPr lang="tr-TR" dirty="0" err="1"/>
              <a:t>annual</a:t>
            </a:r>
            <a:r>
              <a:rPr lang="tr-TR" dirty="0"/>
              <a:t> net </a:t>
            </a:r>
            <a:r>
              <a:rPr lang="tr-TR" dirty="0" err="1"/>
              <a:t>radiation</a:t>
            </a:r>
            <a:r>
              <a:rPr lang="tr-TR" dirty="0"/>
              <a:t> (</a:t>
            </a:r>
            <a:r>
              <a:rPr lang="tr-TR" dirty="0" err="1"/>
              <a:t>also</a:t>
            </a:r>
            <a:r>
              <a:rPr lang="tr-TR" dirty="0"/>
              <a:t> </a:t>
            </a:r>
            <a:r>
              <a:rPr lang="tr-TR" dirty="0" err="1"/>
              <a:t>known</a:t>
            </a:r>
            <a:r>
              <a:rPr lang="tr-TR" dirty="0"/>
              <a:t> as </a:t>
            </a:r>
            <a:r>
              <a:rPr lang="tr-TR" dirty="0" err="1"/>
              <a:t>the</a:t>
            </a:r>
            <a:r>
              <a:rPr lang="tr-TR" dirty="0"/>
              <a:t> net </a:t>
            </a:r>
            <a:r>
              <a:rPr lang="tr-TR" dirty="0" err="1"/>
              <a:t>radiation</a:t>
            </a:r>
            <a:r>
              <a:rPr lang="tr-TR" dirty="0"/>
              <a:t> </a:t>
            </a:r>
            <a:r>
              <a:rPr lang="tr-TR" dirty="0" err="1"/>
              <a:t>balance</a:t>
            </a:r>
            <a:r>
              <a:rPr lang="tr-TR" dirty="0"/>
              <a:t>), {\</a:t>
            </a:r>
            <a:r>
              <a:rPr lang="tr-TR" dirty="0" err="1"/>
              <a:t>displaystyle</a:t>
            </a:r>
            <a:r>
              <a:rPr lang="tr-TR" dirty="0"/>
              <a:t> P} P is </a:t>
            </a:r>
            <a:r>
              <a:rPr lang="tr-TR" dirty="0" err="1"/>
              <a:t>the</a:t>
            </a:r>
            <a:r>
              <a:rPr lang="tr-TR" dirty="0"/>
              <a:t> </a:t>
            </a:r>
            <a:r>
              <a:rPr lang="tr-TR" dirty="0" err="1"/>
              <a:t>mean</a:t>
            </a:r>
            <a:r>
              <a:rPr lang="tr-TR" dirty="0"/>
              <a:t> </a:t>
            </a:r>
            <a:r>
              <a:rPr lang="tr-TR" dirty="0" err="1"/>
              <a:t>annual</a:t>
            </a:r>
            <a:r>
              <a:rPr lang="tr-TR" dirty="0"/>
              <a:t> </a:t>
            </a:r>
            <a:r>
              <a:rPr lang="tr-TR" dirty="0" err="1"/>
              <a:t>precipitation</a:t>
            </a:r>
            <a:r>
              <a:rPr lang="tr-TR" dirty="0"/>
              <a:t>, </a:t>
            </a:r>
            <a:r>
              <a:rPr lang="tr-TR" dirty="0" err="1"/>
              <a:t>and</a:t>
            </a:r>
            <a:r>
              <a:rPr lang="tr-TR" dirty="0"/>
              <a:t> {\</a:t>
            </a:r>
            <a:r>
              <a:rPr lang="tr-TR" dirty="0" err="1"/>
              <a:t>displaystyle</a:t>
            </a:r>
            <a:r>
              <a:rPr lang="tr-TR" dirty="0"/>
              <a:t> L} L is </a:t>
            </a:r>
            <a:r>
              <a:rPr lang="tr-TR" dirty="0" err="1"/>
              <a:t>the</a:t>
            </a:r>
            <a:r>
              <a:rPr lang="tr-TR" dirty="0"/>
              <a:t> </a:t>
            </a:r>
            <a:r>
              <a:rPr lang="tr-TR" dirty="0" err="1"/>
              <a:t>latent</a:t>
            </a:r>
            <a:r>
              <a:rPr lang="tr-TR" dirty="0"/>
              <a:t> </a:t>
            </a:r>
            <a:r>
              <a:rPr lang="tr-TR" dirty="0" err="1"/>
              <a:t>heat</a:t>
            </a:r>
            <a:r>
              <a:rPr lang="tr-TR" dirty="0"/>
              <a:t> of </a:t>
            </a:r>
            <a:r>
              <a:rPr lang="tr-TR" dirty="0" err="1"/>
              <a:t>vaporization</a:t>
            </a:r>
            <a:r>
              <a:rPr lang="tr-TR" dirty="0"/>
              <a:t> </a:t>
            </a:r>
            <a:r>
              <a:rPr lang="tr-TR" dirty="0" err="1"/>
              <a:t>for</a:t>
            </a:r>
            <a:r>
              <a:rPr lang="tr-TR" dirty="0"/>
              <a:t> </a:t>
            </a:r>
            <a:r>
              <a:rPr lang="tr-TR" dirty="0" err="1"/>
              <a:t>water</a:t>
            </a:r>
            <a:r>
              <a:rPr lang="tr-TR" dirty="0"/>
              <a:t>. </a:t>
            </a:r>
            <a:r>
              <a:rPr lang="tr-TR" dirty="0" err="1"/>
              <a:t>Note</a:t>
            </a:r>
            <a:r>
              <a:rPr lang="tr-TR" dirty="0"/>
              <a:t> </a:t>
            </a:r>
            <a:r>
              <a:rPr lang="tr-TR" dirty="0" err="1"/>
              <a:t>that</a:t>
            </a:r>
            <a:r>
              <a:rPr lang="tr-TR" dirty="0"/>
              <a:t> </a:t>
            </a:r>
            <a:r>
              <a:rPr lang="tr-TR" dirty="0" err="1"/>
              <a:t>this</a:t>
            </a:r>
            <a:r>
              <a:rPr lang="tr-TR" dirty="0"/>
              <a:t> </a:t>
            </a:r>
            <a:r>
              <a:rPr lang="tr-TR" dirty="0" err="1"/>
              <a:t>index</a:t>
            </a:r>
            <a:r>
              <a:rPr lang="tr-TR" dirty="0"/>
              <a:t> is </a:t>
            </a:r>
            <a:r>
              <a:rPr lang="tr-TR" dirty="0" err="1"/>
              <a:t>dimensionless</a:t>
            </a:r>
            <a:r>
              <a:rPr lang="tr-TR" dirty="0"/>
              <a:t> </a:t>
            </a:r>
            <a:r>
              <a:rPr lang="tr-TR" dirty="0" err="1"/>
              <a:t>and</a:t>
            </a:r>
            <a:r>
              <a:rPr lang="tr-TR" dirty="0"/>
              <a:t> </a:t>
            </a:r>
            <a:r>
              <a:rPr lang="tr-TR" dirty="0" err="1"/>
              <a:t>that</a:t>
            </a:r>
            <a:r>
              <a:rPr lang="tr-TR" dirty="0"/>
              <a:t> </a:t>
            </a:r>
            <a:r>
              <a:rPr lang="tr-TR" dirty="0" err="1"/>
              <a:t>the</a:t>
            </a:r>
            <a:r>
              <a:rPr lang="tr-TR" dirty="0"/>
              <a:t> </a:t>
            </a:r>
            <a:r>
              <a:rPr lang="tr-TR" dirty="0" err="1"/>
              <a:t>variables</a:t>
            </a:r>
            <a:r>
              <a:rPr lang="tr-TR" dirty="0"/>
              <a:t> {\</a:t>
            </a:r>
            <a:r>
              <a:rPr lang="tr-TR" dirty="0" err="1"/>
              <a:t>displaystyle</a:t>
            </a:r>
            <a:r>
              <a:rPr lang="tr-TR" dirty="0"/>
              <a:t> R} R, {\</a:t>
            </a:r>
            <a:r>
              <a:rPr lang="tr-TR" dirty="0" err="1"/>
              <a:t>displaystyle</a:t>
            </a:r>
            <a:r>
              <a:rPr lang="tr-TR" dirty="0"/>
              <a:t> L} L </a:t>
            </a:r>
            <a:r>
              <a:rPr lang="tr-TR" dirty="0" err="1"/>
              <a:t>and</a:t>
            </a:r>
            <a:r>
              <a:rPr lang="tr-TR" dirty="0"/>
              <a:t> {\</a:t>
            </a:r>
            <a:r>
              <a:rPr lang="tr-TR" dirty="0" err="1"/>
              <a:t>displaystyle</a:t>
            </a:r>
            <a:r>
              <a:rPr lang="tr-TR" dirty="0"/>
              <a:t> P} P can be </a:t>
            </a:r>
            <a:r>
              <a:rPr lang="tr-TR" dirty="0" err="1"/>
              <a:t>expressed</a:t>
            </a:r>
            <a:r>
              <a:rPr lang="tr-TR" dirty="0"/>
              <a:t> in </a:t>
            </a:r>
            <a:r>
              <a:rPr lang="tr-TR" dirty="0" err="1"/>
              <a:t>any</a:t>
            </a:r>
            <a:r>
              <a:rPr lang="tr-TR" dirty="0"/>
              <a:t> </a:t>
            </a:r>
            <a:r>
              <a:rPr lang="tr-TR" dirty="0" err="1"/>
              <a:t>system</a:t>
            </a:r>
            <a:r>
              <a:rPr lang="tr-TR" dirty="0"/>
              <a:t> of </a:t>
            </a:r>
            <a:r>
              <a:rPr lang="tr-TR" dirty="0" err="1"/>
              <a:t>units</a:t>
            </a:r>
            <a:r>
              <a:rPr lang="tr-TR" dirty="0"/>
              <a:t> </a:t>
            </a:r>
            <a:r>
              <a:rPr lang="tr-TR" dirty="0" err="1"/>
              <a:t>that</a:t>
            </a:r>
            <a:r>
              <a:rPr lang="tr-TR" dirty="0"/>
              <a:t> is self-</a:t>
            </a:r>
            <a:r>
              <a:rPr lang="tr-TR" dirty="0" err="1"/>
              <a:t>consistent</a:t>
            </a:r>
            <a:r>
              <a:rPr lang="tr-TR" dirty="0"/>
              <a:t>.</a:t>
            </a:r>
          </a:p>
          <a:p>
            <a:endParaRPr lang="tr-TR" dirty="0"/>
          </a:p>
          <a:p>
            <a:r>
              <a:rPr lang="tr-TR" dirty="0" err="1"/>
              <a:t>More</a:t>
            </a:r>
            <a:r>
              <a:rPr lang="tr-TR" dirty="0"/>
              <a:t> </a:t>
            </a:r>
            <a:r>
              <a:rPr lang="tr-TR" dirty="0" err="1"/>
              <a:t>recently</a:t>
            </a:r>
            <a:r>
              <a:rPr lang="tr-TR" dirty="0"/>
              <a:t>, </a:t>
            </a:r>
            <a:r>
              <a:rPr lang="tr-TR" dirty="0" err="1"/>
              <a:t>the</a:t>
            </a:r>
            <a:r>
              <a:rPr lang="tr-TR" dirty="0"/>
              <a:t> UNEP has </a:t>
            </a:r>
            <a:r>
              <a:rPr lang="tr-TR" dirty="0" err="1"/>
              <a:t>adopted</a:t>
            </a:r>
            <a:r>
              <a:rPr lang="tr-TR" dirty="0"/>
              <a:t> yet </a:t>
            </a:r>
            <a:r>
              <a:rPr lang="tr-TR" dirty="0" err="1"/>
              <a:t>another</a:t>
            </a:r>
            <a:r>
              <a:rPr lang="tr-TR" dirty="0"/>
              <a:t> </a:t>
            </a:r>
            <a:r>
              <a:rPr lang="tr-TR" dirty="0" err="1"/>
              <a:t>index</a:t>
            </a:r>
            <a:r>
              <a:rPr lang="tr-TR" dirty="0"/>
              <a:t> of </a:t>
            </a:r>
            <a:r>
              <a:rPr lang="tr-TR" dirty="0" err="1"/>
              <a:t>aridity</a:t>
            </a:r>
            <a:r>
              <a:rPr lang="tr-TR" dirty="0"/>
              <a:t>, </a:t>
            </a:r>
            <a:r>
              <a:rPr lang="tr-TR" dirty="0" err="1"/>
              <a:t>defined</a:t>
            </a:r>
            <a:r>
              <a:rPr lang="tr-TR" dirty="0"/>
              <a:t> as:</a:t>
            </a:r>
          </a:p>
          <a:p>
            <a:endParaRPr lang="tr-TR" dirty="0"/>
          </a:p>
          <a:p>
            <a:r>
              <a:rPr lang="tr-TR" dirty="0"/>
              <a:t>{\</a:t>
            </a:r>
            <a:r>
              <a:rPr lang="tr-TR" dirty="0" err="1"/>
              <a:t>displaystyle</a:t>
            </a:r>
            <a:r>
              <a:rPr lang="tr-TR" dirty="0"/>
              <a:t> AI_{U}={\</a:t>
            </a:r>
            <a:r>
              <a:rPr lang="tr-TR" dirty="0" err="1"/>
              <a:t>frac</a:t>
            </a:r>
            <a:r>
              <a:rPr lang="tr-TR" dirty="0"/>
              <a:t> {P}{PET}}} AI_U=\</a:t>
            </a:r>
            <a:r>
              <a:rPr lang="tr-TR" dirty="0" err="1"/>
              <a:t>frac</a:t>
            </a:r>
            <a:r>
              <a:rPr lang="tr-TR" dirty="0"/>
              <a:t>{P}{PET}</a:t>
            </a:r>
          </a:p>
          <a:p>
            <a:endParaRPr lang="tr-TR" dirty="0"/>
          </a:p>
          <a:p>
            <a:r>
              <a:rPr lang="tr-TR" dirty="0" err="1"/>
              <a:t>where</a:t>
            </a:r>
            <a:r>
              <a:rPr lang="tr-TR" dirty="0"/>
              <a:t> {\</a:t>
            </a:r>
            <a:r>
              <a:rPr lang="tr-TR" dirty="0" err="1"/>
              <a:t>displaystyle</a:t>
            </a:r>
            <a:r>
              <a:rPr lang="tr-TR" dirty="0"/>
              <a:t> PET} PET is </a:t>
            </a:r>
            <a:r>
              <a:rPr lang="tr-TR" dirty="0" err="1"/>
              <a:t>the</a:t>
            </a:r>
            <a:r>
              <a:rPr lang="tr-TR" dirty="0"/>
              <a:t> </a:t>
            </a:r>
            <a:r>
              <a:rPr lang="tr-TR" dirty="0" err="1"/>
              <a:t>potential</a:t>
            </a:r>
            <a:r>
              <a:rPr lang="tr-TR" dirty="0"/>
              <a:t> </a:t>
            </a:r>
            <a:r>
              <a:rPr lang="tr-TR" dirty="0" err="1"/>
              <a:t>evapotranspiration</a:t>
            </a:r>
            <a:r>
              <a:rPr lang="tr-TR" dirty="0"/>
              <a:t> </a:t>
            </a:r>
            <a:r>
              <a:rPr lang="tr-TR" dirty="0" err="1"/>
              <a:t>and</a:t>
            </a:r>
            <a:r>
              <a:rPr lang="tr-TR" dirty="0"/>
              <a:t> {\</a:t>
            </a:r>
            <a:r>
              <a:rPr lang="tr-TR" dirty="0" err="1"/>
              <a:t>displaystyle</a:t>
            </a:r>
            <a:r>
              <a:rPr lang="tr-TR" dirty="0"/>
              <a:t> P} P is </a:t>
            </a:r>
            <a:r>
              <a:rPr lang="tr-TR" dirty="0" err="1"/>
              <a:t>the</a:t>
            </a:r>
            <a:r>
              <a:rPr lang="tr-TR" dirty="0"/>
              <a:t> </a:t>
            </a:r>
            <a:r>
              <a:rPr lang="tr-TR" dirty="0" err="1"/>
              <a:t>average</a:t>
            </a:r>
            <a:r>
              <a:rPr lang="tr-TR" dirty="0"/>
              <a:t> </a:t>
            </a:r>
            <a:r>
              <a:rPr lang="tr-TR" dirty="0" err="1"/>
              <a:t>annual</a:t>
            </a:r>
            <a:r>
              <a:rPr lang="tr-TR" dirty="0"/>
              <a:t> </a:t>
            </a:r>
            <a:r>
              <a:rPr lang="tr-TR" dirty="0" err="1"/>
              <a:t>precipitation</a:t>
            </a:r>
            <a:r>
              <a:rPr lang="tr-TR" dirty="0"/>
              <a:t> (UNEP, 1992). Here </a:t>
            </a:r>
            <a:r>
              <a:rPr lang="tr-TR" dirty="0" err="1"/>
              <a:t>also</a:t>
            </a:r>
            <a:r>
              <a:rPr lang="tr-TR" dirty="0"/>
              <a:t>, {\</a:t>
            </a:r>
            <a:r>
              <a:rPr lang="tr-TR" dirty="0" err="1"/>
              <a:t>displaystyle</a:t>
            </a:r>
            <a:r>
              <a:rPr lang="tr-TR" dirty="0"/>
              <a:t> PET} PET </a:t>
            </a:r>
            <a:r>
              <a:rPr lang="tr-TR" dirty="0" err="1"/>
              <a:t>and</a:t>
            </a:r>
            <a:r>
              <a:rPr lang="tr-TR" dirty="0"/>
              <a:t> {\</a:t>
            </a:r>
            <a:r>
              <a:rPr lang="tr-TR" dirty="0" err="1"/>
              <a:t>displaystyle</a:t>
            </a:r>
            <a:r>
              <a:rPr lang="tr-TR" dirty="0"/>
              <a:t> P} P </a:t>
            </a:r>
            <a:r>
              <a:rPr lang="tr-TR" dirty="0" err="1"/>
              <a:t>must</a:t>
            </a:r>
            <a:r>
              <a:rPr lang="tr-TR" dirty="0"/>
              <a:t> be </a:t>
            </a:r>
            <a:r>
              <a:rPr lang="tr-TR" dirty="0" err="1"/>
              <a:t>expressed</a:t>
            </a:r>
            <a:r>
              <a:rPr lang="tr-TR" dirty="0"/>
              <a:t> in </a:t>
            </a:r>
            <a:r>
              <a:rPr lang="tr-TR" dirty="0" err="1"/>
              <a:t>the</a:t>
            </a:r>
            <a:r>
              <a:rPr lang="tr-TR" dirty="0"/>
              <a:t> </a:t>
            </a:r>
            <a:r>
              <a:rPr lang="tr-TR" dirty="0" err="1"/>
              <a:t>same</a:t>
            </a:r>
            <a:r>
              <a:rPr lang="tr-TR" dirty="0"/>
              <a:t> </a:t>
            </a:r>
            <a:r>
              <a:rPr lang="tr-TR" dirty="0" err="1"/>
              <a:t>units</a:t>
            </a:r>
            <a:r>
              <a:rPr lang="tr-TR" dirty="0"/>
              <a:t>, </a:t>
            </a:r>
            <a:r>
              <a:rPr lang="tr-TR" dirty="0" err="1"/>
              <a:t>e.g</a:t>
            </a:r>
            <a:r>
              <a:rPr lang="tr-TR" dirty="0"/>
              <a:t>., in </a:t>
            </a:r>
            <a:r>
              <a:rPr lang="tr-TR" dirty="0" err="1"/>
              <a:t>millimetres</a:t>
            </a:r>
            <a:r>
              <a:rPr lang="tr-TR" dirty="0"/>
              <a:t>. </a:t>
            </a:r>
            <a:r>
              <a:rPr lang="tr-TR" dirty="0" err="1"/>
              <a:t>In</a:t>
            </a:r>
            <a:r>
              <a:rPr lang="tr-TR" dirty="0"/>
              <a:t> </a:t>
            </a:r>
            <a:r>
              <a:rPr lang="tr-TR" dirty="0" err="1"/>
              <a:t>this</a:t>
            </a:r>
            <a:r>
              <a:rPr lang="tr-TR" dirty="0"/>
              <a:t> </a:t>
            </a:r>
            <a:r>
              <a:rPr lang="tr-TR" dirty="0" err="1"/>
              <a:t>latter</a:t>
            </a:r>
            <a:r>
              <a:rPr lang="tr-TR" dirty="0"/>
              <a:t> </a:t>
            </a:r>
            <a:r>
              <a:rPr lang="tr-TR" dirty="0" err="1"/>
              <a:t>case</a:t>
            </a:r>
            <a:r>
              <a:rPr lang="tr-TR" dirty="0"/>
              <a:t>, </a:t>
            </a:r>
            <a:r>
              <a:rPr lang="tr-TR" dirty="0" err="1"/>
              <a:t>the</a:t>
            </a:r>
            <a:r>
              <a:rPr lang="tr-TR" dirty="0"/>
              <a:t> </a:t>
            </a:r>
            <a:r>
              <a:rPr lang="tr-TR" dirty="0" err="1"/>
              <a:t>boundaries</a:t>
            </a:r>
            <a:r>
              <a:rPr lang="tr-TR" dirty="0"/>
              <a:t> </a:t>
            </a:r>
            <a:r>
              <a:rPr lang="tr-TR" dirty="0" err="1"/>
              <a:t>that</a:t>
            </a:r>
            <a:r>
              <a:rPr lang="tr-TR" dirty="0"/>
              <a:t> define </a:t>
            </a:r>
            <a:r>
              <a:rPr lang="tr-TR" dirty="0" err="1"/>
              <a:t>various</a:t>
            </a:r>
            <a:r>
              <a:rPr lang="tr-TR" dirty="0"/>
              <a:t> </a:t>
            </a:r>
            <a:r>
              <a:rPr lang="tr-TR" dirty="0" err="1"/>
              <a:t>degrees</a:t>
            </a:r>
            <a:r>
              <a:rPr lang="tr-TR" dirty="0"/>
              <a:t> of </a:t>
            </a:r>
            <a:r>
              <a:rPr lang="tr-TR" dirty="0" err="1"/>
              <a:t>aridity</a:t>
            </a:r>
            <a:r>
              <a:rPr lang="tr-TR" dirty="0"/>
              <a:t> </a:t>
            </a:r>
            <a:r>
              <a:rPr lang="tr-TR" dirty="0" err="1"/>
              <a:t>and</a:t>
            </a:r>
            <a:r>
              <a:rPr lang="tr-TR" dirty="0"/>
              <a:t> </a:t>
            </a:r>
            <a:r>
              <a:rPr lang="tr-TR" dirty="0" err="1"/>
              <a:t>the</a:t>
            </a:r>
            <a:r>
              <a:rPr lang="tr-TR" dirty="0"/>
              <a:t> </a:t>
            </a:r>
            <a:r>
              <a:rPr lang="tr-TR" dirty="0" err="1"/>
              <a:t>approximate</a:t>
            </a:r>
            <a:r>
              <a:rPr lang="tr-TR" dirty="0"/>
              <a:t> </a:t>
            </a:r>
            <a:r>
              <a:rPr lang="tr-TR" dirty="0" err="1"/>
              <a:t>areas</a:t>
            </a:r>
            <a:r>
              <a:rPr lang="tr-TR" dirty="0"/>
              <a:t> </a:t>
            </a:r>
            <a:r>
              <a:rPr lang="tr-TR" dirty="0" err="1"/>
              <a:t>involved</a:t>
            </a:r>
            <a:r>
              <a:rPr lang="tr-TR" dirty="0"/>
              <a:t> </a:t>
            </a:r>
            <a:r>
              <a:rPr lang="tr-TR" dirty="0" err="1"/>
              <a:t>are</a:t>
            </a:r>
            <a:r>
              <a:rPr lang="tr-TR" dirty="0"/>
              <a:t> as </a:t>
            </a:r>
            <a:r>
              <a:rPr lang="tr-TR" dirty="0" err="1"/>
              <a:t>follows</a:t>
            </a:r>
            <a:r>
              <a:rPr lang="tr-TR" dirty="0"/>
              <a:t>:</a:t>
            </a:r>
          </a:p>
        </p:txBody>
      </p:sp>
      <p:pic>
        <p:nvPicPr>
          <p:cNvPr id="16" name="Resim 15"/>
          <p:cNvPicPr>
            <a:picLocks noChangeAspect="1"/>
          </p:cNvPicPr>
          <p:nvPr/>
        </p:nvPicPr>
        <p:blipFill>
          <a:blip r:embed="rId2"/>
          <a:stretch>
            <a:fillRect/>
          </a:stretch>
        </p:blipFill>
        <p:spPr>
          <a:xfrm>
            <a:off x="-188259" y="461665"/>
            <a:ext cx="15119350" cy="7892801"/>
          </a:xfrm>
          <a:prstGeom prst="rect">
            <a:avLst/>
          </a:prstGeom>
        </p:spPr>
      </p:pic>
      <p:sp>
        <p:nvSpPr>
          <p:cNvPr id="17" name="Metin kutusu 16"/>
          <p:cNvSpPr txBox="1"/>
          <p:nvPr/>
        </p:nvSpPr>
        <p:spPr>
          <a:xfrm>
            <a:off x="13149387" y="0"/>
            <a:ext cx="1969963" cy="461665"/>
          </a:xfrm>
          <a:prstGeom prst="rect">
            <a:avLst/>
          </a:prstGeom>
          <a:solidFill>
            <a:srgbClr val="FFC000"/>
          </a:solidFill>
        </p:spPr>
        <p:txBody>
          <a:bodyPr wrap="none" rtlCol="0">
            <a:spAutoFit/>
          </a:bodyPr>
          <a:lstStyle/>
          <a:p>
            <a:r>
              <a:rPr lang="tr-TR" sz="2400" b="1" dirty="0"/>
              <a:t>Kuraklık İndisi</a:t>
            </a:r>
          </a:p>
        </p:txBody>
      </p:sp>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7724" y="6817659"/>
            <a:ext cx="4423367" cy="3446045"/>
          </a:xfrm>
          <a:prstGeom prst="rect">
            <a:avLst/>
          </a:prstGeom>
        </p:spPr>
      </p:pic>
    </p:spTree>
    <p:extLst>
      <p:ext uri="{BB962C8B-B14F-4D97-AF65-F5344CB8AC3E}">
        <p14:creationId xmlns:p14="http://schemas.microsoft.com/office/powerpoint/2010/main" val="3592230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www.researchgate.net/profile/Herman_Shugart/publication/227649905/viewer/AS:104401406529545@1401902644031/background/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8061325" cy="1069181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researchgate.net/profile/Herman_Shugart/publication/227649905/viewer/AS:104401406529545@1401902644031/background/9.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61325" y="0"/>
            <a:ext cx="6823034" cy="9045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15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382652"/>
            <a:ext cx="15119350" cy="8309161"/>
          </a:xfrm>
          <a:prstGeom prst="rect">
            <a:avLst/>
          </a:prstGeom>
        </p:spPr>
      </p:pic>
      <p:sp>
        <p:nvSpPr>
          <p:cNvPr id="3" name="Metin kutusu 2"/>
          <p:cNvSpPr txBox="1"/>
          <p:nvPr/>
        </p:nvSpPr>
        <p:spPr>
          <a:xfrm>
            <a:off x="242047" y="161364"/>
            <a:ext cx="1935017" cy="461665"/>
          </a:xfrm>
          <a:prstGeom prst="rect">
            <a:avLst/>
          </a:prstGeom>
          <a:solidFill>
            <a:srgbClr val="E9FFBE"/>
          </a:solidFill>
        </p:spPr>
        <p:txBody>
          <a:bodyPr wrap="none" rtlCol="0">
            <a:spAutoFit/>
          </a:bodyPr>
          <a:lstStyle/>
          <a:p>
            <a:r>
              <a:rPr lang="tr-TR" sz="2400" b="1" dirty="0" err="1"/>
              <a:t>Köppen</a:t>
            </a:r>
            <a:r>
              <a:rPr lang="tr-TR" sz="2400" b="1" dirty="0"/>
              <a:t>, 1918</a:t>
            </a:r>
          </a:p>
        </p:txBody>
      </p:sp>
      <p:sp>
        <p:nvSpPr>
          <p:cNvPr id="4" name="Metin kutusu 3"/>
          <p:cNvSpPr txBox="1"/>
          <p:nvPr/>
        </p:nvSpPr>
        <p:spPr>
          <a:xfrm>
            <a:off x="242047" y="2265758"/>
            <a:ext cx="8476295" cy="461665"/>
          </a:xfrm>
          <a:prstGeom prst="rect">
            <a:avLst/>
          </a:prstGeom>
          <a:noFill/>
        </p:spPr>
        <p:txBody>
          <a:bodyPr wrap="none" rtlCol="0">
            <a:spAutoFit/>
          </a:bodyPr>
          <a:lstStyle/>
          <a:p>
            <a:r>
              <a:rPr lang="tr-TR" sz="2400" dirty="0"/>
              <a:t>Daimi Donlu İklimler                         =&gt;               En Sıcak Ay       </a:t>
            </a:r>
            <a:r>
              <a:rPr lang="tr-TR" sz="2400" dirty="0" err="1"/>
              <a:t>S</a:t>
            </a:r>
            <a:r>
              <a:rPr lang="tr-TR" sz="2400" baseline="-25000" dirty="0" err="1"/>
              <a:t>ort</a:t>
            </a:r>
            <a:r>
              <a:rPr lang="tr-TR" sz="2400" baseline="-25000" dirty="0"/>
              <a:t> </a:t>
            </a:r>
            <a:r>
              <a:rPr lang="tr-TR" sz="2400" dirty="0"/>
              <a:t>&lt;0</a:t>
            </a:r>
          </a:p>
        </p:txBody>
      </p:sp>
      <p:sp>
        <p:nvSpPr>
          <p:cNvPr id="5" name="Dikdörtgen 4"/>
          <p:cNvSpPr/>
          <p:nvPr/>
        </p:nvSpPr>
        <p:spPr>
          <a:xfrm>
            <a:off x="242047" y="667587"/>
            <a:ext cx="8318367" cy="461665"/>
          </a:xfrm>
          <a:prstGeom prst="rect">
            <a:avLst/>
          </a:prstGeom>
        </p:spPr>
        <p:txBody>
          <a:bodyPr wrap="none">
            <a:spAutoFit/>
          </a:bodyPr>
          <a:lstStyle/>
          <a:p>
            <a:r>
              <a:rPr lang="tr-TR" sz="2400" dirty="0"/>
              <a:t>Sıcak ve Yağışlı İklimler                    =&gt;                En Soğuk Ay </a:t>
            </a:r>
            <a:r>
              <a:rPr lang="tr-TR" sz="2400" dirty="0" err="1"/>
              <a:t>S</a:t>
            </a:r>
            <a:r>
              <a:rPr lang="tr-TR" sz="2400" baseline="-25000" dirty="0" err="1"/>
              <a:t>ort</a:t>
            </a:r>
            <a:r>
              <a:rPr lang="tr-TR" sz="2400" baseline="-25000" dirty="0"/>
              <a:t> </a:t>
            </a:r>
            <a:r>
              <a:rPr lang="tr-TR" sz="2400" dirty="0"/>
              <a:t>≥ 18</a:t>
            </a:r>
          </a:p>
        </p:txBody>
      </p:sp>
      <p:sp>
        <p:nvSpPr>
          <p:cNvPr id="6" name="Dikdörtgen 5"/>
          <p:cNvSpPr/>
          <p:nvPr/>
        </p:nvSpPr>
        <p:spPr>
          <a:xfrm>
            <a:off x="242047" y="1020682"/>
            <a:ext cx="9279015" cy="461665"/>
          </a:xfrm>
          <a:prstGeom prst="rect">
            <a:avLst/>
          </a:prstGeom>
        </p:spPr>
        <p:txBody>
          <a:bodyPr wrap="none">
            <a:spAutoFit/>
          </a:bodyPr>
          <a:lstStyle/>
          <a:p>
            <a:r>
              <a:rPr lang="tr-TR" sz="2400" dirty="0"/>
              <a:t>Kurak İklimler                                    =&gt;                Sıcaklık Yüksek, Yağış Düşük </a:t>
            </a:r>
          </a:p>
        </p:txBody>
      </p:sp>
      <p:sp>
        <p:nvSpPr>
          <p:cNvPr id="7" name="Dikdörtgen 6"/>
          <p:cNvSpPr/>
          <p:nvPr/>
        </p:nvSpPr>
        <p:spPr>
          <a:xfrm>
            <a:off x="242047" y="1342428"/>
            <a:ext cx="12572096" cy="461665"/>
          </a:xfrm>
          <a:prstGeom prst="rect">
            <a:avLst/>
          </a:prstGeom>
        </p:spPr>
        <p:txBody>
          <a:bodyPr wrap="none">
            <a:spAutoFit/>
          </a:bodyPr>
          <a:lstStyle/>
          <a:p>
            <a:r>
              <a:rPr lang="tr-TR" sz="2400" dirty="0"/>
              <a:t>Mutedil İklimler                                =&gt;                En Soğuk Ay </a:t>
            </a:r>
            <a:r>
              <a:rPr lang="tr-TR" sz="2400" dirty="0" err="1"/>
              <a:t>S</a:t>
            </a:r>
            <a:r>
              <a:rPr lang="tr-TR" sz="2400" baseline="-25000" dirty="0" err="1"/>
              <a:t>ort</a:t>
            </a:r>
            <a:r>
              <a:rPr lang="tr-TR" sz="2400" baseline="-25000" dirty="0"/>
              <a:t> </a:t>
            </a:r>
            <a:r>
              <a:rPr lang="tr-TR" sz="2400" dirty="0"/>
              <a:t>≥ 18          +        En Sıcak Ay </a:t>
            </a:r>
            <a:r>
              <a:rPr lang="tr-TR" sz="2400" dirty="0" err="1"/>
              <a:t>S</a:t>
            </a:r>
            <a:r>
              <a:rPr lang="tr-TR" sz="2400" baseline="-25000" dirty="0" err="1"/>
              <a:t>ort</a:t>
            </a:r>
            <a:r>
              <a:rPr lang="tr-TR" sz="2400" baseline="-25000" dirty="0"/>
              <a:t> </a:t>
            </a:r>
            <a:r>
              <a:rPr lang="tr-TR" sz="2400" dirty="0"/>
              <a:t>≥ 22</a:t>
            </a:r>
          </a:p>
        </p:txBody>
      </p:sp>
      <p:sp>
        <p:nvSpPr>
          <p:cNvPr id="8" name="Dikdörtgen 7"/>
          <p:cNvSpPr/>
          <p:nvPr/>
        </p:nvSpPr>
        <p:spPr>
          <a:xfrm>
            <a:off x="242047" y="1616682"/>
            <a:ext cx="9126345" cy="461665"/>
          </a:xfrm>
          <a:prstGeom prst="rect">
            <a:avLst/>
          </a:prstGeom>
        </p:spPr>
        <p:txBody>
          <a:bodyPr wrap="none">
            <a:spAutoFit/>
          </a:bodyPr>
          <a:lstStyle/>
          <a:p>
            <a:r>
              <a:rPr lang="tr-TR" sz="2400" dirty="0"/>
              <a:t>Serin İklimler                                     =&gt;                En Soğuk Ay     10&lt;</a:t>
            </a:r>
            <a:r>
              <a:rPr lang="tr-TR" sz="2400" dirty="0" err="1"/>
              <a:t>S</a:t>
            </a:r>
            <a:r>
              <a:rPr lang="tr-TR" sz="2400" baseline="-25000" dirty="0" err="1"/>
              <a:t>ort</a:t>
            </a:r>
            <a:r>
              <a:rPr lang="tr-TR" sz="2400" baseline="-25000" dirty="0"/>
              <a:t> </a:t>
            </a:r>
            <a:r>
              <a:rPr lang="tr-TR" sz="2400" dirty="0"/>
              <a:t>&lt; 20 </a:t>
            </a:r>
          </a:p>
        </p:txBody>
      </p:sp>
      <p:sp>
        <p:nvSpPr>
          <p:cNvPr id="9" name="Dikdörtgen 8"/>
          <p:cNvSpPr/>
          <p:nvPr/>
        </p:nvSpPr>
        <p:spPr>
          <a:xfrm>
            <a:off x="242047" y="1920987"/>
            <a:ext cx="8686289" cy="461665"/>
          </a:xfrm>
          <a:prstGeom prst="rect">
            <a:avLst/>
          </a:prstGeom>
        </p:spPr>
        <p:txBody>
          <a:bodyPr wrap="none">
            <a:spAutoFit/>
          </a:bodyPr>
          <a:lstStyle/>
          <a:p>
            <a:r>
              <a:rPr lang="tr-TR" sz="2400" dirty="0"/>
              <a:t>Soğuk İklimler                                    =&gt;               En Sıcak Ay      3&lt;</a:t>
            </a:r>
            <a:r>
              <a:rPr lang="tr-TR" sz="2400" dirty="0" err="1"/>
              <a:t>S</a:t>
            </a:r>
            <a:r>
              <a:rPr lang="tr-TR" sz="2400" baseline="-25000" dirty="0" err="1"/>
              <a:t>ort</a:t>
            </a:r>
            <a:r>
              <a:rPr lang="tr-TR" sz="2400" baseline="-25000" dirty="0"/>
              <a:t> </a:t>
            </a:r>
            <a:r>
              <a:rPr lang="tr-TR" sz="2400" dirty="0"/>
              <a:t>&lt;5</a:t>
            </a:r>
          </a:p>
        </p:txBody>
      </p:sp>
      <p:sp>
        <p:nvSpPr>
          <p:cNvPr id="10" name="Metin kutusu 9"/>
          <p:cNvSpPr txBox="1"/>
          <p:nvPr/>
        </p:nvSpPr>
        <p:spPr>
          <a:xfrm>
            <a:off x="13915559" y="-17623"/>
            <a:ext cx="1203791" cy="477054"/>
          </a:xfrm>
          <a:prstGeom prst="rect">
            <a:avLst/>
          </a:prstGeom>
          <a:solidFill>
            <a:srgbClr val="92D050"/>
          </a:solidFill>
        </p:spPr>
        <p:txBody>
          <a:bodyPr wrap="none" rtlCol="0">
            <a:spAutoFit/>
          </a:bodyPr>
          <a:lstStyle/>
          <a:p>
            <a:r>
              <a:rPr lang="tr-TR" sz="2500" b="1" dirty="0" err="1"/>
              <a:t>Köppen</a:t>
            </a:r>
            <a:endParaRPr lang="tr-TR" sz="2500" b="1" dirty="0"/>
          </a:p>
        </p:txBody>
      </p:sp>
    </p:spTree>
    <p:extLst>
      <p:ext uri="{BB962C8B-B14F-4D97-AF65-F5344CB8AC3E}">
        <p14:creationId xmlns:p14="http://schemas.microsoft.com/office/powerpoint/2010/main" val="29216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6824" y="623721"/>
            <a:ext cx="13161397" cy="9893280"/>
          </a:xfrm>
          <a:prstGeom prst="rect">
            <a:avLst/>
          </a:prstGeom>
        </p:spPr>
      </p:pic>
      <p:sp>
        <p:nvSpPr>
          <p:cNvPr id="3" name="Metin kutusu 2"/>
          <p:cNvSpPr txBox="1"/>
          <p:nvPr/>
        </p:nvSpPr>
        <p:spPr>
          <a:xfrm>
            <a:off x="12949204" y="0"/>
            <a:ext cx="2170146" cy="477054"/>
          </a:xfrm>
          <a:prstGeom prst="rect">
            <a:avLst/>
          </a:prstGeom>
          <a:solidFill>
            <a:srgbClr val="92D050"/>
          </a:solidFill>
        </p:spPr>
        <p:txBody>
          <a:bodyPr wrap="none" rtlCol="0">
            <a:spAutoFit/>
          </a:bodyPr>
          <a:lstStyle/>
          <a:p>
            <a:r>
              <a:rPr lang="tr-TR" sz="2500" b="1" dirty="0"/>
              <a:t>Köppen-Geiger</a:t>
            </a:r>
          </a:p>
        </p:txBody>
      </p:sp>
      <p:sp>
        <p:nvSpPr>
          <p:cNvPr id="4" name="Metin kutusu 3"/>
          <p:cNvSpPr txBox="1"/>
          <p:nvPr/>
        </p:nvSpPr>
        <p:spPr>
          <a:xfrm>
            <a:off x="0" y="15389"/>
            <a:ext cx="3182218" cy="461665"/>
          </a:xfrm>
          <a:prstGeom prst="rect">
            <a:avLst/>
          </a:prstGeom>
          <a:solidFill>
            <a:srgbClr val="E9FFBE"/>
          </a:solidFill>
        </p:spPr>
        <p:txBody>
          <a:bodyPr wrap="none" rtlCol="0">
            <a:spAutoFit/>
          </a:bodyPr>
          <a:lstStyle/>
          <a:p>
            <a:r>
              <a:rPr lang="tr-TR" sz="2400" b="1" dirty="0" err="1"/>
              <a:t>Köppen</a:t>
            </a:r>
            <a:r>
              <a:rPr lang="tr-TR" sz="2400" b="1" dirty="0"/>
              <a:t> ve </a:t>
            </a:r>
            <a:r>
              <a:rPr lang="tr-TR" sz="2400" b="1" dirty="0" err="1"/>
              <a:t>Geiger</a:t>
            </a:r>
            <a:r>
              <a:rPr lang="tr-TR" sz="2400" b="1" dirty="0"/>
              <a:t>, 1954</a:t>
            </a:r>
          </a:p>
        </p:txBody>
      </p:sp>
    </p:spTree>
    <p:extLst>
      <p:ext uri="{BB962C8B-B14F-4D97-AF65-F5344CB8AC3E}">
        <p14:creationId xmlns:p14="http://schemas.microsoft.com/office/powerpoint/2010/main" val="1767514926"/>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TotalTime>
  <Words>1314</Words>
  <Application>Microsoft Office PowerPoint</Application>
  <PresentationFormat>Özel</PresentationFormat>
  <Paragraphs>245</Paragraphs>
  <Slides>22</Slides>
  <Notes>0</Notes>
  <HiddenSlides>0</HiddenSlides>
  <MMClips>0</MMClips>
  <ScaleCrop>false</ScaleCrop>
  <HeadingPairs>
    <vt:vector size="8" baseType="variant">
      <vt:variant>
        <vt:lpstr>Kullanılan Yazı Tipleri</vt:lpstr>
      </vt:variant>
      <vt:variant>
        <vt:i4>11</vt:i4>
      </vt:variant>
      <vt:variant>
        <vt:lpstr>Tema</vt:lpstr>
      </vt:variant>
      <vt:variant>
        <vt:i4>1</vt:i4>
      </vt:variant>
      <vt:variant>
        <vt:lpstr>Eklenmiş OLE Hizmet Programları</vt:lpstr>
      </vt:variant>
      <vt:variant>
        <vt:i4>1</vt:i4>
      </vt:variant>
      <vt:variant>
        <vt:lpstr>Slayt Başlıkları</vt:lpstr>
      </vt:variant>
      <vt:variant>
        <vt:i4>22</vt:i4>
      </vt:variant>
    </vt:vector>
  </HeadingPairs>
  <TitlesOfParts>
    <vt:vector size="35" baseType="lpstr">
      <vt:lpstr>Arial</vt:lpstr>
      <vt:lpstr>Calibri</vt:lpstr>
      <vt:lpstr>Calibri Light</vt:lpstr>
      <vt:lpstr>Cambria Math</vt:lpstr>
      <vt:lpstr>Candida-Bold</vt:lpstr>
      <vt:lpstr>Candida-Roman</vt:lpstr>
      <vt:lpstr>inherit</vt:lpstr>
      <vt:lpstr>Linux Libertine</vt:lpstr>
      <vt:lpstr>ObliqueStraightPlain</vt:lpstr>
      <vt:lpstr>Symbol</vt:lpstr>
      <vt:lpstr>Times New Roman</vt:lpstr>
      <vt:lpstr>Office Teması</vt:lpstr>
      <vt:lpstr>Denklem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Erkan Yılmaz</dc:creator>
  <cp:lastModifiedBy>Erkan Yılmaz</cp:lastModifiedBy>
  <cp:revision>85</cp:revision>
  <dcterms:created xsi:type="dcterms:W3CDTF">2016-07-02T19:24:47Z</dcterms:created>
  <dcterms:modified xsi:type="dcterms:W3CDTF">2017-11-28T08:18:24Z</dcterms:modified>
</cp:coreProperties>
</file>