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zyolab1" initials="F" lastIdx="1" clrIdx="0">
    <p:extLst>
      <p:ext uri="{19B8F6BF-5375-455C-9EA6-DF929625EA0E}">
        <p15:presenceInfo xmlns:p15="http://schemas.microsoft.com/office/powerpoint/2012/main" userId="Fizyolab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131" autoAdjust="0"/>
  </p:normalViewPr>
  <p:slideViewPr>
    <p:cSldViewPr snapToGrid="0">
      <p:cViewPr varScale="1">
        <p:scale>
          <a:sx n="53" d="100"/>
          <a:sy n="53" d="100"/>
        </p:scale>
        <p:origin x="9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F1CB9-3C01-47E5-B87F-75E89C1738A2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2452D-F162-4297-B6F5-5D06C73C88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676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79473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87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47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40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0828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11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820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61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825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486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866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558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117" y="2196302"/>
            <a:ext cx="5569697" cy="263173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813839" y="957543"/>
            <a:ext cx="8727949" cy="767096"/>
          </a:xfrm>
          <a:noFill/>
          <a:ln w="381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tr-TR" sz="4000" b="1" dirty="0" err="1" smtClean="0">
                <a:solidFill>
                  <a:schemeClr val="tx1">
                    <a:lumMod val="85000"/>
                  </a:schemeClr>
                </a:solidFill>
              </a:rPr>
              <a:t>Membranes</a:t>
            </a:r>
            <a:r>
              <a:rPr lang="tr-TR" sz="4000" b="1" dirty="0" smtClean="0">
                <a:solidFill>
                  <a:schemeClr val="tx1">
                    <a:lumMod val="85000"/>
                  </a:schemeClr>
                </a:solidFill>
              </a:rPr>
              <a:t>, CHANNELS AND TRANSFER</a:t>
            </a:r>
            <a:br>
              <a:rPr lang="tr-TR" sz="4000" b="1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tr-TR" sz="4000" b="1" dirty="0" smtClean="0">
                <a:solidFill>
                  <a:schemeClr val="tx1">
                    <a:lumMod val="85000"/>
                  </a:schemeClr>
                </a:solidFill>
              </a:rPr>
              <a:t>WEEK 3</a:t>
            </a:r>
            <a:endParaRPr lang="tr-TR" sz="4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547103" y="4301922"/>
            <a:ext cx="5791201" cy="1995546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Dr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C. Etkin ŞAFAK</a:t>
            </a:r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Ankara </a:t>
            </a:r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University</a:t>
            </a:r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Department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b="1" dirty="0" err="1" smtClean="0">
                <a:solidFill>
                  <a:schemeClr val="tx1">
                    <a:lumMod val="85000"/>
                  </a:schemeClr>
                </a:solidFill>
              </a:rPr>
              <a:t>Physiology</a:t>
            </a:r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21772" y="188367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EXOCYTOSIS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1536" y="1504589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Exocytosis is just the opposite of endocytosis.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Material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to be secreted usually moves through the compartments of the Golgi apparatus where it may be modified. 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material is then surrounded by membrane forming a vesicle.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Release toxins and waste products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Release proteins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Control activity of other cells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735" y="1969754"/>
            <a:ext cx="4553639" cy="25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62762" y="395285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ACTIVE TRANSPORT</a:t>
            </a:r>
            <a:endParaRPr lang="en-US" sz="2400" b="1" cap="none" dirty="0"/>
          </a:p>
        </p:txBody>
      </p:sp>
      <p:pic>
        <p:nvPicPr>
          <p:cNvPr id="6" name="Active Transp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9263" y="2286000"/>
            <a:ext cx="6365875" cy="3581400"/>
          </a:xfrm>
        </p:spPr>
      </p:pic>
    </p:spTree>
    <p:extLst>
      <p:ext uri="{BB962C8B-B14F-4D97-AF65-F5344CB8AC3E}">
        <p14:creationId xmlns:p14="http://schemas.microsoft.com/office/powerpoint/2010/main" val="6441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01190" y="4510482"/>
            <a:ext cx="8534400" cy="1507067"/>
          </a:xfrm>
        </p:spPr>
        <p:txBody>
          <a:bodyPr/>
          <a:lstStyle/>
          <a:p>
            <a:r>
              <a:rPr lang="tr-TR" dirty="0" smtClean="0"/>
              <a:t>ANY QUESTIONS?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127" y="2157984"/>
            <a:ext cx="4558145" cy="35814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95092" y="749808"/>
            <a:ext cx="415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err="1" smtClean="0"/>
              <a:t>Any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Questions</a:t>
            </a:r>
            <a:r>
              <a:rPr lang="tr-TR" sz="4800" b="1" dirty="0" smtClean="0"/>
              <a:t>?</a:t>
            </a:r>
            <a:endParaRPr lang="tr-TR" sz="4800" b="1" dirty="0"/>
          </a:p>
        </p:txBody>
      </p:sp>
    </p:spTree>
    <p:extLst>
      <p:ext uri="{BB962C8B-B14F-4D97-AF65-F5344CB8AC3E}">
        <p14:creationId xmlns:p14="http://schemas.microsoft.com/office/powerpoint/2010/main" val="142107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09066" y="267269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0368" y="1554403"/>
            <a:ext cx="6172199" cy="4971857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uses energy to move a substance uphill across a membrane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R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equires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binding of a substance to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transporter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membrane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Because these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transporters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move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substance uphill, they are often referred to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“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pumps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.”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ransporters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exhibit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specificity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saturation</a:t>
            </a:r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flux via the transporter is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maximal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when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all transporter binding sites are saturated.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182" y="2289426"/>
            <a:ext cx="4287549" cy="18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65098" y="450149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6429" y="1792624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net movement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maintenance of a higher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steady-state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concentration can be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achieved by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continuous input of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energy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This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energy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can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;</a:t>
            </a:r>
          </a:p>
          <a:p>
            <a:pPr marL="987552" lvl="2" indent="0">
              <a:buNone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1)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alter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affinity of the binding site on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transporter;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pPr marL="987552" lvl="2" indent="0">
              <a:buNone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2)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alter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rates at which the binding site on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transporter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shifted from one surface to the other.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557" y="1957216"/>
            <a:ext cx="42291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45642" y="322133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0368" y="1468013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Active transport mechanisms can be divided into two categories.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Primary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active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transport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directly uses a source of chemical energy (e.g., ATP) to move molecules across a membrane against their gradient.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Secondary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active transport (cotransport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)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uses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an electrochemical gradient – generated by active transport – as an energy source to move molecules 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gainst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their gradient,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does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not directly require a chemical source of energy such as ATP.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19" y="1829200"/>
            <a:ext cx="3807403" cy="23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33578" y="303845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PRIMARY 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0978" y="1522877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One of the most important pumps in animal cells is the sodium-potassium pump, which moves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Na​+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out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of cells, and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K+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into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them.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transport process uses ATP as an energy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source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primary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active transport.</a:t>
            </a:r>
          </a:p>
          <a:p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sodium-potassium pump maintain correct concentrations of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Na+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and K+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in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living cells,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it plays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 major role in generating the voltage across the cell membrane in animal cells.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Pumps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like this, which are involved in the establishment and maintenance of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membrane voltages, are known as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electrogenic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pumps.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157" y="2079018"/>
            <a:ext cx="3564014" cy="262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39824" y="394985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PRIMARY 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7357" y="1724045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sodium-potassium pump transports sodium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potassium 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three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sodium ions exit the cell, while two potassium ions enter.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This results in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net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transfer of positive charge to the outside of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cell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H,K-ATPase is in the plasma membranes of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acid-secreting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cells in the stomach and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kidneys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Ca-ATPase is found in the plasma membrane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and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s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everal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organelle membranes, including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membranes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of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endoplasmic reticulum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99" y="1902052"/>
            <a:ext cx="4264551" cy="31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98170" y="285557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SECONDARY 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5162" y="1376573"/>
            <a:ext cx="6172199" cy="497185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flow of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ions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from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 higher concentration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to a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lower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concentration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provides energy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for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uphill movement of the actively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transported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solute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 addition to having a binding site for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actively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transported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solute, the transport protein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also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has a binding site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for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an ion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This ion is usually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sodium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he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energy for secondary active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transport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is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derived from metabolism in the form of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ATP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that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is used by the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Na,K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-ATPase to create the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sodium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concentration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gradient.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M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olecules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being transported may move either in the same direction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or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 opposite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directions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When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they move in the same direction, the protein that transports them is called a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symporter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while if they move in opposite directions, the protein is called an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antiporter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.</a:t>
            </a:r>
            <a:endParaRPr lang="tr-TR" b="1" dirty="0" smtClean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361" y="2012080"/>
            <a:ext cx="4979508" cy="28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88442" y="157541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SECONDARY ACTIVE TRANSPORT</a:t>
            </a:r>
            <a:endParaRPr lang="en-US" sz="2400" b="1" cap="none" dirty="0"/>
          </a:p>
        </p:txBody>
      </p:sp>
      <p:pic>
        <p:nvPicPr>
          <p:cNvPr id="1026" name="Picture 2" descr="secondary active transport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7" y="1664608"/>
            <a:ext cx="5351607" cy="44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16" y="2875021"/>
            <a:ext cx="5456021" cy="13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37082" y="340421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 smtClean="0"/>
              <a:t>ENDOCYTOSIS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2080" y="1093954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Endocytosis is the movement of larger particles (too large to move through transport proteins) into the cell by use of membrane vesicles.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Phagocytosis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“cell eating”- Larger molecules or particles are brought into the cell by engulfing them into a plasma membrane vesicle.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Pinocytosis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“cell drinking”- Dissolved molecules are brought into the cell by engulfing them into a plasma membrane vesicle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Receptor Mediated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</a:rPr>
              <a:t>Endocytosis</a:t>
            </a:r>
            <a:r>
              <a:rPr lang="tr-TR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Receptor mediated- Receptors on the outside of cell membrane allow for the attachment of a particular molecule.  </a:t>
            </a:r>
            <a:endParaRPr lang="tr-TR" dirty="0" smtClean="0">
              <a:solidFill>
                <a:schemeClr val="tx1">
                  <a:lumMod val="8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When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 certain number of receptor sites are filled, endocytosis occurs.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279" y="1847488"/>
            <a:ext cx="5158122" cy="25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TM10001105[[fn=kırpılmış]]</Template>
  <TotalTime>1311</TotalTime>
  <Words>709</Words>
  <Application>Microsoft Office PowerPoint</Application>
  <PresentationFormat>Geniş ekran</PresentationFormat>
  <Paragraphs>63</Paragraphs>
  <Slides>12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Calibri</vt:lpstr>
      <vt:lpstr>Franklin Gothic Book</vt:lpstr>
      <vt:lpstr>Wingdings</vt:lpstr>
      <vt:lpstr>Crop</vt:lpstr>
      <vt:lpstr>Membranes, CHANNELS AND TRANSFER WEEK 3</vt:lpstr>
      <vt:lpstr>ACTIVE TRANSPORT</vt:lpstr>
      <vt:lpstr>ACTIVE TRANSPORT</vt:lpstr>
      <vt:lpstr>ACTIVE TRANSPORT</vt:lpstr>
      <vt:lpstr>PRIMARY ACTIVE TRANSPORT</vt:lpstr>
      <vt:lpstr>PRIMARY ACTIVE TRANSPORT</vt:lpstr>
      <vt:lpstr>SECONDARY ACTIVE TRANSPORT</vt:lpstr>
      <vt:lpstr>SECONDARY ACTIVE TRANSPORT</vt:lpstr>
      <vt:lpstr>ENDOCYTOSIS</vt:lpstr>
      <vt:lpstr>EXOCYTOSIS</vt:lpstr>
      <vt:lpstr>ACTIVE TRANSPORT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 of Molecules Across Cell Membranes</dc:title>
  <dc:creator>Fizyolab1</dc:creator>
  <cp:lastModifiedBy>Etkin</cp:lastModifiedBy>
  <cp:revision>79</cp:revision>
  <dcterms:created xsi:type="dcterms:W3CDTF">2017-07-27T10:52:27Z</dcterms:created>
  <dcterms:modified xsi:type="dcterms:W3CDTF">2020-10-19T13:17:43Z</dcterms:modified>
</cp:coreProperties>
</file>