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2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32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17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86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9651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063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73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725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33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965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98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335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73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76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29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42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430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FAB422-D316-4136-9F0E-7262847F1155}" type="datetimeFigureOut">
              <a:rPr lang="tr-TR" smtClean="0"/>
              <a:t>5.1.2018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241546-FC15-41DA-B0AA-E00ABD88D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37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Biyofilm</a:t>
            </a:r>
            <a:r>
              <a:rPr lang="tr-TR" dirty="0" smtClean="0"/>
              <a:t> Yapılarından Nasıl Yaralanabiliriz?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5504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Biyofilm</a:t>
            </a:r>
            <a:r>
              <a:rPr lang="tr-TR" dirty="0"/>
              <a:t> </a:t>
            </a:r>
            <a:r>
              <a:rPr lang="tr-TR" dirty="0" smtClean="0"/>
              <a:t>yapısının koruyucu olduğu bir başka örnek buğdayda karşımıza çıkmaktadır. </a:t>
            </a:r>
          </a:p>
          <a:p>
            <a:r>
              <a:rPr lang="tr-TR" i="1" dirty="0" err="1" smtClean="0"/>
              <a:t>Pseudomonas</a:t>
            </a:r>
            <a:r>
              <a:rPr lang="tr-TR" i="1" dirty="0" smtClean="0"/>
              <a:t> </a:t>
            </a:r>
            <a:r>
              <a:rPr lang="tr-TR" i="1" dirty="0" err="1"/>
              <a:t>chlororaphis</a:t>
            </a:r>
            <a:r>
              <a:rPr lang="tr-TR" i="1" dirty="0"/>
              <a:t> </a:t>
            </a:r>
            <a:r>
              <a:rPr lang="tr-TR" dirty="0"/>
              <a:t>(</a:t>
            </a:r>
            <a:r>
              <a:rPr lang="tr-TR" dirty="0" err="1" smtClean="0"/>
              <a:t>aureofaciens</a:t>
            </a:r>
            <a:r>
              <a:rPr lang="tr-TR" dirty="0" smtClean="0"/>
              <a:t>)buğday üzerinde çoğalarak ve </a:t>
            </a:r>
            <a:r>
              <a:rPr lang="tr-TR" dirty="0" err="1" smtClean="0"/>
              <a:t>biyofilm</a:t>
            </a:r>
            <a:r>
              <a:rPr lang="tr-TR" dirty="0" smtClean="0"/>
              <a:t> yapısı oluşturarak, buğdayı mantar enfeksiyonlarından korur.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268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İnsan Vücudunda Faydalı </a:t>
            </a:r>
            <a:r>
              <a:rPr lang="tr-TR" dirty="0" err="1" smtClean="0"/>
              <a:t>Biyofilm</a:t>
            </a:r>
            <a:r>
              <a:rPr lang="tr-TR" dirty="0" smtClean="0"/>
              <a:t> Var mıdır?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İnsan vücudunda bulunan mikroorganizmalar bizim </a:t>
            </a:r>
            <a:r>
              <a:rPr lang="tr-TR" dirty="0" err="1" smtClean="0"/>
              <a:t>mikrobiyotamızı</a:t>
            </a:r>
            <a:r>
              <a:rPr lang="tr-TR" dirty="0" smtClean="0"/>
              <a:t> oluşturur ve sayıları insan vücudundaki hücre sayısından on kat fazladır.</a:t>
            </a:r>
          </a:p>
          <a:p>
            <a:r>
              <a:rPr lang="tr-TR" dirty="0" err="1" smtClean="0"/>
              <a:t>Mikrobiyomda</a:t>
            </a:r>
            <a:r>
              <a:rPr lang="tr-TR" dirty="0" smtClean="0"/>
              <a:t> bulunan bakteriler genellikle dokuların üzerinde ya da mukozanın içinde </a:t>
            </a:r>
            <a:r>
              <a:rPr lang="tr-TR" dirty="0" err="1" smtClean="0"/>
              <a:t>biyofilm</a:t>
            </a:r>
            <a:r>
              <a:rPr lang="tr-TR" dirty="0" smtClean="0"/>
              <a:t> yapısında bulunurlar.</a:t>
            </a:r>
          </a:p>
          <a:p>
            <a:r>
              <a:rPr lang="tr-TR" dirty="0" err="1" smtClean="0"/>
              <a:t>Mikrobiyom</a:t>
            </a:r>
            <a:r>
              <a:rPr lang="tr-TR" dirty="0" smtClean="0"/>
              <a:t> aracılığı ile insanlar çeşitli enfeksiyonlara karşı korunurlar. Buna verilebilecek en iyi örnek, </a:t>
            </a:r>
            <a:r>
              <a:rPr lang="tr-TR" dirty="0" err="1" smtClean="0"/>
              <a:t>mikrobiyom</a:t>
            </a:r>
            <a:r>
              <a:rPr lang="tr-TR" dirty="0" smtClean="0"/>
              <a:t> aracılığı ile </a:t>
            </a:r>
            <a:r>
              <a:rPr lang="tr-TR" i="1" dirty="0" err="1" smtClean="0"/>
              <a:t>Clostridium</a:t>
            </a:r>
            <a:r>
              <a:rPr lang="tr-TR" i="1" dirty="0" smtClean="0"/>
              <a:t> </a:t>
            </a:r>
            <a:r>
              <a:rPr lang="tr-TR" i="1" dirty="0" err="1"/>
              <a:t>difficile</a:t>
            </a:r>
            <a:r>
              <a:rPr lang="tr-TR" i="1" dirty="0"/>
              <a:t> </a:t>
            </a:r>
            <a:r>
              <a:rPr lang="tr-TR" dirty="0" smtClean="0"/>
              <a:t>den korunmadır.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534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İnsan Vücudunda Faydalı </a:t>
            </a:r>
            <a:r>
              <a:rPr lang="tr-TR" dirty="0" err="1"/>
              <a:t>Biyofilm</a:t>
            </a:r>
            <a:r>
              <a:rPr lang="tr-TR" dirty="0"/>
              <a:t> Var mıdır?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i="1" dirty="0"/>
              <a:t>C. </a:t>
            </a:r>
            <a:r>
              <a:rPr lang="tr-TR" i="1" dirty="0" err="1" smtClean="0"/>
              <a:t>difficile</a:t>
            </a:r>
            <a:r>
              <a:rPr lang="tr-TR" i="1" dirty="0" smtClean="0"/>
              <a:t> aslında n</a:t>
            </a:r>
            <a:r>
              <a:rPr lang="tr-TR" dirty="0" smtClean="0"/>
              <a:t>ormal floranın bir parçasıdır ancak çok az sayıda bulunur. </a:t>
            </a:r>
            <a:r>
              <a:rPr lang="tr-TR" dirty="0" err="1" smtClean="0"/>
              <a:t>Klindamisi,n</a:t>
            </a:r>
            <a:r>
              <a:rPr lang="tr-TR" dirty="0" smtClean="0"/>
              <a:t> gibi geniş etki spektrumuna sahip bir antibiyotiğin kullanılması sonucunda, normal floradaki mikroorganizmaların sayısının azalması ile </a:t>
            </a:r>
            <a:r>
              <a:rPr lang="tr-TR" i="1" dirty="0" smtClean="0"/>
              <a:t>C. </a:t>
            </a:r>
            <a:r>
              <a:rPr lang="tr-TR" i="1" dirty="0" err="1" smtClean="0"/>
              <a:t>difficile</a:t>
            </a:r>
            <a:r>
              <a:rPr lang="tr-TR" i="1" dirty="0" smtClean="0"/>
              <a:t> </a:t>
            </a:r>
            <a:r>
              <a:rPr lang="tr-TR" dirty="0" smtClean="0"/>
              <a:t>sayısı artmaya başlar. </a:t>
            </a:r>
          </a:p>
          <a:p>
            <a:r>
              <a:rPr lang="tr-TR" i="1" dirty="0" smtClean="0"/>
              <a:t>C</a:t>
            </a:r>
            <a:r>
              <a:rPr lang="tr-TR" i="1" dirty="0"/>
              <a:t>. </a:t>
            </a:r>
            <a:r>
              <a:rPr lang="tr-TR" i="1" dirty="0" err="1"/>
              <a:t>difficile</a:t>
            </a:r>
            <a:r>
              <a:rPr lang="tr-TR" dirty="0" err="1"/>
              <a:t>'ye</a:t>
            </a:r>
            <a:r>
              <a:rPr lang="tr-TR" dirty="0"/>
              <a:t> karşı normal flora korumasının mekanizmaları ile ilgili birçok teori öne sürülmüştür </a:t>
            </a:r>
            <a:r>
              <a:rPr lang="tr-TR" dirty="0" smtClean="0"/>
              <a:t>fakat bağırsak </a:t>
            </a:r>
            <a:r>
              <a:rPr lang="tr-TR" dirty="0"/>
              <a:t>florasının karmaşıklığına bağlı olarak </a:t>
            </a:r>
            <a:r>
              <a:rPr lang="tr-TR" dirty="0" smtClean="0"/>
              <a:t>korunmanın mekanizmasının tam olarak ne olduğu halen bilinmemektedir.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00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İnsan Vücudunda Faydalı </a:t>
            </a:r>
            <a:r>
              <a:rPr lang="tr-TR" dirty="0" err="1"/>
              <a:t>Biyofilm</a:t>
            </a:r>
            <a:r>
              <a:rPr lang="tr-TR" dirty="0"/>
              <a:t> Var mıdır?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Koruyucu </a:t>
            </a:r>
            <a:r>
              <a:rPr lang="tr-TR" dirty="0" err="1" smtClean="0"/>
              <a:t>biyofilmlere</a:t>
            </a:r>
            <a:r>
              <a:rPr lang="tr-TR" dirty="0" smtClean="0"/>
              <a:t> bir diğer örnek, ağız boşluğunun </a:t>
            </a:r>
            <a:r>
              <a:rPr lang="tr-TR" dirty="0"/>
              <a:t>ve dişi üreme </a:t>
            </a:r>
            <a:r>
              <a:rPr lang="tr-TR" dirty="0" smtClean="0"/>
              <a:t>sistemin </a:t>
            </a:r>
            <a:r>
              <a:rPr lang="tr-TR" dirty="0"/>
              <a:t>normal </a:t>
            </a:r>
            <a:r>
              <a:rPr lang="tr-TR" dirty="0" smtClean="0"/>
              <a:t>florasının patojen bir mantar olan </a:t>
            </a:r>
            <a:r>
              <a:rPr lang="tr-TR" dirty="0" err="1" smtClean="0"/>
              <a:t>Candida</a:t>
            </a:r>
            <a:r>
              <a:rPr lang="tr-TR" dirty="0" smtClean="0"/>
              <a:t> </a:t>
            </a:r>
            <a:r>
              <a:rPr lang="tr-TR" dirty="0" err="1" smtClean="0"/>
              <a:t>albicans’a</a:t>
            </a:r>
            <a:r>
              <a:rPr lang="tr-TR" dirty="0" smtClean="0"/>
              <a:t> karşı sağladığı korumadır.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i="1" dirty="0" smtClean="0"/>
              <a:t>C</a:t>
            </a:r>
            <a:r>
              <a:rPr lang="tr-TR" i="1" dirty="0"/>
              <a:t>. </a:t>
            </a:r>
            <a:r>
              <a:rPr lang="tr-TR" i="1" dirty="0" err="1"/>
              <a:t>difficile'</a:t>
            </a:r>
            <a:r>
              <a:rPr lang="tr-TR" dirty="0" err="1"/>
              <a:t>de</a:t>
            </a:r>
            <a:r>
              <a:rPr lang="tr-TR" dirty="0"/>
              <a:t> olduğu gibi normal floranın </a:t>
            </a:r>
            <a:r>
              <a:rPr lang="tr-TR" dirty="0" smtClean="0"/>
              <a:t>azalması, </a:t>
            </a:r>
            <a:r>
              <a:rPr lang="tr-TR" dirty="0"/>
              <a:t>C. </a:t>
            </a:r>
            <a:r>
              <a:rPr lang="tr-TR" dirty="0" err="1"/>
              <a:t>albicans'ın</a:t>
            </a:r>
            <a:r>
              <a:rPr lang="tr-TR" dirty="0"/>
              <a:t> fazla büyümesine ve oral veya vajinal </a:t>
            </a:r>
            <a:r>
              <a:rPr lang="tr-TR" dirty="0" err="1"/>
              <a:t>kandidiazise</a:t>
            </a:r>
            <a:r>
              <a:rPr lang="tr-TR" dirty="0"/>
              <a:t> neden </a:t>
            </a:r>
            <a:r>
              <a:rPr lang="tr-TR" dirty="0" smtClean="0"/>
              <a:t>olabilir. </a:t>
            </a:r>
          </a:p>
        </p:txBody>
      </p:sp>
    </p:spTree>
    <p:extLst>
      <p:ext uri="{BB962C8B-B14F-4D97-AF65-F5344CB8AC3E}">
        <p14:creationId xmlns:p14="http://schemas.microsoft.com/office/powerpoint/2010/main" val="266857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/>
              <a:t>Biyofilm</a:t>
            </a:r>
            <a:r>
              <a:rPr lang="tr-TR" dirty="0"/>
              <a:t> büyüme </a:t>
            </a:r>
            <a:r>
              <a:rPr lang="tr-TR" dirty="0" err="1"/>
              <a:t>modu</a:t>
            </a:r>
            <a:r>
              <a:rPr lang="tr-TR" dirty="0"/>
              <a:t>, 1980'lerin ortalarından </a:t>
            </a:r>
            <a:r>
              <a:rPr lang="tr-TR" dirty="0" smtClean="0"/>
              <a:t>günümüze kadar artış gösteren </a:t>
            </a:r>
            <a:r>
              <a:rPr lang="tr-TR" dirty="0" err="1"/>
              <a:t>antimikrobiyal</a:t>
            </a:r>
            <a:r>
              <a:rPr lang="tr-TR" dirty="0"/>
              <a:t> direnç ile ilişkilendirilmiştir </a:t>
            </a:r>
            <a:endParaRPr lang="tr-TR" dirty="0" smtClean="0"/>
          </a:p>
          <a:p>
            <a:r>
              <a:rPr lang="tr-TR" dirty="0" err="1" smtClean="0"/>
              <a:t>Biyofilm</a:t>
            </a:r>
            <a:r>
              <a:rPr lang="tr-TR" dirty="0" smtClean="0"/>
              <a:t> yapısının olumsuz yönleri  birçok </a:t>
            </a:r>
            <a:r>
              <a:rPr lang="tr-TR" dirty="0"/>
              <a:t>tıbbi ve endüstriyel bağlamda </a:t>
            </a:r>
            <a:r>
              <a:rPr lang="tr-TR" dirty="0" smtClean="0"/>
              <a:t>tanımlanmıştır.</a:t>
            </a:r>
          </a:p>
          <a:p>
            <a:r>
              <a:rPr lang="tr-TR" dirty="0" smtClean="0"/>
              <a:t>Bununla </a:t>
            </a:r>
            <a:r>
              <a:rPr lang="tr-TR" dirty="0"/>
              <a:t>birlikte, </a:t>
            </a:r>
            <a:r>
              <a:rPr lang="tr-TR" dirty="0" err="1"/>
              <a:t>biyofilmlerin</a:t>
            </a:r>
            <a:r>
              <a:rPr lang="tr-TR" dirty="0"/>
              <a:t> birçok olumlu yanı </a:t>
            </a:r>
            <a:r>
              <a:rPr lang="tr-TR" dirty="0" smtClean="0"/>
              <a:t>da vardır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Özellikle atık su arıtımında karbon ve azot giderimi sırasında </a:t>
            </a:r>
            <a:r>
              <a:rPr lang="tr-TR" dirty="0" err="1" smtClean="0"/>
              <a:t>biyofilm</a:t>
            </a:r>
            <a:r>
              <a:rPr lang="tr-TR" dirty="0" smtClean="0"/>
              <a:t> yapılarından faydalanılmaktadır. </a:t>
            </a:r>
          </a:p>
          <a:p>
            <a:r>
              <a:rPr lang="tr-TR" dirty="0" err="1" smtClean="0"/>
              <a:t>Biyofilmlerin</a:t>
            </a:r>
            <a:r>
              <a:rPr lang="tr-TR" dirty="0" smtClean="0"/>
              <a:t> </a:t>
            </a:r>
            <a:r>
              <a:rPr lang="tr-TR" dirty="0"/>
              <a:t>diğer yararlı uygulamaları arasında, </a:t>
            </a:r>
            <a:r>
              <a:rPr lang="tr-TR" dirty="0" err="1"/>
              <a:t>mikrobiyal</a:t>
            </a:r>
            <a:r>
              <a:rPr lang="tr-TR" dirty="0"/>
              <a:t> yakıt hücrelerindeki kullanımı </a:t>
            </a:r>
            <a:r>
              <a:rPr lang="tr-TR" dirty="0" smtClean="0"/>
              <a:t>ve </a:t>
            </a:r>
            <a:r>
              <a:rPr lang="tr-TR" dirty="0"/>
              <a:t>yüksek organizmaların istenmeyen mikroorganizmalara karşı korunması </a:t>
            </a:r>
            <a:r>
              <a:rPr lang="tr-TR" dirty="0" smtClean="0"/>
              <a:t>bulunmaktadır.</a:t>
            </a:r>
          </a:p>
          <a:p>
            <a:r>
              <a:rPr lang="tr-TR" dirty="0" smtClean="0"/>
              <a:t>Gelecekteki </a:t>
            </a:r>
            <a:r>
              <a:rPr lang="tr-TR" dirty="0"/>
              <a:t>araştırmalardaki zorluklardan biri, bu teknolojiyi rafine etmek ve arzu edilen </a:t>
            </a:r>
            <a:r>
              <a:rPr lang="tr-TR" dirty="0" err="1"/>
              <a:t>biyofilmlerin</a:t>
            </a:r>
            <a:r>
              <a:rPr lang="tr-TR" dirty="0"/>
              <a:t> büyümesini </a:t>
            </a:r>
            <a:r>
              <a:rPr lang="tr-TR"/>
              <a:t>ve </a:t>
            </a:r>
            <a:r>
              <a:rPr lang="tr-TR" smtClean="0"/>
              <a:t>kalıcılığını teşvik </a:t>
            </a:r>
            <a:r>
              <a:rPr lang="tr-TR" dirty="0"/>
              <a:t>etmek için protokoller geliştirmek olacaktır.</a:t>
            </a:r>
          </a:p>
        </p:txBody>
      </p:sp>
    </p:spTree>
    <p:extLst>
      <p:ext uri="{BB962C8B-B14F-4D97-AF65-F5344CB8AC3E}">
        <p14:creationId xmlns:p14="http://schemas.microsoft.com/office/powerpoint/2010/main" val="323237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Nasıl Faydalanabiliriz?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Yüzeye yapışık </a:t>
            </a:r>
            <a:r>
              <a:rPr lang="tr-TR" dirty="0" err="1"/>
              <a:t>biyofilm</a:t>
            </a:r>
            <a:r>
              <a:rPr lang="tr-TR" dirty="0"/>
              <a:t> büyümesi doğadaki bakterilerin ve diğer mikroorganizmaların ortak bir özelliğidir. </a:t>
            </a:r>
            <a:endParaRPr lang="tr-TR" dirty="0" smtClean="0"/>
          </a:p>
          <a:p>
            <a:r>
              <a:rPr lang="tr-TR" dirty="0" err="1" smtClean="0"/>
              <a:t>Biyofilmler</a:t>
            </a:r>
            <a:r>
              <a:rPr lang="tr-TR" dirty="0" smtClean="0"/>
              <a:t> </a:t>
            </a:r>
            <a:r>
              <a:rPr lang="tr-TR" dirty="0"/>
              <a:t>içinde, organizmalar yüksek yoğunlukta bulunurlar ve </a:t>
            </a:r>
            <a:r>
              <a:rPr lang="tr-TR" dirty="0" err="1"/>
              <a:t>polisakkaritler</a:t>
            </a:r>
            <a:r>
              <a:rPr lang="tr-TR" dirty="0"/>
              <a:t> ve diğer molekülleri içeren bir organik </a:t>
            </a:r>
            <a:r>
              <a:rPr lang="tr-TR" dirty="0" smtClean="0"/>
              <a:t>matris içinde paketlenirler. </a:t>
            </a:r>
          </a:p>
          <a:p>
            <a:r>
              <a:rPr lang="tr-TR" dirty="0" err="1" smtClean="0"/>
              <a:t>Biyofilmler</a:t>
            </a:r>
            <a:r>
              <a:rPr lang="tr-TR" dirty="0" smtClean="0"/>
              <a:t> </a:t>
            </a:r>
            <a:r>
              <a:rPr lang="tr-TR" dirty="0"/>
              <a:t>içindeki organizmaların yakınlığı, tek tek organizmalar yerine konsorsiyumların katıldığı birçok </a:t>
            </a:r>
            <a:r>
              <a:rPr lang="tr-TR" dirty="0" err="1"/>
              <a:t>metabolik</a:t>
            </a:r>
            <a:r>
              <a:rPr lang="tr-TR" dirty="0"/>
              <a:t> süreç de dahil olmak üzere, </a:t>
            </a:r>
            <a:r>
              <a:rPr lang="tr-TR" dirty="0" err="1"/>
              <a:t>mikrobiyal</a:t>
            </a:r>
            <a:r>
              <a:rPr lang="tr-TR" dirty="0"/>
              <a:t> etkileşimleri ve </a:t>
            </a:r>
            <a:r>
              <a:rPr lang="tr-TR" dirty="0" err="1"/>
              <a:t>sinyallemeyi</a:t>
            </a:r>
            <a:r>
              <a:rPr lang="tr-TR" dirty="0"/>
              <a:t> kolaylaştırır. </a:t>
            </a:r>
            <a:endParaRPr lang="tr-TR" dirty="0" smtClean="0"/>
          </a:p>
          <a:p>
            <a:r>
              <a:rPr lang="tr-TR" dirty="0" err="1" smtClean="0"/>
              <a:t>Biyofilm</a:t>
            </a:r>
            <a:r>
              <a:rPr lang="tr-TR" dirty="0" smtClean="0"/>
              <a:t> </a:t>
            </a:r>
            <a:r>
              <a:rPr lang="tr-TR" dirty="0"/>
              <a:t>büyümesi aynı zamanda mikroorganizmaların kimyasal ve biyolojik streslere dayanmasını sağlar. Burada, atık su arıtımı, </a:t>
            </a:r>
            <a:r>
              <a:rPr lang="tr-TR" dirty="0" err="1"/>
              <a:t>mikrobiyal</a:t>
            </a:r>
            <a:r>
              <a:rPr lang="tr-TR" dirty="0"/>
              <a:t> yakıt hücreleri, taş işlerinin biyolojik onarımı (</a:t>
            </a:r>
            <a:r>
              <a:rPr lang="tr-TR" dirty="0" err="1"/>
              <a:t>biyokementasyon</a:t>
            </a:r>
            <a:r>
              <a:rPr lang="tr-TR" dirty="0"/>
              <a:t>) ve </a:t>
            </a:r>
            <a:r>
              <a:rPr lang="tr-TR" dirty="0" err="1"/>
              <a:t>Candida</a:t>
            </a:r>
            <a:r>
              <a:rPr lang="tr-TR" dirty="0"/>
              <a:t> </a:t>
            </a:r>
            <a:r>
              <a:rPr lang="tr-TR" dirty="0" err="1"/>
              <a:t>albicans</a:t>
            </a:r>
            <a:r>
              <a:rPr lang="tr-TR" dirty="0"/>
              <a:t> enfeksiyonlarına karşı </a:t>
            </a:r>
            <a:r>
              <a:rPr lang="tr-TR" dirty="0" err="1"/>
              <a:t>biyofilm</a:t>
            </a:r>
            <a:r>
              <a:rPr lang="tr-TR" dirty="0"/>
              <a:t> koruması örneklerini kullanarak </a:t>
            </a:r>
            <a:r>
              <a:rPr lang="tr-TR" dirty="0" err="1"/>
              <a:t>biyofilmlerin</a:t>
            </a:r>
            <a:r>
              <a:rPr lang="tr-TR" dirty="0"/>
              <a:t> temsili faydalı yönlerini belgeleyen bazı güncel literatürü gözden geçireceğiz. Son olarak, istenen </a:t>
            </a:r>
            <a:r>
              <a:rPr lang="tr-TR" dirty="0" err="1"/>
              <a:t>mikrobiyal</a:t>
            </a:r>
            <a:r>
              <a:rPr lang="tr-TR" dirty="0"/>
              <a:t> </a:t>
            </a:r>
            <a:r>
              <a:rPr lang="tr-TR" dirty="0" err="1"/>
              <a:t>ardışıklık</a:t>
            </a:r>
            <a:r>
              <a:rPr lang="tr-TR" dirty="0"/>
              <a:t> ve faydalı </a:t>
            </a:r>
            <a:r>
              <a:rPr lang="tr-TR" dirty="0" err="1"/>
              <a:t>biyofilm</a:t>
            </a:r>
            <a:r>
              <a:rPr lang="tr-TR" dirty="0"/>
              <a:t> oluşumunun, kültür koşullarının ve bakteriyel sinyalizasyonun manipülasyonu yoluyla teşvik edilebileceği bir kimyasal ekoloji stratejisini ele alacağız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215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Nasıl Faydalanabiliriz?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Biyofilm</a:t>
            </a:r>
            <a:r>
              <a:rPr lang="tr-TR" dirty="0"/>
              <a:t> büyümesi aynı zamanda mikroorganizmaların kimyasal ve biyolojik streslere dayanmasını sağlar. </a:t>
            </a:r>
            <a:endParaRPr lang="tr-TR" dirty="0" smtClean="0"/>
          </a:p>
          <a:p>
            <a:r>
              <a:rPr lang="tr-TR" dirty="0" smtClean="0"/>
              <a:t>Bu ders kapsamında, </a:t>
            </a:r>
            <a:r>
              <a:rPr lang="tr-TR" dirty="0"/>
              <a:t>atık su arıtımı, </a:t>
            </a:r>
            <a:r>
              <a:rPr lang="tr-TR" dirty="0" err="1"/>
              <a:t>mikrobiyal</a:t>
            </a:r>
            <a:r>
              <a:rPr lang="tr-TR" dirty="0"/>
              <a:t> yakıt hücreleri, taş işlerinin biyolojik onarımı (</a:t>
            </a:r>
            <a:r>
              <a:rPr lang="tr-TR" dirty="0" err="1"/>
              <a:t>biyokementasyon</a:t>
            </a:r>
            <a:r>
              <a:rPr lang="tr-TR" dirty="0"/>
              <a:t>) ve </a:t>
            </a:r>
            <a:r>
              <a:rPr lang="tr-TR" i="1" dirty="0" err="1"/>
              <a:t>Candida</a:t>
            </a:r>
            <a:r>
              <a:rPr lang="tr-TR" i="1" dirty="0"/>
              <a:t> </a:t>
            </a:r>
            <a:r>
              <a:rPr lang="tr-TR" i="1" dirty="0" err="1"/>
              <a:t>albicans</a:t>
            </a:r>
            <a:r>
              <a:rPr lang="tr-TR" i="1" dirty="0"/>
              <a:t> </a:t>
            </a:r>
            <a:r>
              <a:rPr lang="tr-TR" dirty="0"/>
              <a:t>enfeksiyonlarına karşı </a:t>
            </a:r>
            <a:r>
              <a:rPr lang="tr-TR" dirty="0" err="1"/>
              <a:t>biyofilm</a:t>
            </a:r>
            <a:r>
              <a:rPr lang="tr-TR" dirty="0"/>
              <a:t> koruması </a:t>
            </a:r>
            <a:r>
              <a:rPr lang="tr-TR" dirty="0" smtClean="0"/>
              <a:t>örnekleri üzerinden </a:t>
            </a:r>
            <a:r>
              <a:rPr lang="tr-TR" dirty="0" err="1" smtClean="0"/>
              <a:t>biyofilmlerin</a:t>
            </a:r>
            <a:r>
              <a:rPr lang="tr-TR" dirty="0" smtClean="0"/>
              <a:t> faydalı </a:t>
            </a:r>
            <a:r>
              <a:rPr lang="tr-TR" dirty="0"/>
              <a:t>yönlerini </a:t>
            </a:r>
            <a:r>
              <a:rPr lang="tr-TR" dirty="0" smtClean="0"/>
              <a:t>tartışacağız.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179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Yararlı </a:t>
            </a:r>
            <a:r>
              <a:rPr lang="tr-TR" dirty="0" err="1" smtClean="0"/>
              <a:t>Biyofilm</a:t>
            </a:r>
            <a:r>
              <a:rPr lang="tr-TR" dirty="0" smtClean="0"/>
              <a:t>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Yararlı </a:t>
            </a:r>
            <a:r>
              <a:rPr lang="tr-TR" dirty="0" err="1"/>
              <a:t>biyofilmler</a:t>
            </a:r>
            <a:r>
              <a:rPr lang="tr-TR" dirty="0"/>
              <a:t>, atık su arıtımında sıkça kullanılır. </a:t>
            </a:r>
            <a:endParaRPr lang="tr-TR" dirty="0" smtClean="0"/>
          </a:p>
          <a:p>
            <a:r>
              <a:rPr lang="tr-TR" dirty="0" err="1" smtClean="0"/>
              <a:t>Atıksu</a:t>
            </a:r>
            <a:r>
              <a:rPr lang="tr-TR" dirty="0" smtClean="0"/>
              <a:t> </a:t>
            </a:r>
            <a:r>
              <a:rPr lang="tr-TR" dirty="0"/>
              <a:t>içindeki </a:t>
            </a:r>
            <a:r>
              <a:rPr lang="tr-TR" dirty="0" err="1"/>
              <a:t>süspanse</a:t>
            </a:r>
            <a:r>
              <a:rPr lang="tr-TR" dirty="0"/>
              <a:t> edilen katı madde, ayrışma öncesinde bakteriyel </a:t>
            </a:r>
            <a:r>
              <a:rPr lang="tr-TR" dirty="0" err="1"/>
              <a:t>biyofilmler</a:t>
            </a:r>
            <a:r>
              <a:rPr lang="tr-TR" dirty="0"/>
              <a:t> tarafından hızla </a:t>
            </a:r>
            <a:r>
              <a:rPr lang="tr-TR" dirty="0" err="1"/>
              <a:t>kolonize</a:t>
            </a:r>
            <a:r>
              <a:rPr lang="tr-TR" dirty="0"/>
              <a:t> edilir. </a:t>
            </a:r>
            <a:endParaRPr lang="tr-TR" dirty="0" smtClean="0"/>
          </a:p>
          <a:p>
            <a:r>
              <a:rPr lang="tr-TR" dirty="0" err="1" smtClean="0"/>
              <a:t>Biyofilm</a:t>
            </a:r>
            <a:r>
              <a:rPr lang="tr-TR" dirty="0" smtClean="0"/>
              <a:t> </a:t>
            </a:r>
            <a:r>
              <a:rPr lang="tr-TR" dirty="0" err="1"/>
              <a:t>aracılıklı</a:t>
            </a:r>
            <a:r>
              <a:rPr lang="tr-TR" dirty="0"/>
              <a:t> atık ayrışımı, insan atıklarıyla sınırlı </a:t>
            </a:r>
            <a:r>
              <a:rPr lang="tr-TR" dirty="0" smtClean="0"/>
              <a:t>değildir. Aynı </a:t>
            </a:r>
            <a:r>
              <a:rPr lang="tr-TR" dirty="0"/>
              <a:t>zamanda tarımsal hayvan tesisleri ve gıda işleme fabrikalarında atık su arıtımında da </a:t>
            </a:r>
            <a:r>
              <a:rPr lang="tr-TR" dirty="0" smtClean="0"/>
              <a:t>kullanılmaktadır.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455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Atık Suların Temizlenmesinde </a:t>
            </a:r>
            <a:r>
              <a:rPr lang="tr-TR" dirty="0" err="1" smtClean="0"/>
              <a:t>Biyofilm</a:t>
            </a:r>
            <a:r>
              <a:rPr lang="tr-TR" dirty="0" smtClean="0"/>
              <a:t> Yapılarından Faydalanma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Burada, atık su bir </a:t>
            </a:r>
            <a:r>
              <a:rPr lang="tr-TR" dirty="0" err="1"/>
              <a:t>biyofilm</a:t>
            </a:r>
            <a:r>
              <a:rPr lang="tr-TR" dirty="0"/>
              <a:t> topluluğunun geliştiği bir çakıl yatağına püskürtülür ve </a:t>
            </a:r>
            <a:r>
              <a:rPr lang="tr-TR" dirty="0" err="1"/>
              <a:t>biyofilm</a:t>
            </a:r>
            <a:r>
              <a:rPr lang="tr-TR" dirty="0"/>
              <a:t> içerisindeki mikrobik konsorsiyum, </a:t>
            </a:r>
            <a:r>
              <a:rPr lang="tr-TR" dirty="0" err="1"/>
              <a:t>atıksuyun</a:t>
            </a:r>
            <a:r>
              <a:rPr lang="tr-TR" dirty="0"/>
              <a:t> içindeki organik maddeyi parçalamaktadır. </a:t>
            </a:r>
            <a:endParaRPr lang="tr-TR" dirty="0" smtClean="0"/>
          </a:p>
          <a:p>
            <a:r>
              <a:rPr lang="tr-TR" dirty="0" err="1" smtClean="0"/>
              <a:t>Biyofilm</a:t>
            </a:r>
            <a:r>
              <a:rPr lang="tr-TR" dirty="0" smtClean="0"/>
              <a:t> </a:t>
            </a:r>
            <a:r>
              <a:rPr lang="tr-TR" dirty="0"/>
              <a:t>topluluklarına bağlı olarak, bu gibi </a:t>
            </a:r>
            <a:r>
              <a:rPr lang="tr-TR" dirty="0" err="1"/>
              <a:t>biyofilm</a:t>
            </a:r>
            <a:r>
              <a:rPr lang="tr-TR" dirty="0"/>
              <a:t> </a:t>
            </a:r>
            <a:r>
              <a:rPr lang="tr-TR" dirty="0" err="1" smtClean="0"/>
              <a:t>biyoreaktörleri</a:t>
            </a:r>
            <a:r>
              <a:rPr lang="tr-TR" dirty="0" smtClean="0"/>
              <a:t> ile  </a:t>
            </a:r>
            <a:r>
              <a:rPr lang="tr-TR" dirty="0"/>
              <a:t>organik karbon </a:t>
            </a:r>
            <a:r>
              <a:rPr lang="tr-TR" dirty="0" smtClean="0"/>
              <a:t>ve/veya azotun uzaklaştırılması sağlanabilir.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780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Atık Suların Temizlenmesinde </a:t>
            </a:r>
            <a:r>
              <a:rPr lang="tr-TR" dirty="0" err="1"/>
              <a:t>Biyofilm</a:t>
            </a:r>
            <a:r>
              <a:rPr lang="tr-TR" dirty="0"/>
              <a:t> Yapılarından Faydalanma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Su </a:t>
            </a:r>
            <a:r>
              <a:rPr lang="tr-TR" dirty="0"/>
              <a:t>ürünleri </a:t>
            </a:r>
            <a:r>
              <a:rPr lang="tr-TR" dirty="0" smtClean="0"/>
              <a:t>yetiştiriciliğinde (örneğin kültür balığı)  </a:t>
            </a:r>
            <a:r>
              <a:rPr lang="tr-TR" dirty="0"/>
              <a:t>ve büyük ölçekli akvaryumlarda artan NH4 + seviyeleri nitrojenli hayvan atıklarından kaynaklanmaktadır. </a:t>
            </a:r>
            <a:endParaRPr lang="tr-TR" dirty="0" smtClean="0"/>
          </a:p>
          <a:p>
            <a:r>
              <a:rPr lang="tr-TR" dirty="0" smtClean="0"/>
              <a:t>Çözünmüş </a:t>
            </a:r>
            <a:r>
              <a:rPr lang="tr-TR" dirty="0"/>
              <a:t>amonyak, birçok su yaşamı formları için oldukça </a:t>
            </a:r>
            <a:r>
              <a:rPr lang="tr-TR" dirty="0" err="1"/>
              <a:t>toksik</a:t>
            </a:r>
            <a:r>
              <a:rPr lang="tr-TR" dirty="0"/>
              <a:t> olabilir ve bu nedenle NH4 + '</a:t>
            </a:r>
            <a:r>
              <a:rPr lang="tr-TR" dirty="0" err="1"/>
              <a:t>yi</a:t>
            </a:r>
            <a:r>
              <a:rPr lang="tr-TR" dirty="0"/>
              <a:t> daha az </a:t>
            </a:r>
            <a:r>
              <a:rPr lang="tr-TR" dirty="0" err="1"/>
              <a:t>toksik</a:t>
            </a:r>
            <a:r>
              <a:rPr lang="tr-TR" dirty="0"/>
              <a:t> NO3'e dönüştürmek için </a:t>
            </a:r>
            <a:r>
              <a:rPr lang="tr-TR" dirty="0" err="1"/>
              <a:t>nitrifiye</a:t>
            </a:r>
            <a:r>
              <a:rPr lang="tr-TR" dirty="0"/>
              <a:t> bakterilerin </a:t>
            </a:r>
            <a:r>
              <a:rPr lang="tr-TR" dirty="0" err="1"/>
              <a:t>biyofilmlerini</a:t>
            </a:r>
            <a:r>
              <a:rPr lang="tr-TR" dirty="0"/>
              <a:t> (amonyak oksitleyici ve </a:t>
            </a:r>
            <a:r>
              <a:rPr lang="tr-TR" dirty="0" err="1"/>
              <a:t>nitrit</a:t>
            </a:r>
            <a:r>
              <a:rPr lang="tr-TR" dirty="0"/>
              <a:t> oksitleyici bakteriler) içeren biyolojik filtreler geliştirilmiştir.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400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Atık Suların Temizlenmesinde </a:t>
            </a:r>
            <a:r>
              <a:rPr lang="tr-TR" dirty="0" err="1"/>
              <a:t>Biyofilm</a:t>
            </a:r>
            <a:r>
              <a:rPr lang="tr-TR" dirty="0"/>
              <a:t> Yapılarından Faydalanma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Bazı yeni </a:t>
            </a:r>
            <a:r>
              <a:rPr lang="tr-TR" dirty="0" err="1"/>
              <a:t>biyo</a:t>
            </a:r>
            <a:r>
              <a:rPr lang="tr-TR" dirty="0"/>
              <a:t>-reaktörlerde, aerobik </a:t>
            </a:r>
            <a:r>
              <a:rPr lang="tr-TR" dirty="0" err="1"/>
              <a:t>nitrifikasyon</a:t>
            </a:r>
            <a:r>
              <a:rPr lang="tr-TR" dirty="0"/>
              <a:t> ve anaerobik </a:t>
            </a:r>
            <a:r>
              <a:rPr lang="tr-TR" dirty="0" err="1"/>
              <a:t>denitrifikasyon</a:t>
            </a:r>
            <a:r>
              <a:rPr lang="tr-TR" dirty="0"/>
              <a:t> işlemleri (NO3-N2'ye indirgeme) kombine </a:t>
            </a:r>
            <a:r>
              <a:rPr lang="tr-TR" dirty="0" smtClean="0"/>
              <a:t>edilir, </a:t>
            </a:r>
            <a:r>
              <a:rPr lang="tr-TR" dirty="0"/>
              <a:t>böylece fazladan azotun sistemden uzaklaştırılması sağlanır. </a:t>
            </a:r>
            <a:endParaRPr lang="tr-TR" dirty="0" smtClean="0"/>
          </a:p>
          <a:p>
            <a:r>
              <a:rPr lang="tr-TR" dirty="0" smtClean="0"/>
              <a:t>Atık </a:t>
            </a:r>
            <a:r>
              <a:rPr lang="tr-TR" dirty="0"/>
              <a:t>su filtreleri ile ilgili teknolojideki son gelişmelere, </a:t>
            </a:r>
            <a:r>
              <a:rPr lang="tr-TR" dirty="0" err="1"/>
              <a:t>biyofilmleri</a:t>
            </a:r>
            <a:r>
              <a:rPr lang="tr-TR" dirty="0"/>
              <a:t> desteklemek için kullanılan materyallerdeki inceltmeler, aşılama parametreleri ve potansiyel bakteri avcılarının kontrolü dahil </a:t>
            </a:r>
            <a:r>
              <a:rPr lang="tr-TR" dirty="0" smtClean="0"/>
              <a:t>edilmiştir.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560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Atık Suların Temizlenmesinde </a:t>
            </a:r>
            <a:r>
              <a:rPr lang="tr-TR" dirty="0" err="1"/>
              <a:t>Biyofilm</a:t>
            </a:r>
            <a:r>
              <a:rPr lang="tr-TR" dirty="0"/>
              <a:t> Yapılarından Faydalanma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Birçok biyolojik reaksiyon, mutlaka elektron akışı ile sonuçlanan </a:t>
            </a:r>
            <a:r>
              <a:rPr lang="tr-TR" dirty="0" err="1"/>
              <a:t>oksidasyon</a:t>
            </a:r>
            <a:r>
              <a:rPr lang="tr-TR" dirty="0"/>
              <a:t> ve indirgeme reaksiyonlarını içerir. </a:t>
            </a:r>
            <a:endParaRPr lang="tr-TR" dirty="0" smtClean="0"/>
          </a:p>
          <a:p>
            <a:r>
              <a:rPr lang="tr-TR" dirty="0" smtClean="0"/>
              <a:t>Sonuç </a:t>
            </a:r>
            <a:r>
              <a:rPr lang="tr-TR" dirty="0"/>
              <a:t>olarak, </a:t>
            </a:r>
            <a:r>
              <a:rPr lang="tr-TR" dirty="0" err="1"/>
              <a:t>mikrobiyal</a:t>
            </a:r>
            <a:r>
              <a:rPr lang="tr-TR" dirty="0"/>
              <a:t> yakıt hücrelerinde </a:t>
            </a:r>
            <a:r>
              <a:rPr lang="tr-TR" dirty="0" err="1"/>
              <a:t>biyofilm</a:t>
            </a:r>
            <a:r>
              <a:rPr lang="tr-TR" dirty="0"/>
              <a:t> elektron akışının istifade edilmesi konusunda büyük ilgi var. Bir </a:t>
            </a:r>
            <a:r>
              <a:rPr lang="tr-TR" dirty="0" err="1"/>
              <a:t>mikrobiyal</a:t>
            </a:r>
            <a:r>
              <a:rPr lang="tr-TR" dirty="0"/>
              <a:t> yakıt hücresinin tasarımında</a:t>
            </a:r>
          </a:p>
        </p:txBody>
      </p:sp>
    </p:spTree>
    <p:extLst>
      <p:ext uri="{BB962C8B-B14F-4D97-AF65-F5344CB8AC3E}">
        <p14:creationId xmlns:p14="http://schemas.microsoft.com/office/powerpoint/2010/main" val="304005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Biyofilmler</a:t>
            </a:r>
            <a:r>
              <a:rPr lang="tr-TR" dirty="0" smtClean="0"/>
              <a:t>: Koruyucu </a:t>
            </a:r>
            <a:r>
              <a:rPr lang="tr-TR" dirty="0" err="1" smtClean="0"/>
              <a:t>Komüniteler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/>
              <a:t>Mikrobiyal</a:t>
            </a:r>
            <a:r>
              <a:rPr lang="tr-TR" dirty="0"/>
              <a:t> rekabet, </a:t>
            </a:r>
            <a:r>
              <a:rPr lang="tr-TR" dirty="0" err="1"/>
              <a:t>biyofilmler</a:t>
            </a:r>
            <a:r>
              <a:rPr lang="tr-TR" dirty="0"/>
              <a:t> de dahil bakteri popülasyonlarında doğal bir özelliktir. </a:t>
            </a:r>
            <a:endParaRPr lang="tr-TR" dirty="0" smtClean="0"/>
          </a:p>
          <a:p>
            <a:r>
              <a:rPr lang="tr-TR" dirty="0" smtClean="0"/>
              <a:t>Yüksek </a:t>
            </a:r>
            <a:r>
              <a:rPr lang="tr-TR" dirty="0"/>
              <a:t>organizmaların koruyucu filmler vasıtasıyla </a:t>
            </a:r>
            <a:r>
              <a:rPr lang="tr-TR" dirty="0" err="1"/>
              <a:t>biyofilm</a:t>
            </a:r>
            <a:r>
              <a:rPr lang="tr-TR" dirty="0"/>
              <a:t> oluşumunu teşvik ettiği çeşitli durumlar vardır.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özelliğin bir örneği yeşil </a:t>
            </a:r>
            <a:r>
              <a:rPr lang="tr-TR" dirty="0" err="1"/>
              <a:t>macroalga</a:t>
            </a:r>
            <a:r>
              <a:rPr lang="tr-TR" dirty="0"/>
              <a:t>, </a:t>
            </a:r>
            <a:r>
              <a:rPr lang="tr-TR" i="1" dirty="0" err="1"/>
              <a:t>Ulva</a:t>
            </a:r>
            <a:r>
              <a:rPr lang="tr-TR" i="1" dirty="0"/>
              <a:t> </a:t>
            </a:r>
            <a:r>
              <a:rPr lang="tr-TR" i="1" dirty="0" err="1"/>
              <a:t>lactuca</a:t>
            </a:r>
            <a:r>
              <a:rPr lang="tr-TR" dirty="0" err="1"/>
              <a:t>'dır</a:t>
            </a:r>
            <a:r>
              <a:rPr lang="tr-TR" dirty="0"/>
              <a:t>. Bu organizma, </a:t>
            </a:r>
            <a:r>
              <a:rPr lang="tr-TR" dirty="0" smtClean="0"/>
              <a:t>Gram </a:t>
            </a:r>
            <a:r>
              <a:rPr lang="tr-TR" dirty="0"/>
              <a:t>negatif </a:t>
            </a:r>
            <a:r>
              <a:rPr lang="tr-TR" dirty="0" smtClean="0"/>
              <a:t>bir deniz bakterisi olan </a:t>
            </a:r>
            <a:r>
              <a:rPr lang="tr-TR" i="1" dirty="0" err="1"/>
              <a:t>Pseudoalteromonas</a:t>
            </a:r>
            <a:r>
              <a:rPr lang="tr-TR" i="1" dirty="0"/>
              <a:t> </a:t>
            </a:r>
            <a:r>
              <a:rPr lang="tr-TR" i="1" dirty="0" err="1"/>
              <a:t>tunicate</a:t>
            </a:r>
            <a:r>
              <a:rPr lang="tr-TR" i="1" dirty="0"/>
              <a:t> </a:t>
            </a:r>
            <a:r>
              <a:rPr lang="tr-TR" dirty="0"/>
              <a:t>tarafından kolonileşmeyi teşvik eder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Bu </a:t>
            </a:r>
            <a:r>
              <a:rPr lang="tr-TR" dirty="0" err="1"/>
              <a:t>endofitik</a:t>
            </a:r>
            <a:r>
              <a:rPr lang="tr-TR" dirty="0"/>
              <a:t> bakteri, diğer istenmeyen bakteriler tarafından </a:t>
            </a:r>
            <a:r>
              <a:rPr lang="tr-TR" dirty="0" err="1"/>
              <a:t>kolonizasyonu</a:t>
            </a:r>
            <a:r>
              <a:rPr lang="tr-TR" dirty="0"/>
              <a:t> </a:t>
            </a:r>
            <a:r>
              <a:rPr lang="tr-TR" dirty="0" err="1"/>
              <a:t>inhibe</a:t>
            </a:r>
            <a:r>
              <a:rPr lang="tr-TR" dirty="0"/>
              <a:t> eden zehirli boya bileşiklerini </a:t>
            </a:r>
            <a:r>
              <a:rPr lang="tr-TR" dirty="0" smtClean="0"/>
              <a:t>üretir.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8974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830</Words>
  <Application>Microsoft Office PowerPoint</Application>
  <PresentationFormat>Geniş ekran</PresentationFormat>
  <Paragraphs>50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Organik</vt:lpstr>
      <vt:lpstr>Biyofilm Yapılarından Nasıl Yaralanabiliriz?</vt:lpstr>
      <vt:lpstr>Nasıl Faydalanabiliriz?</vt:lpstr>
      <vt:lpstr>Nasıl Faydalanabiliriz?</vt:lpstr>
      <vt:lpstr>Yararlı Biyofilm Yapısı</vt:lpstr>
      <vt:lpstr>Atık Suların Temizlenmesinde Biyofilm Yapılarından Faydalanma</vt:lpstr>
      <vt:lpstr>Atık Suların Temizlenmesinde Biyofilm Yapılarından Faydalanma</vt:lpstr>
      <vt:lpstr>Atık Suların Temizlenmesinde Biyofilm Yapılarından Faydalanma</vt:lpstr>
      <vt:lpstr>Atık Suların Temizlenmesinde Biyofilm Yapılarından Faydalanma</vt:lpstr>
      <vt:lpstr>Biyofilmler: Koruyucu Komüniteler</vt:lpstr>
      <vt:lpstr>PowerPoint Sunusu</vt:lpstr>
      <vt:lpstr>İnsan Vücudunda Faydalı Biyofilm Var mıdır?</vt:lpstr>
      <vt:lpstr>İnsan Vücudunda Faydalı Biyofilm Var mıdır?</vt:lpstr>
      <vt:lpstr>İnsan Vücudunda Faydalı Biyofilm Var mıdır?</vt:lpstr>
      <vt:lpstr>Sonuç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Biyofilm Yapılarından Nasıl Yaralanabiliriz?</dc:title>
  <dc:creator>iso</dc:creator>
  <cp:lastModifiedBy>iso</cp:lastModifiedBy>
  <cp:revision>4</cp:revision>
  <dcterms:created xsi:type="dcterms:W3CDTF">2018-01-05T07:16:40Z</dcterms:created>
  <dcterms:modified xsi:type="dcterms:W3CDTF">2018-01-05T07:51:46Z</dcterms:modified>
</cp:coreProperties>
</file>