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FD4B-A96F-4ACC-BF85-73504D0B8380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4797F-AC95-43F8-917C-E758E4FD5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3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81DD7F-B3A4-4F67-B048-C9836C9C9C65}" type="slidenum">
              <a:rPr lang="en-US" altLang="tr-TR" smtClean="0"/>
              <a:pPr/>
              <a:t>11</a:t>
            </a:fld>
            <a:endParaRPr lang="en-US" altLang="tr-TR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tr-TR" smtClean="0"/>
              <a:t>PP1208.jpg</a:t>
            </a:r>
          </a:p>
        </p:txBody>
      </p:sp>
    </p:spTree>
    <p:extLst>
      <p:ext uri="{BB962C8B-B14F-4D97-AF65-F5344CB8AC3E}">
        <p14:creationId xmlns:p14="http://schemas.microsoft.com/office/powerpoint/2010/main" val="387638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78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81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59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269C1-FA6F-4A57-A7BE-58E99ED6076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2623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9097-3CFF-44D0-927B-B20A3DF043E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5881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95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2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91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3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12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09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26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06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2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Food%20micro\Academic%20Press%20Encyclopedia%20of%20Food%20Microbiology%201_files\a1005f01-gif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eb.reed.edu/academic/departments/biology/nitrogen/images/part1/bigFL1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eb.reed.edu/academic/departments/biology/nitrogen/images/part1/bigFL1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32099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1736A5-ACF1-4719-8A3E-064D12324C3B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1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304800"/>
            <a:ext cx="77724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tr-TR" smtClean="0">
                <a:cs typeface="Times New Roman" panose="02020603050405020304" pitchFamily="18" charset="0"/>
              </a:rPr>
              <a:t>6. Nitrification</a:t>
            </a:r>
            <a:r>
              <a:rPr lang="en-US" altLang="tr-TR" smtClean="0">
                <a:solidFill>
                  <a:srgbClr val="66FFFF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tr-TR" smtClean="0">
                <a:cs typeface="Times New Roman" panose="02020603050405020304" pitchFamily="18" charset="0"/>
              </a:rPr>
              <a:t>7. Denitrification</a:t>
            </a:r>
            <a:r>
              <a:rPr lang="en-US" altLang="tr-TR" smtClean="0">
                <a:solidFill>
                  <a:srgbClr val="66FF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2101" name="Rectangle 3"/>
          <p:cNvSpPr>
            <a:spLocks noChangeArrowheads="1"/>
          </p:cNvSpPr>
          <p:nvPr/>
        </p:nvSpPr>
        <p:spPr bwMode="auto">
          <a:xfrm>
            <a:off x="4052888" y="17907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pic>
        <p:nvPicPr>
          <p:cNvPr id="132102" name="Picture 4" descr="E:\Food micro\Academic Press Encyclopedia of Food Microbiology 1_files\a1005f01-gif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8497888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01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tr-TR"/>
              <a:t>   </a:t>
            </a:r>
          </a:p>
        </p:txBody>
      </p:sp>
      <p:pic>
        <p:nvPicPr>
          <p:cNvPr id="142339" name="Picture 3" descr="PP1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6350"/>
            <a:ext cx="4551362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812925" y="2132013"/>
            <a:ext cx="984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olidFill>
                  <a:schemeClr val="bg1"/>
                </a:solidFill>
                <a:latin typeface="Comic Sans MS" panose="030F0702030302020204" pitchFamily="66" charset="0"/>
              </a:rPr>
              <a:t>Root </a:t>
            </a:r>
          </a:p>
          <a:p>
            <a:r>
              <a:rPr lang="en-US" altLang="tr-TR">
                <a:solidFill>
                  <a:srgbClr val="FF0000"/>
                </a:solidFill>
                <a:latin typeface="Comic Sans MS" panose="030F0702030302020204" pitchFamily="66" charset="0"/>
              </a:rPr>
              <a:t>nodules</a:t>
            </a: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2797176" y="2544764"/>
            <a:ext cx="3154363" cy="9556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2342" name="Line 5"/>
          <p:cNvSpPr>
            <a:spLocks noChangeShapeType="1"/>
          </p:cNvSpPr>
          <p:nvPr/>
        </p:nvSpPr>
        <p:spPr bwMode="auto">
          <a:xfrm>
            <a:off x="2797175" y="2544763"/>
            <a:ext cx="3722688" cy="233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22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44387" name="Slayt Numarası Yer Tutucus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29FCD4-4D94-431D-B9A4-6B276659A31D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12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altLang="tr-TR" sz="3200" b="1"/>
              <a:t>Free-living N</a:t>
            </a:r>
            <a:r>
              <a:rPr lang="en-US" altLang="tr-TR" sz="3200" b="1" baseline="-25000"/>
              <a:t>2</a:t>
            </a:r>
            <a:r>
              <a:rPr lang="en-US" altLang="tr-TR" sz="3200" b="1"/>
              <a:t> Fixation</a:t>
            </a:r>
          </a:p>
        </p:txBody>
      </p:sp>
      <p:sp>
        <p:nvSpPr>
          <p:cNvPr id="144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143001"/>
            <a:ext cx="7010400" cy="49831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Energy</a:t>
            </a:r>
          </a:p>
          <a:p>
            <a:pPr>
              <a:lnSpc>
                <a:spcPct val="80000"/>
              </a:lnSpc>
            </a:pPr>
            <a:r>
              <a:rPr lang="en-US" altLang="tr-TR" sz="2400"/>
              <a:t>20-120 g C used to fix 1 g 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Combined Nitrogen</a:t>
            </a:r>
          </a:p>
          <a:p>
            <a:pPr>
              <a:lnSpc>
                <a:spcPct val="80000"/>
              </a:lnSpc>
            </a:pPr>
            <a:r>
              <a:rPr lang="en-US" altLang="tr-TR" sz="2400" i="1"/>
              <a:t>nif</a:t>
            </a:r>
            <a:r>
              <a:rPr lang="en-US" altLang="tr-TR" sz="2400"/>
              <a:t> genes tightly regulated</a:t>
            </a:r>
          </a:p>
          <a:p>
            <a:pPr>
              <a:lnSpc>
                <a:spcPct val="80000"/>
              </a:lnSpc>
            </a:pPr>
            <a:r>
              <a:rPr lang="en-US" altLang="tr-TR" sz="2400"/>
              <a:t>Terhambat pada NH</a:t>
            </a:r>
            <a:r>
              <a:rPr lang="en-US" altLang="tr-TR" sz="2400" baseline="-25000"/>
              <a:t>4</a:t>
            </a:r>
            <a:r>
              <a:rPr lang="en-US" altLang="tr-TR" sz="2400" baseline="30000"/>
              <a:t>+</a:t>
            </a:r>
            <a:r>
              <a:rPr lang="en-US" altLang="tr-TR" sz="2400"/>
              <a:t> and NO</a:t>
            </a:r>
            <a:r>
              <a:rPr lang="en-US" altLang="tr-TR" sz="2400" baseline="-25000"/>
              <a:t>3</a:t>
            </a:r>
            <a:r>
              <a:rPr lang="en-US" altLang="tr-TR" sz="2400" baseline="30000"/>
              <a:t>-</a:t>
            </a:r>
            <a:r>
              <a:rPr lang="en-US" altLang="tr-TR" sz="2400"/>
              <a:t> rendah (1 </a:t>
            </a:r>
            <a:r>
              <a:rPr lang="en-US" altLang="tr-TR" sz="2400">
                <a:cs typeface="Times New Roman" panose="02020603050405020304" pitchFamily="18" charset="0"/>
              </a:rPr>
              <a:t>μg g</a:t>
            </a:r>
            <a:r>
              <a:rPr lang="en-US" altLang="tr-TR" sz="2400" baseline="30000">
                <a:cs typeface="Times New Roman" panose="02020603050405020304" pitchFamily="18" charset="0"/>
              </a:rPr>
              <a:t>-1</a:t>
            </a:r>
            <a:r>
              <a:rPr lang="en-US" altLang="tr-TR" sz="2400">
                <a:cs typeface="Times New Roman" panose="02020603050405020304" pitchFamily="18" charset="0"/>
              </a:rPr>
              <a:t> soil, 300 μM)</a:t>
            </a:r>
            <a:endParaRPr lang="en-US" altLang="tr-TR" sz="2400" i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Oxygen</a:t>
            </a:r>
          </a:p>
          <a:p>
            <a:pPr>
              <a:lnSpc>
                <a:spcPct val="80000"/>
              </a:lnSpc>
            </a:pPr>
            <a:r>
              <a:rPr lang="en-US" altLang="tr-TR" sz="2400"/>
              <a:t>Menghindar (anaerobes)</a:t>
            </a:r>
          </a:p>
          <a:p>
            <a:pPr>
              <a:lnSpc>
                <a:spcPct val="80000"/>
              </a:lnSpc>
            </a:pPr>
            <a:r>
              <a:rPr lang="en-US" altLang="tr-TR" sz="2400"/>
              <a:t>Microaerophilly</a:t>
            </a:r>
          </a:p>
          <a:p>
            <a:pPr>
              <a:lnSpc>
                <a:spcPct val="80000"/>
              </a:lnSpc>
            </a:pPr>
            <a:r>
              <a:rPr lang="en-US" altLang="tr-TR" sz="2400"/>
              <a:t>Respiratory protection</a:t>
            </a:r>
          </a:p>
          <a:p>
            <a:pPr>
              <a:lnSpc>
                <a:spcPct val="80000"/>
              </a:lnSpc>
            </a:pPr>
            <a:r>
              <a:rPr lang="en-US" altLang="tr-TR" sz="2400"/>
              <a:t>Specialized cells (heterocysts, vesicles)</a:t>
            </a:r>
          </a:p>
          <a:p>
            <a:pPr>
              <a:lnSpc>
                <a:spcPct val="80000"/>
              </a:lnSpc>
            </a:pPr>
            <a:r>
              <a:rPr lang="en-US" altLang="tr-TR" sz="2400"/>
              <a:t>Spatial/temporal separation</a:t>
            </a:r>
          </a:p>
          <a:p>
            <a:pPr>
              <a:lnSpc>
                <a:spcPct val="80000"/>
              </a:lnSpc>
            </a:pPr>
            <a:r>
              <a:rPr lang="en-US" altLang="tr-TR" sz="2400"/>
              <a:t>Conformational (=penyesuaian diri?) protection</a:t>
            </a:r>
          </a:p>
        </p:txBody>
      </p:sp>
      <p:pic>
        <p:nvPicPr>
          <p:cNvPr id="144390" name="Picture 4" descr="untitled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0200" y="4038600"/>
            <a:ext cx="1143000" cy="2057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43209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45411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B423A5-99F4-4CE9-BCB5-E4973824B010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13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pic>
        <p:nvPicPr>
          <p:cNvPr id="145412" name="Picture 2" descr="neuse anabaena 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830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Text Box 3"/>
          <p:cNvSpPr txBox="1">
            <a:spLocks noChangeArrowheads="1"/>
          </p:cNvSpPr>
          <p:nvPr/>
        </p:nvSpPr>
        <p:spPr bwMode="auto">
          <a:xfrm>
            <a:off x="6019800" y="6034088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ja-JP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Heterocyst</a:t>
            </a:r>
          </a:p>
        </p:txBody>
      </p:sp>
      <p:sp>
        <p:nvSpPr>
          <p:cNvPr id="145414" name="Line 4"/>
          <p:cNvSpPr>
            <a:spLocks noChangeShapeType="1"/>
          </p:cNvSpPr>
          <p:nvPr/>
        </p:nvSpPr>
        <p:spPr bwMode="auto">
          <a:xfrm flipV="1">
            <a:off x="6934200" y="4191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65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46435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545CA1-F990-4786-A09A-F884909B9EEC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14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pic>
        <p:nvPicPr>
          <p:cNvPr id="146436" name="Picture 2" descr="Azo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82296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7" name="Text Box 3"/>
          <p:cNvSpPr txBox="1">
            <a:spLocks noChangeArrowheads="1"/>
          </p:cNvSpPr>
          <p:nvPr/>
        </p:nvSpPr>
        <p:spPr bwMode="auto">
          <a:xfrm>
            <a:off x="1752601" y="609600"/>
            <a:ext cx="8766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ja-JP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Azolla pinnata</a:t>
            </a:r>
            <a:r>
              <a:rPr lang="en-GB" altLang="ja-JP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(left) 1cm. </a:t>
            </a:r>
            <a:r>
              <a:rPr lang="en-GB" altLang="ja-JP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Anabaena</a:t>
            </a:r>
            <a:r>
              <a:rPr lang="en-GB" altLang="ja-JP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from crushed leaves </a:t>
            </a:r>
          </a:p>
          <a:p>
            <a:r>
              <a:rPr lang="en-GB" altLang="ja-JP" sz="28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</a:t>
            </a:r>
            <a:r>
              <a:rPr lang="en-GB" altLang="ja-JP" sz="28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Azolla.</a:t>
            </a:r>
          </a:p>
        </p:txBody>
      </p:sp>
    </p:spTree>
    <p:extLst>
      <p:ext uri="{BB962C8B-B14F-4D97-AF65-F5344CB8AC3E}">
        <p14:creationId xmlns:p14="http://schemas.microsoft.com/office/powerpoint/2010/main" val="99794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47459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05B5B5-3973-453D-A4A3-23F3796CB74F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15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47460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ja-JP" sz="3200" b="1">
                <a:ea typeface="ＭＳ Ｐゴシック" panose="020B0600070205080204" pitchFamily="34" charset="-128"/>
              </a:rPr>
              <a:t>Simbiosis Anabaena-Azolla</a:t>
            </a:r>
          </a:p>
        </p:txBody>
      </p:sp>
      <p:pic>
        <p:nvPicPr>
          <p:cNvPr id="147461" name="Picture 3" descr="fig202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98564"/>
            <a:ext cx="80772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66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48483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6FC7C8-B168-46D5-8114-5D8B8611558B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16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62000"/>
          </a:xfrm>
        </p:spPr>
        <p:txBody>
          <a:bodyPr/>
          <a:lstStyle/>
          <a:p>
            <a:r>
              <a:rPr lang="en-US" altLang="tr-TR" sz="3200" i="1"/>
              <a:t>Frankia</a:t>
            </a:r>
            <a:r>
              <a:rPr lang="en-US" altLang="tr-TR" sz="3200"/>
              <a:t> and Actinorhizal Plants</a:t>
            </a:r>
            <a:endParaRPr lang="en-US" altLang="tr-TR" sz="3200" i="1"/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0"/>
            <a:ext cx="7772400" cy="867930"/>
          </a:xfrm>
        </p:spPr>
        <p:txBody>
          <a:bodyPr>
            <a:spAutoFit/>
          </a:bodyPr>
          <a:lstStyle/>
          <a:p>
            <a:r>
              <a:rPr lang="en-US" altLang="tr-TR"/>
              <a:t>Actinomycetes (Gram +, filamentous); septate hyphae; spores in sporangia; thick-walled vesicles</a:t>
            </a:r>
          </a:p>
        </p:txBody>
      </p:sp>
      <p:graphicFrame>
        <p:nvGraphicFramePr>
          <p:cNvPr id="148486" name="Object 4"/>
          <p:cNvGraphicFramePr>
            <a:graphicFrameLocks noChangeAspect="1"/>
          </p:cNvGraphicFramePr>
          <p:nvPr/>
        </p:nvGraphicFramePr>
        <p:xfrm>
          <a:off x="1828800" y="2590800"/>
          <a:ext cx="4267200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rawing" r:id="rId3" imgW="7458120" imgH="5057640" progId="WPDraw30.Drawing">
                  <p:embed/>
                </p:oleObj>
              </mc:Choice>
              <mc:Fallback>
                <p:oleObj name="Drawing" r:id="rId3" imgW="7458120" imgH="5057640" progId="WPDraw30.Drawing">
                  <p:embed/>
                  <p:pic>
                    <p:nvPicPr>
                      <p:cNvPr id="1484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4267200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7" name="Object 5"/>
          <p:cNvGraphicFramePr>
            <a:graphicFrameLocks noChangeAspect="1"/>
          </p:cNvGraphicFramePr>
          <p:nvPr/>
        </p:nvGraphicFramePr>
        <p:xfrm>
          <a:off x="6248400" y="2590800"/>
          <a:ext cx="403860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rawing" r:id="rId5" imgW="6448320" imgH="5057640" progId="WPDraw30.Drawing">
                  <p:embed/>
                </p:oleObj>
              </mc:Choice>
              <mc:Fallback>
                <p:oleObj name="Drawing" r:id="rId5" imgW="6448320" imgH="5057640" progId="WPDraw30.Drawing">
                  <p:embed/>
                  <p:pic>
                    <p:nvPicPr>
                      <p:cNvPr id="14848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90800"/>
                        <a:ext cx="4038600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Text Box 6"/>
          <p:cNvSpPr txBox="1">
            <a:spLocks noChangeArrowheads="1"/>
          </p:cNvSpPr>
          <p:nvPr/>
        </p:nvSpPr>
        <p:spPr bwMode="auto">
          <a:xfrm>
            <a:off x="2057400" y="5562600"/>
            <a:ext cx="3886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i="1">
                <a:ea typeface="ＭＳ Ｐゴシック" panose="020B0600070205080204" pitchFamily="34" charset="-128"/>
              </a:rPr>
              <a:t>Frankia</a:t>
            </a:r>
            <a:r>
              <a:rPr lang="en-US" altLang="tr-TR">
                <a:ea typeface="ＭＳ Ｐゴシック" panose="020B0600070205080204" pitchFamily="34" charset="-128"/>
              </a:rPr>
              <a:t> vesicles showing thick walls that confer protection from oxygen.  Bars are 100 nm.</a:t>
            </a:r>
          </a:p>
        </p:txBody>
      </p:sp>
    </p:spTree>
    <p:extLst>
      <p:ext uri="{BB962C8B-B14F-4D97-AF65-F5344CB8AC3E}">
        <p14:creationId xmlns:p14="http://schemas.microsoft.com/office/powerpoint/2010/main" val="281509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49507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019CED-20B1-4B3A-ACCA-1F1607750302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17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pic>
        <p:nvPicPr>
          <p:cNvPr id="149508" name="Picture 2" descr="a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509" name="Group 3"/>
          <p:cNvGrpSpPr>
            <a:grpSpLocks/>
          </p:cNvGrpSpPr>
          <p:nvPr/>
        </p:nvGrpSpPr>
        <p:grpSpPr bwMode="auto">
          <a:xfrm>
            <a:off x="1828800" y="4648200"/>
            <a:ext cx="8839200" cy="2209800"/>
            <a:chOff x="0" y="0"/>
            <a:chExt cx="8064" cy="978"/>
          </a:xfrm>
        </p:grpSpPr>
        <p:sp>
          <p:nvSpPr>
            <p:cNvPr id="14951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8064" cy="97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14951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064" cy="97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ja-JP" sz="240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Alder and the other woody hosts of </a:t>
              </a:r>
              <a:r>
                <a:rPr lang="en-US" altLang="ja-JP" sz="2400" i="1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Frankia</a:t>
              </a:r>
              <a:r>
                <a:rPr lang="en-US" altLang="ja-JP" sz="240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 are typical pioneer species that invade nutrient-poor soils. These plants benefit from the nitrogen-fixing association, while supplying the bacterial symbiont with photosynthetic products.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8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50531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AFFC7A-1B60-4ADE-A39B-D04DF514BE76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18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914400"/>
          </a:xfrm>
        </p:spPr>
        <p:txBody>
          <a:bodyPr/>
          <a:lstStyle/>
          <a:p>
            <a:r>
              <a:rPr lang="en-US" altLang="tr-TR" sz="3200" b="1"/>
              <a:t>Actinorhizal Plant Hosts</a:t>
            </a:r>
          </a:p>
        </p:txBody>
      </p:sp>
      <p:graphicFrame>
        <p:nvGraphicFramePr>
          <p:cNvPr id="41003" name="Group 43"/>
          <p:cNvGraphicFramePr>
            <a:graphicFrameLocks noGrp="1"/>
          </p:cNvGraphicFramePr>
          <p:nvPr>
            <p:ph type="tbl" idx="1"/>
          </p:nvPr>
        </p:nvGraphicFramePr>
        <p:xfrm>
          <a:off x="1752600" y="838201"/>
          <a:ext cx="8686800" cy="580072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1987190943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63995401"/>
                    </a:ext>
                  </a:extLst>
                </a:gridCol>
              </a:tblGrid>
              <a:tr h="504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Family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Genera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21042"/>
                  </a:ext>
                </a:extLst>
              </a:tr>
              <a:tr h="5031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Betulaceae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Alnus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891725"/>
                  </a:ext>
                </a:extLst>
              </a:tr>
              <a:tr h="904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Casuarinaceae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Allocasuarina, Casuarina, Ceuthostoma, Gymnostoma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15508"/>
                  </a:ext>
                </a:extLst>
              </a:tr>
              <a:tr h="504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Myricaceae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Comptonia, Myrica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060681"/>
                  </a:ext>
                </a:extLst>
              </a:tr>
              <a:tr h="8229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Elaeagnaceae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Elaeagnus, Hippopha</a:t>
                      </a:r>
                      <a:r>
                        <a:rPr kumimoji="0" lang="en-US" altLang="tr-T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ë, Shepherdia</a:t>
                      </a:r>
                      <a:endParaRPr kumimoji="0" lang="en-US" altLang="tr-TR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404675"/>
                  </a:ext>
                </a:extLst>
              </a:tr>
              <a:tr h="8229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Rhamnaceae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Ceanothus, Colletia, Discaria, Kentrothamnus, Retanilla, Talguenea, Trevoa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902947"/>
                  </a:ext>
                </a:extLst>
              </a:tr>
              <a:tr h="8229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Rosaceae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Cercocarpus, Chamaebatia, Cowania, Dryas, Purshia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475444"/>
                  </a:ext>
                </a:extLst>
              </a:tr>
              <a:tr h="457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Coriariaceae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Coriaria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19917"/>
                  </a:ext>
                </a:extLst>
              </a:tr>
              <a:tr h="457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Datiscaceae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Datisca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76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426333"/>
      </p:ext>
    </p:extLst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51555" name="Slayt Numarası Yer Tutucus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44F04C-F963-4C8A-8B8B-6BC85531750B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19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200" b="1"/>
              <a:t>Legume-</a:t>
            </a:r>
            <a:r>
              <a:rPr lang="en-US" altLang="tr-TR" sz="3200" b="1" i="1"/>
              <a:t>Rhizobium</a:t>
            </a:r>
            <a:r>
              <a:rPr lang="en-US" altLang="tr-TR" sz="3200" b="1"/>
              <a:t> Symbiosis</a:t>
            </a:r>
          </a:p>
        </p:txBody>
      </p:sp>
      <p:sp>
        <p:nvSpPr>
          <p:cNvPr id="151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7162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sz="2400" b="1"/>
              <a:t>The subfamilies of legumes</a:t>
            </a:r>
            <a:r>
              <a:rPr lang="en-US" altLang="tr-TR" sz="2400">
                <a:cs typeface="Times New Roman" panose="02020603050405020304" pitchFamily="18" charset="0"/>
              </a:rPr>
              <a:t> </a:t>
            </a:r>
            <a:r>
              <a:rPr lang="en-US" altLang="tr-TR" sz="2400"/>
              <a:t>(Caesalpinioideae, Mimosoideae, Papilionoideae), 700 genera, and 19,700 species of legumes</a:t>
            </a:r>
          </a:p>
          <a:p>
            <a:pPr>
              <a:lnSpc>
                <a:spcPct val="90000"/>
              </a:lnSpc>
              <a:buFont typeface="WP MathA"/>
              <a:buChar char="C"/>
            </a:pPr>
            <a:r>
              <a:rPr lang="en-US" altLang="tr-TR" sz="2400"/>
              <a:t>Only about </a:t>
            </a:r>
            <a:r>
              <a:rPr lang="en-US" altLang="tr-TR" sz="2400" b="1"/>
              <a:t>15% of</a:t>
            </a:r>
            <a:r>
              <a:rPr lang="en-US" altLang="tr-TR" sz="2400"/>
              <a:t> the species have been evaluated for nodulation</a:t>
            </a:r>
          </a:p>
          <a:p>
            <a:pPr>
              <a:lnSpc>
                <a:spcPct val="90000"/>
              </a:lnSpc>
              <a:buFont typeface="WP MathA"/>
              <a:buChar char="C"/>
            </a:pPr>
            <a:r>
              <a:rPr lang="en-US" altLang="tr-TR" sz="2400" b="1" i="1"/>
              <a:t>Rhizobium</a:t>
            </a:r>
            <a:endParaRPr lang="en-US" altLang="tr-TR" sz="2400" b="1"/>
          </a:p>
          <a:p>
            <a:pPr lvl="1">
              <a:lnSpc>
                <a:spcPct val="90000"/>
              </a:lnSpc>
              <a:buFont typeface="WP MathA"/>
              <a:buChar char="C"/>
            </a:pPr>
            <a:r>
              <a:rPr lang="en-US" altLang="tr-TR" smtClean="0"/>
              <a:t>Gram -, rod</a:t>
            </a:r>
          </a:p>
          <a:p>
            <a:pPr lvl="1">
              <a:lnSpc>
                <a:spcPct val="90000"/>
              </a:lnSpc>
              <a:buFont typeface="WP MathA"/>
              <a:buChar char="C"/>
            </a:pPr>
            <a:r>
              <a:rPr lang="en-US" altLang="tr-TR" smtClean="0"/>
              <a:t>Most studied symbiotic N</a:t>
            </a:r>
            <a:r>
              <a:rPr lang="en-US" altLang="tr-TR" baseline="-25000" smtClean="0"/>
              <a:t>2</a:t>
            </a:r>
            <a:r>
              <a:rPr lang="en-US" altLang="tr-TR" smtClean="0"/>
              <a:t>-fixing bacteria</a:t>
            </a:r>
          </a:p>
          <a:p>
            <a:pPr lvl="1">
              <a:lnSpc>
                <a:spcPct val="90000"/>
              </a:lnSpc>
              <a:buFont typeface="WP MathA"/>
              <a:buChar char="C"/>
            </a:pPr>
            <a:r>
              <a:rPr lang="en-US" altLang="tr-TR" smtClean="0"/>
              <a:t>Now subdivided into several genera</a:t>
            </a:r>
          </a:p>
          <a:p>
            <a:pPr lvl="1">
              <a:lnSpc>
                <a:spcPct val="90000"/>
              </a:lnSpc>
              <a:buFont typeface="WP MathA"/>
              <a:buChar char="C"/>
            </a:pPr>
            <a:r>
              <a:rPr lang="en-US" altLang="tr-TR" smtClean="0"/>
              <a:t>Many genes known that are involved in nodulation (</a:t>
            </a:r>
            <a:r>
              <a:rPr lang="en-US" altLang="tr-TR" i="1" smtClean="0"/>
              <a:t>nod, nol, noe</a:t>
            </a:r>
            <a:r>
              <a:rPr lang="en-US" altLang="tr-TR" smtClean="0"/>
              <a:t> genes)</a:t>
            </a:r>
          </a:p>
        </p:txBody>
      </p:sp>
      <p:pic>
        <p:nvPicPr>
          <p:cNvPr id="151558" name="Picture 4" descr="untitled-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076" y="3886200"/>
            <a:ext cx="1127125" cy="2057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146739"/>
      </p:ext>
    </p:extLst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33123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FF2099-2D01-4E7D-9CB8-641913AE30DE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2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33124" name="Rectangle 2"/>
          <p:cNvSpPr>
            <a:spLocks noChangeArrowheads="1"/>
          </p:cNvSpPr>
          <p:nvPr/>
        </p:nvSpPr>
        <p:spPr bwMode="auto">
          <a:xfrm>
            <a:off x="2209800" y="50165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GB" altLang="ja-JP" sz="40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Some nitrogen fixing organisms</a:t>
            </a:r>
            <a:endParaRPr kumimoji="1" lang="en-US" altLang="ja-JP" sz="40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25" name="Rectangle 3"/>
          <p:cNvSpPr>
            <a:spLocks noChangeArrowheads="1"/>
          </p:cNvSpPr>
          <p:nvPr/>
        </p:nvSpPr>
        <p:spPr bwMode="auto">
          <a:xfrm>
            <a:off x="1600200" y="1447800"/>
            <a:ext cx="480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ja-JP" sz="2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Free living aerobic bacteria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Azotobacter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Beijerinckia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Klebsiella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Cyanobacteria </a:t>
            </a:r>
            <a:r>
              <a:rPr kumimoji="1" lang="en-US" altLang="ja-JP" sz="2000" b="1">
                <a:ea typeface="ＭＳ Ｐゴシック" panose="020B0600070205080204" pitchFamily="34" charset="-128"/>
              </a:rPr>
              <a:t>(lichens)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kumimoji="1" lang="en-US" altLang="ja-JP" sz="2000" b="1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ja-JP" sz="2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Free living anaerobic bacteria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Clostridium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Desulfovibrio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Purple sulphur bacteria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Purple non-sulphur bacteria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Green sulphur bacteria</a:t>
            </a:r>
          </a:p>
        </p:txBody>
      </p:sp>
      <p:sp>
        <p:nvSpPr>
          <p:cNvPr id="133126" name="Rectangle 4"/>
          <p:cNvSpPr>
            <a:spLocks noChangeArrowheads="1"/>
          </p:cNvSpPr>
          <p:nvPr/>
        </p:nvSpPr>
        <p:spPr bwMode="auto">
          <a:xfrm>
            <a:off x="5943600" y="1447800"/>
            <a:ext cx="480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ja-JP" sz="2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Free living associative bacteria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Azospirillum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kumimoji="1" lang="en-US" altLang="ja-JP" sz="2000" b="1" i="1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kumimoji="1" lang="en-US" altLang="ja-JP" sz="2000" b="1" i="1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kumimoji="1" lang="en-US" altLang="ja-JP" sz="2000" b="1" i="1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kumimoji="1" lang="en-US" altLang="ja-JP" sz="2000" b="1" i="1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ja-JP" sz="2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Symbionts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Rhizobium </a:t>
            </a:r>
            <a:r>
              <a:rPr kumimoji="1" lang="en-US" altLang="ja-JP" sz="2000" b="1">
                <a:ea typeface="ＭＳ Ｐゴシック" panose="020B0600070205080204" pitchFamily="34" charset="-128"/>
              </a:rPr>
              <a:t>(legumes)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2000" b="1" i="1">
                <a:ea typeface="ＭＳ Ｐゴシック" panose="020B0600070205080204" pitchFamily="34" charset="-128"/>
              </a:rPr>
              <a:t>Frankia </a:t>
            </a:r>
            <a:r>
              <a:rPr kumimoji="1" lang="en-US" altLang="ja-JP" sz="2000" b="1">
                <a:ea typeface="ＭＳ Ｐゴシック" panose="020B0600070205080204" pitchFamily="34" charset="-128"/>
              </a:rPr>
              <a:t>(alden trees)</a:t>
            </a:r>
          </a:p>
        </p:txBody>
      </p:sp>
      <p:pic>
        <p:nvPicPr>
          <p:cNvPr id="133127" name="Picture 5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768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62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52579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2AA5D4-4579-492A-9F85-4F2EDE28D548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20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533400"/>
          </a:xfrm>
        </p:spPr>
        <p:txBody>
          <a:bodyPr/>
          <a:lstStyle/>
          <a:p>
            <a:r>
              <a:rPr lang="en-US" altLang="tr-TR" sz="3200" b="1"/>
              <a:t>Taxonomy of Rhizobia</a:t>
            </a:r>
          </a:p>
        </p:txBody>
      </p:sp>
      <p:graphicFrame>
        <p:nvGraphicFramePr>
          <p:cNvPr id="43055" name="Group 47"/>
          <p:cNvGraphicFramePr>
            <a:graphicFrameLocks noGrp="1"/>
          </p:cNvGraphicFramePr>
          <p:nvPr>
            <p:ph type="tbl" idx="1"/>
          </p:nvPr>
        </p:nvGraphicFramePr>
        <p:xfrm>
          <a:off x="1828800" y="784226"/>
          <a:ext cx="8534400" cy="5730875"/>
        </p:xfrm>
        <a:graphic>
          <a:graphicData uri="http://schemas.openxmlformats.org/drawingml/2006/table">
            <a:tbl>
              <a:tblPr/>
              <a:tblGrid>
                <a:gridCol w="2844800">
                  <a:extLst>
                    <a:ext uri="{9D8B030D-6E8A-4147-A177-3AD203B41FA5}">
                      <a16:colId xmlns:a16="http://schemas.microsoft.com/office/drawing/2014/main" val="575002825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3829175276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1715160424"/>
                    </a:ext>
                  </a:extLst>
                </a:gridCol>
              </a:tblGrid>
              <a:tr h="396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Genus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Species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Host plant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6110"/>
                  </a:ext>
                </a:extLst>
              </a:tr>
              <a:tr h="13717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Rhizobium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leguminosarum bv. trifolii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“              bv. viciae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“              bv. phaseoli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tropici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etli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Trifolium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(clovers)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Pisum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(peas), </a:t>
                      </a: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Vicia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(field beans), </a:t>
                      </a: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Lens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(lentils), </a:t>
                      </a: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Lathyrus</a:t>
                      </a: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Phaseolus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(bean)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Phaseolus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(bean), </a:t>
                      </a: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Leucaena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Phaseolus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(bean)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991404"/>
                  </a:ext>
                </a:extLst>
              </a:tr>
              <a:tr h="1158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Sinorhizobium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meliloti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fredii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saheli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teranga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Melilotus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(sweetclover), </a:t>
                      </a: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Medicago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(alfalfa), </a:t>
                      </a: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Trigonella</a:t>
                      </a: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Glycine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(soybean)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Sesbania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Sesbania, Acacia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16616"/>
                  </a:ext>
                </a:extLst>
              </a:tr>
              <a:tr h="731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Bradyrhizobium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japonicum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elkanii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liaoningense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Glycine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(soybean)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Glycine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(soybean)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Glycine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(soybean)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687438"/>
                  </a:ext>
                </a:extLst>
              </a:tr>
              <a:tr h="30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Azorhizobium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caulinodans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Sesbania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(stem nodule)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381135"/>
                  </a:ext>
                </a:extLst>
              </a:tr>
              <a:tr h="1158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‘Meso rhizobium’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huakuii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ciceri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tianshanense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mediterraneum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Lotus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(trefoil)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Astragalus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(milkvetch)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Cicer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(chickpea)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Cicer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(chickpea)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638853"/>
                  </a:ext>
                </a:extLst>
              </a:tr>
              <a:tr h="30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[Rhizobium]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galegae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Galega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(goat’s rue), </a:t>
                      </a: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Leucaena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636023"/>
                  </a:ext>
                </a:extLst>
              </a:tr>
              <a:tr h="30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Photorhizobium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spp.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Aeschynomene</a:t>
                      </a:r>
                      <a:r>
                        <a:rPr kumimoji="0" lang="en-US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(stem nodule)</a:t>
                      </a: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84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911809"/>
      </p:ext>
    </p:extLst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53603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244175-1EB3-4654-8722-3A6B06D0DE21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21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pic>
        <p:nvPicPr>
          <p:cNvPr id="44034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1"/>
            <a:ext cx="685800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Rectangle 3"/>
          <p:cNvSpPr>
            <a:spLocks noChangeArrowheads="1"/>
          </p:cNvSpPr>
          <p:nvPr/>
        </p:nvSpPr>
        <p:spPr bwMode="auto">
          <a:xfrm>
            <a:off x="1981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ja-JP" sz="4000" b="1" i="1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Rhizobium</a:t>
            </a:r>
            <a:r>
              <a:rPr kumimoji="1" lang="en-US" altLang="ja-JP" sz="4000" b="1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Root Nodules</a:t>
            </a:r>
            <a:endParaRPr kumimoji="1" lang="en-US" altLang="ja-JP" sz="4000" b="1" i="1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733800" y="5334001"/>
            <a:ext cx="4364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ja-JP" sz="2000" b="1" u="sng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picture above shows a clover root nodule. Available from [Internet]</a:t>
            </a:r>
            <a:endParaRPr lang="en-GB" altLang="ja-JP" sz="2000" u="sng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05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54627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0CFC23-1F33-450A-A689-30B4C59CC41D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22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54628" name="Rectangle 2"/>
          <p:cNvSpPr>
            <a:spLocks noChangeArrowheads="1"/>
          </p:cNvSpPr>
          <p:nvPr/>
        </p:nvSpPr>
        <p:spPr bwMode="auto">
          <a:xfrm>
            <a:off x="1981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ja-JP" sz="4000" b="1" i="1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Rhizobium</a:t>
            </a:r>
            <a:r>
              <a:rPr kumimoji="1" lang="en-US" altLang="ja-JP" sz="4000" b="1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Root Nodules</a:t>
            </a:r>
            <a:endParaRPr kumimoji="1" lang="en-US" altLang="ja-JP" sz="4000" b="1" i="1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54629" name="Picture 3" descr="biosphere_f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64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55651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C3DEF4-0FF4-4D4D-96E0-F0B50426ABBF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23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pic>
        <p:nvPicPr>
          <p:cNvPr id="155652" name="Picture 2" descr="FL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381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3" descr="FL1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388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4" name="Text Box 4"/>
          <p:cNvSpPr txBox="1">
            <a:spLocks noChangeArrowheads="1"/>
          </p:cNvSpPr>
          <p:nvPr/>
        </p:nvSpPr>
        <p:spPr bwMode="auto">
          <a:xfrm>
            <a:off x="1752601" y="4419601"/>
            <a:ext cx="8543925" cy="206210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ja-JP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few legumes (such as </a:t>
            </a:r>
            <a:r>
              <a:rPr lang="en-US" altLang="ja-JP" sz="3200" b="1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Sesbania rostrata</a:t>
            </a:r>
            <a:r>
              <a:rPr lang="en-US" altLang="ja-JP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have stem nodules as well as root nodules. Stem nodules (arrows) are capable of photosynthesis as well as nitrogen fixation.</a:t>
            </a:r>
          </a:p>
        </p:txBody>
      </p:sp>
    </p:spTree>
    <p:extLst>
      <p:ext uri="{BB962C8B-B14F-4D97-AF65-F5344CB8AC3E}">
        <p14:creationId xmlns:p14="http://schemas.microsoft.com/office/powerpoint/2010/main" val="28651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34147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13D1F2-B89A-4BCD-8BC7-56F4D2B02656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3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GB" altLang="ja-JP" sz="4000">
                <a:solidFill>
                  <a:schemeClr val="accent2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Some nitrogen fixing organisms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752600" y="935038"/>
          <a:ext cx="8763000" cy="561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6020038" imgH="2600563" progId="Excel.Sheet.8">
                  <p:embed/>
                </p:oleObj>
              </mc:Choice>
              <mc:Fallback>
                <p:oleObj name="Worksheet" r:id="rId3" imgW="6020038" imgH="2600563" progId="Excel.Sheet.8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35038"/>
                        <a:ext cx="8763000" cy="561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78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35171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56D3C0-3E77-437A-B15D-01C2FBB0C873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4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tr-TR" sz="3200" b="1">
                <a:solidFill>
                  <a:schemeClr val="accent2"/>
                </a:solidFill>
              </a:rPr>
              <a:t>Estimated Average Rates of Biological N</a:t>
            </a:r>
            <a:r>
              <a:rPr lang="en-US" altLang="tr-TR" sz="3200" b="1" baseline="-25000">
                <a:solidFill>
                  <a:schemeClr val="accent2"/>
                </a:solidFill>
              </a:rPr>
              <a:t>2</a:t>
            </a:r>
            <a:r>
              <a:rPr lang="en-US" altLang="tr-TR" sz="3200" b="1">
                <a:solidFill>
                  <a:schemeClr val="accent2"/>
                </a:solidFill>
              </a:rPr>
              <a:t> Fixation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</p:nvPr>
        </p:nvGraphicFramePr>
        <p:xfrm>
          <a:off x="1600200" y="868363"/>
          <a:ext cx="8991600" cy="5903912"/>
        </p:xfrm>
        <a:graphic>
          <a:graphicData uri="http://schemas.openxmlformats.org/drawingml/2006/table">
            <a:tbl>
              <a:tblPr/>
              <a:tblGrid>
                <a:gridCol w="6324600">
                  <a:extLst>
                    <a:ext uri="{9D8B030D-6E8A-4147-A177-3AD203B41FA5}">
                      <a16:colId xmlns:a16="http://schemas.microsoft.com/office/drawing/2014/main" val="124422988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396433988"/>
                    </a:ext>
                  </a:extLst>
                </a:gridCol>
              </a:tblGrid>
              <a:tr h="365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Organism or system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en-US" alt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fixed (kg ha</a:t>
                      </a:r>
                      <a:r>
                        <a:rPr kumimoji="0" lang="en-US" alt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kumimoji="0" lang="en-US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</a:t>
                      </a:r>
                      <a:r>
                        <a:rPr kumimoji="0" lang="en-US" alt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r>
                        <a:rPr kumimoji="0" lang="en-US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585133"/>
                  </a:ext>
                </a:extLst>
              </a:tr>
              <a:tr h="10667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Free-living microorganisms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Cyanobacteria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</a:t>
                      </a: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Azotobacter 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Clostridium pasteurianum</a:t>
                      </a: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0.1-0.5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149755"/>
                  </a:ext>
                </a:extLst>
              </a:tr>
              <a:tr h="6857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Grass-Bacteria associative symbioses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Azospirillum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834966"/>
                  </a:ext>
                </a:extLst>
              </a:tr>
              <a:tr h="10667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Cyanobacterial associations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Gunnera 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Azolla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Lichens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10-20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40-80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51396"/>
                  </a:ext>
                </a:extLst>
              </a:tr>
              <a:tr h="920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Leguminous plant symbioses with rhizobia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Grain legumes (</a:t>
                      </a: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Glycine,</a:t>
                      </a: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Vigna, Lespedeza, Phaseolus</a:t>
                      </a: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Pasture legumes (</a:t>
                      </a: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Trifolium, Medicago, Lupinus</a:t>
                      </a: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50-100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100-600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140486"/>
                  </a:ext>
                </a:extLst>
              </a:tr>
              <a:tr h="1798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Actinorhizal plant symbioses with </a:t>
                      </a:r>
                      <a:r>
                        <a:rPr kumimoji="0" lang="en-US" altLang="tr-T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Frankia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</a:t>
                      </a: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Alnus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Hippophaë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Ceanothus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Coriaria</a:t>
                      </a: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Casuarina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40-300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1-150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1-50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50-150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062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288059"/>
      </p:ext>
    </p:extLst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36195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891012-BEFE-4A52-9A64-6FF10B5317C2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5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09800" y="609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ja-JP" sz="3600">
                <a:solidFill>
                  <a:schemeClr val="accent2"/>
                </a:solidFill>
                <a:latin typeface="Albertus Medium"/>
                <a:ea typeface="ＭＳ Ｐゴシック" panose="020B0600070205080204" pitchFamily="34" charset="-128"/>
              </a:rPr>
              <a:t>Rank of Biological Nitrogen Fixation</a:t>
            </a: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/>
        </p:nvGraphicFramePr>
        <p:xfrm>
          <a:off x="2209800" y="1828800"/>
          <a:ext cx="7772400" cy="4357688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3208178683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204341945"/>
                    </a:ext>
                  </a:extLst>
                </a:gridCol>
              </a:tblGrid>
              <a:tr h="944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N</a:t>
                      </a:r>
                      <a:r>
                        <a:rPr kumimoji="0" lang="en-US" altLang="ja-JP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 fixing system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Nitrogen Fixation (kg N/ha/year)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177086"/>
                  </a:ext>
                </a:extLst>
              </a:tr>
              <a:tr h="823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Rhizobium-legume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50 - 600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193294"/>
                  </a:ext>
                </a:extLst>
              </a:tr>
              <a:tr h="8221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Cyanobacteria- moss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10 - 300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488980"/>
                  </a:ext>
                </a:extLst>
              </a:tr>
              <a:tr h="944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Rhizosphere associations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5 - 25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965812"/>
                  </a:ext>
                </a:extLst>
              </a:tr>
              <a:tr h="8221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Free- living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Medium" pitchFamily="34" charset="0"/>
                          <a:ea typeface="ＭＳ Ｐゴシック" panose="020B0600070205080204" pitchFamily="34" charset="-128"/>
                        </a:rPr>
                        <a:t>0.1 - 25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68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89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37219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61B635-1CD3-4BBC-9D3C-E679B3682028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6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37220" name="Rectangle 2"/>
          <p:cNvSpPr>
            <a:spLocks noChangeArrowheads="1"/>
          </p:cNvSpPr>
          <p:nvPr/>
        </p:nvSpPr>
        <p:spPr bwMode="auto">
          <a:xfrm>
            <a:off x="2133600" y="228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ja-JP" sz="4000" b="1">
                <a:solidFill>
                  <a:srgbClr val="CC3300"/>
                </a:solidFill>
                <a:ea typeface="ＭＳ Ｐゴシック" panose="020B0600070205080204" pitchFamily="34" charset="-128"/>
              </a:rPr>
              <a:t>Nitrogen Fixation</a:t>
            </a:r>
          </a:p>
        </p:txBody>
      </p:sp>
      <p:sp>
        <p:nvSpPr>
          <p:cNvPr id="137221" name="Rectangle 3"/>
          <p:cNvSpPr>
            <a:spLocks noChangeArrowheads="1"/>
          </p:cNvSpPr>
          <p:nvPr/>
        </p:nvSpPr>
        <p:spPr bwMode="auto">
          <a:xfrm>
            <a:off x="21336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ja-JP" sz="2800">
                <a:ea typeface="ＭＳ Ｐゴシック" panose="020B0600070205080204" pitchFamily="34" charset="-128"/>
              </a:rPr>
              <a:t>Semua bacteria fiksasi nitrogen menggunakan conserved enzyme complex yang disebut </a:t>
            </a:r>
            <a:r>
              <a:rPr kumimoji="1" lang="en-US" altLang="ja-JP" sz="28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Nitrogenase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1" lang="en-US" altLang="ja-JP" sz="2800" b="1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ja-JP" sz="28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Nitrogenase</a:t>
            </a:r>
            <a:r>
              <a:rPr kumimoji="1" lang="en-US" altLang="ja-JP" sz="2800">
                <a:ea typeface="ＭＳ Ｐゴシック" panose="020B0600070205080204" pitchFamily="34" charset="-128"/>
              </a:rPr>
              <a:t> tersusun dari dua subunits: an iron-sulfur protein dan a molybdenum-iron-sulfur protein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1" lang="en-US" altLang="ja-JP" sz="28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ja-JP" sz="2800" b="1">
                <a:ea typeface="ＭＳ Ｐゴシック" panose="020B0600070205080204" pitchFamily="34" charset="-128"/>
              </a:rPr>
              <a:t>Aerobic organisms</a:t>
            </a:r>
            <a:r>
              <a:rPr kumimoji="1" lang="en-US" altLang="ja-JP" sz="2800">
                <a:ea typeface="ＭＳ Ｐゴシック" panose="020B0600070205080204" pitchFamily="34" charset="-128"/>
              </a:rPr>
              <a:t> face special challenges to nitrogen fixation karena </a:t>
            </a:r>
            <a:r>
              <a:rPr kumimoji="1" lang="en-US" altLang="ja-JP" sz="2800" b="1">
                <a:ea typeface="ＭＳ Ｐゴシック" panose="020B0600070205080204" pitchFamily="34" charset="-128"/>
              </a:rPr>
              <a:t>nitrogenase</a:t>
            </a:r>
            <a:r>
              <a:rPr kumimoji="1" lang="en-US" altLang="ja-JP" sz="2800">
                <a:ea typeface="ＭＳ Ｐゴシック" panose="020B0600070205080204" pitchFamily="34" charset="-128"/>
              </a:rPr>
              <a:t> inactivasi bila oxygen bereaksi dengan iron component of the proteins</a:t>
            </a:r>
          </a:p>
        </p:txBody>
      </p:sp>
      <p:pic>
        <p:nvPicPr>
          <p:cNvPr id="13722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4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38243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60667B-7FE9-4F97-A214-891900ACA1C7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7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4800"/>
            <a:ext cx="34528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52414"/>
            <a:ext cx="520541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6" name="Text Box 4"/>
          <p:cNvSpPr txBox="1">
            <a:spLocks noChangeArrowheads="1"/>
          </p:cNvSpPr>
          <p:nvPr/>
        </p:nvSpPr>
        <p:spPr bwMode="auto">
          <a:xfrm>
            <a:off x="2438400" y="44196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ja-JP" sz="3600" b="1">
                <a:solidFill>
                  <a:srgbClr val="FF33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Nitrogenase</a:t>
            </a:r>
          </a:p>
        </p:txBody>
      </p:sp>
      <p:pic>
        <p:nvPicPr>
          <p:cNvPr id="1382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480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70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39267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37A201-A0B7-4E67-B37F-3A5D01B64AD9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8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pic>
        <p:nvPicPr>
          <p:cNvPr id="139268" name="Picture 2" descr="Nodules birdsfoot tref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962400"/>
            <a:ext cx="2125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762000"/>
          </a:xfrm>
        </p:spPr>
        <p:txBody>
          <a:bodyPr/>
          <a:lstStyle/>
          <a:p>
            <a:r>
              <a:rPr lang="en-US" altLang="tr-TR" sz="3200" b="1"/>
              <a:t>Types of Biological Nitrogen Fixation</a:t>
            </a:r>
          </a:p>
        </p:txBody>
      </p:sp>
      <p:sp>
        <p:nvSpPr>
          <p:cNvPr id="1392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Free-living (asymbiotic)</a:t>
            </a:r>
          </a:p>
          <a:p>
            <a:r>
              <a:rPr lang="en-US" altLang="tr-TR" sz="2400"/>
              <a:t>Cyanobacteria</a:t>
            </a:r>
          </a:p>
          <a:p>
            <a:r>
              <a:rPr lang="en-US" altLang="tr-TR" sz="2400" i="1"/>
              <a:t>Azotobacter</a:t>
            </a:r>
            <a:endParaRPr lang="en-US" altLang="tr-TR" sz="2400"/>
          </a:p>
          <a:p>
            <a:pPr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Associative</a:t>
            </a:r>
          </a:p>
          <a:p>
            <a:r>
              <a:rPr lang="en-US" altLang="tr-TR" sz="2400"/>
              <a:t>Rhizosphere</a:t>
            </a:r>
            <a:r>
              <a:rPr lang="en-US" altLang="tr-TR" sz="2400">
                <a:cs typeface="Times New Roman" panose="02020603050405020304" pitchFamily="18" charset="0"/>
              </a:rPr>
              <a:t>–</a:t>
            </a:r>
            <a:r>
              <a:rPr lang="en-US" altLang="tr-TR" sz="2400" i="1">
                <a:cs typeface="Times New Roman" panose="02020603050405020304" pitchFamily="18" charset="0"/>
              </a:rPr>
              <a:t>Azospirillum</a:t>
            </a:r>
            <a:endParaRPr lang="en-US" altLang="tr-TR" sz="2400"/>
          </a:p>
          <a:p>
            <a:r>
              <a:rPr lang="en-US" altLang="tr-TR" sz="2400"/>
              <a:t>Lichens</a:t>
            </a:r>
            <a:r>
              <a:rPr lang="en-US" altLang="tr-TR" sz="2400">
                <a:cs typeface="Times New Roman" panose="02020603050405020304" pitchFamily="18" charset="0"/>
              </a:rPr>
              <a:t>–cyanobacteria</a:t>
            </a:r>
            <a:endParaRPr lang="en-US" altLang="tr-TR" sz="2400"/>
          </a:p>
          <a:p>
            <a:r>
              <a:rPr lang="en-US" altLang="tr-TR" sz="2400"/>
              <a:t>Leaf nodules</a:t>
            </a:r>
          </a:p>
          <a:p>
            <a:pPr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Symbiotic</a:t>
            </a:r>
          </a:p>
          <a:p>
            <a:r>
              <a:rPr lang="en-US" altLang="tr-TR" sz="2400"/>
              <a:t>Legume-rhizobia</a:t>
            </a:r>
          </a:p>
          <a:p>
            <a:r>
              <a:rPr lang="en-US" altLang="tr-TR" sz="2400"/>
              <a:t>Actinorhizal-</a:t>
            </a:r>
            <a:r>
              <a:rPr lang="en-US" altLang="tr-TR" sz="2400" i="1"/>
              <a:t>Frankia</a:t>
            </a:r>
            <a:endParaRPr lang="en-US" altLang="tr-TR" sz="2400"/>
          </a:p>
        </p:txBody>
      </p:sp>
      <p:pic>
        <p:nvPicPr>
          <p:cNvPr id="139271" name="Picture 5" descr="CSS 455 Nitrogen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6" y="2209800"/>
            <a:ext cx="24415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6" descr="CSS 455 Nitrogen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t="8626" r="53734" b="40411"/>
          <a:stretch>
            <a:fillRect/>
          </a:stretch>
        </p:blipFill>
        <p:spPr bwMode="auto">
          <a:xfrm>
            <a:off x="6400800" y="1219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67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17626"/>
            <a:ext cx="832802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359151" y="765175"/>
            <a:ext cx="5216525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>
                <a:solidFill>
                  <a:srgbClr val="FF0000"/>
                </a:solidFill>
                <a:latin typeface="Comic Sans MS" panose="030F0702030302020204" pitchFamily="66" charset="0"/>
              </a:rPr>
              <a:t>Examples of N</a:t>
            </a:r>
            <a:r>
              <a:rPr lang="en-US" altLang="tr-TR" baseline="-25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tr-TR">
                <a:solidFill>
                  <a:srgbClr val="FF0000"/>
                </a:solidFill>
                <a:latin typeface="Comic Sans MS" panose="030F0702030302020204" pitchFamily="66" charset="0"/>
              </a:rPr>
              <a:t> fixing plants </a:t>
            </a:r>
          </a:p>
          <a:p>
            <a:endParaRPr lang="en-US" altLang="tr-TR">
              <a:latin typeface="Comic Sans MS" panose="030F0702030302020204" pitchFamily="66" charset="0"/>
            </a:endParaRPr>
          </a:p>
          <a:p>
            <a:endParaRPr lang="en-US" altLang="tr-TR">
              <a:latin typeface="Comic Sans MS" panose="030F0702030302020204" pitchFamily="66" charset="0"/>
            </a:endParaRPr>
          </a:p>
          <a:p>
            <a:endParaRPr lang="en-US" altLang="tr-TR">
              <a:latin typeface="Comic Sans MS" panose="030F0702030302020204" pitchFamily="66" charset="0"/>
            </a:endParaRPr>
          </a:p>
          <a:p>
            <a:r>
              <a:rPr lang="en-US" altLang="tr-TR" b="1">
                <a:solidFill>
                  <a:srgbClr val="FF0000"/>
                </a:solidFill>
                <a:latin typeface="Comic Sans MS" panose="030F0702030302020204" pitchFamily="66" charset="0"/>
              </a:rPr>
              <a:t>Mesquite, Acacia, Palo Verde </a:t>
            </a:r>
          </a:p>
          <a:p>
            <a:r>
              <a:rPr lang="en-US" altLang="tr-TR" b="1" i="1">
                <a:solidFill>
                  <a:srgbClr val="FF0000"/>
                </a:solidFill>
                <a:latin typeface="Comic Sans MS" panose="030F0702030302020204" pitchFamily="66" charset="0"/>
              </a:rPr>
              <a:t>Symbionts are Rhizobium &amp; Bradyrhizobium</a:t>
            </a:r>
          </a:p>
          <a:p>
            <a:endParaRPr lang="en-US" altLang="tr-TR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tr-TR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tr-TR" b="1">
                <a:solidFill>
                  <a:srgbClr val="FF0000"/>
                </a:solidFill>
                <a:latin typeface="Comic Sans MS" panose="030F0702030302020204" pitchFamily="66" charset="0"/>
              </a:rPr>
              <a:t>Lupines - </a:t>
            </a:r>
            <a:r>
              <a:rPr lang="en-US" altLang="tr-TR" b="1" i="1">
                <a:solidFill>
                  <a:srgbClr val="FF0000"/>
                </a:solidFill>
                <a:latin typeface="Comic Sans MS" panose="030F0702030302020204" pitchFamily="66" charset="0"/>
              </a:rPr>
              <a:t>Bradyrhizobium</a:t>
            </a:r>
            <a:endParaRPr lang="en-US" altLang="tr-TR">
              <a:latin typeface="Comic Sans MS" panose="030F0702030302020204" pitchFamily="66" charset="0"/>
            </a:endParaRPr>
          </a:p>
          <a:p>
            <a:endParaRPr lang="en-US" altLang="tr-TR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altLang="tr-TR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2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768</Words>
  <Application>Microsoft Office PowerPoint</Application>
  <PresentationFormat>Geniş ekran</PresentationFormat>
  <Paragraphs>252</Paragraphs>
  <Slides>23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36" baseType="lpstr">
      <vt:lpstr>ＭＳ Ｐゴシック</vt:lpstr>
      <vt:lpstr>Albertus Medium</vt:lpstr>
      <vt:lpstr>Arial</vt:lpstr>
      <vt:lpstr>Arial Unicode MS</vt:lpstr>
      <vt:lpstr>Calibri</vt:lpstr>
      <vt:lpstr>Calibri Light</vt:lpstr>
      <vt:lpstr>Comic Sans MS</vt:lpstr>
      <vt:lpstr>Constantia</vt:lpstr>
      <vt:lpstr>Times New Roman</vt:lpstr>
      <vt:lpstr>WP MathA</vt:lpstr>
      <vt:lpstr>Office Teması</vt:lpstr>
      <vt:lpstr>Microsoft Excel Worksheet</vt:lpstr>
      <vt:lpstr>Corel Presentations 9 Drawing</vt:lpstr>
      <vt:lpstr>PowerPoint Sunusu</vt:lpstr>
      <vt:lpstr>PowerPoint Sunusu</vt:lpstr>
      <vt:lpstr>PowerPoint Sunusu</vt:lpstr>
      <vt:lpstr>Estimated Average Rates of Biological N2 Fixation</vt:lpstr>
      <vt:lpstr>PowerPoint Sunusu</vt:lpstr>
      <vt:lpstr>PowerPoint Sunusu</vt:lpstr>
      <vt:lpstr>PowerPoint Sunusu</vt:lpstr>
      <vt:lpstr>Types of Biological Nitrogen Fixation</vt:lpstr>
      <vt:lpstr>PowerPoint Sunusu</vt:lpstr>
      <vt:lpstr>PowerPoint Sunusu</vt:lpstr>
      <vt:lpstr>   </vt:lpstr>
      <vt:lpstr>Free-living N2 Fixation</vt:lpstr>
      <vt:lpstr>PowerPoint Sunusu</vt:lpstr>
      <vt:lpstr>PowerPoint Sunusu</vt:lpstr>
      <vt:lpstr>PowerPoint Sunusu</vt:lpstr>
      <vt:lpstr>Frankia and Actinorhizal Plants</vt:lpstr>
      <vt:lpstr>PowerPoint Sunusu</vt:lpstr>
      <vt:lpstr>Actinorhizal Plant Hosts</vt:lpstr>
      <vt:lpstr>Legume-Rhizobium Symbiosis</vt:lpstr>
      <vt:lpstr>Taxonomy of Rhizobia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SSSSSSSSSS</dc:creator>
  <cp:lastModifiedBy>SSSSSSSSSS</cp:lastModifiedBy>
  <cp:revision>7</cp:revision>
  <dcterms:created xsi:type="dcterms:W3CDTF">2020-09-17T17:30:29Z</dcterms:created>
  <dcterms:modified xsi:type="dcterms:W3CDTF">2020-09-17T17:37:27Z</dcterms:modified>
</cp:coreProperties>
</file>