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4" r:id="rId9"/>
    <p:sldId id="265"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4ECB3E9F-201A-4B62-8520-ABE8C6D4B536}"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E65630F-98C2-4E9D-BCEA-FF4C9AA0EF7C}"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4ECB3E9F-201A-4B62-8520-ABE8C6D4B536}"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E65630F-98C2-4E9D-BCEA-FF4C9AA0EF7C}"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4ECB3E9F-201A-4B62-8520-ABE8C6D4B536}"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E65630F-98C2-4E9D-BCEA-FF4C9AA0EF7C}"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4ECB3E9F-201A-4B62-8520-ABE8C6D4B536}"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E65630F-98C2-4E9D-BCEA-FF4C9AA0EF7C}"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ECB3E9F-201A-4B62-8520-ABE8C6D4B536}"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E65630F-98C2-4E9D-BCEA-FF4C9AA0EF7C}"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4ECB3E9F-201A-4B62-8520-ABE8C6D4B536}" type="datetimeFigureOut">
              <a:rPr lang="tr-TR" smtClean="0"/>
              <a:t>07.05.2020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E65630F-98C2-4E9D-BCEA-FF4C9AA0EF7C}"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4ECB3E9F-201A-4B62-8520-ABE8C6D4B536}" type="datetimeFigureOut">
              <a:rPr lang="tr-TR" smtClean="0"/>
              <a:t>07.05.2020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E65630F-98C2-4E9D-BCEA-FF4C9AA0EF7C}"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4ECB3E9F-201A-4B62-8520-ABE8C6D4B536}" type="datetimeFigureOut">
              <a:rPr lang="tr-TR" smtClean="0"/>
              <a:t>07.05.2020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E65630F-98C2-4E9D-BCEA-FF4C9AA0EF7C}"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CB3E9F-201A-4B62-8520-ABE8C6D4B536}" type="datetimeFigureOut">
              <a:rPr lang="tr-TR" smtClean="0"/>
              <a:t>07.05.2020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0E65630F-98C2-4E9D-BCEA-FF4C9AA0EF7C}"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CB3E9F-201A-4B62-8520-ABE8C6D4B536}" type="datetimeFigureOut">
              <a:rPr lang="tr-TR" smtClean="0"/>
              <a:t>07.05.2020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E65630F-98C2-4E9D-BCEA-FF4C9AA0EF7C}"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CB3E9F-201A-4B62-8520-ABE8C6D4B536}" type="datetimeFigureOut">
              <a:rPr lang="tr-TR" smtClean="0"/>
              <a:t>07.05.2020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E65630F-98C2-4E9D-BCEA-FF4C9AA0EF7C}"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CB3E9F-201A-4B62-8520-ABE8C6D4B536}" type="datetimeFigureOut">
              <a:rPr lang="tr-TR" smtClean="0"/>
              <a:t>07.05.2020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65630F-98C2-4E9D-BCEA-FF4C9AA0EF7C}"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ÇALIŞMA EKONOMİSİ</a:t>
            </a:r>
            <a:endParaRPr lang="tr-TR" dirty="0"/>
          </a:p>
        </p:txBody>
      </p:sp>
      <p:sp>
        <p:nvSpPr>
          <p:cNvPr id="3" name="Subtitle 2"/>
          <p:cNvSpPr>
            <a:spLocks noGrp="1"/>
          </p:cNvSpPr>
          <p:nvPr>
            <p:ph type="subTitle" idx="1"/>
          </p:nvPr>
        </p:nvSpPr>
        <p:spPr/>
        <p:txBody>
          <a:bodyPr/>
          <a:lstStyle/>
          <a:p>
            <a:r>
              <a:rPr lang="tr-TR" dirty="0" smtClean="0"/>
              <a:t>6. HAFTA</a:t>
            </a:r>
          </a:p>
          <a:p>
            <a:r>
              <a:rPr lang="tr-TR" dirty="0" smtClean="0"/>
              <a:t>EKONOMİK KRİZ VE İŞGÜCÜ</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İŞSİZLİK</a:t>
            </a:r>
            <a:endParaRPr lang="tr-TR" dirty="0"/>
          </a:p>
        </p:txBody>
      </p:sp>
      <p:sp>
        <p:nvSpPr>
          <p:cNvPr id="3" name="Content Placeholder 2"/>
          <p:cNvSpPr>
            <a:spLocks noGrp="1"/>
          </p:cNvSpPr>
          <p:nvPr>
            <p:ph idx="1"/>
          </p:nvPr>
        </p:nvSpPr>
        <p:spPr/>
        <p:txBody>
          <a:bodyPr>
            <a:normAutofit fontScale="77500" lnSpcReduction="20000"/>
          </a:bodyPr>
          <a:lstStyle/>
          <a:p>
            <a:r>
              <a:rPr lang="tr-TR" dirty="0" smtClean="0"/>
              <a:t>Geçmiş krizlere baktığımızda genellikle kriz etkilerinin geç geldiği işgücü piyasalarında toparlanmanın da uzun zaman aldığı görülüyor. </a:t>
            </a:r>
          </a:p>
          <a:p>
            <a:r>
              <a:rPr lang="tr-TR" dirty="0" smtClean="0"/>
              <a:t>Türkiye’de de 2001 krizinin sonrası için geçerli olan bu durum, zaten göreceli olarak yüksek olan işsizlik oranının küresel krizin ardından daha da yüksek bir düzeyde dengelenme riskini içinde barındırıyor. </a:t>
            </a:r>
          </a:p>
          <a:p>
            <a:r>
              <a:rPr lang="tr-TR" dirty="0" smtClean="0"/>
              <a:t>Gerçekten de 1980’lerin sonundan itibaren Türkiye’nin yıllık işsizlik oranının en düşük değere %6,5 ile 2000’de ulaştığı, 2001 krizi ile birlikte yükselişe geçerek 2003’te %10,5 ile tavanı bulduğu ve 2004–2006 döneminde ulaşılan yüksek büyüme rakamlarına karşın kriz öncesi değerlere inmediği görülüyor(ÖZ, 2010).</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İŞSİZLİK</a:t>
            </a:r>
            <a:endParaRPr lang="tr-TR" dirty="0"/>
          </a:p>
        </p:txBody>
      </p:sp>
      <p:sp>
        <p:nvSpPr>
          <p:cNvPr id="3" name="Content Placeholder 2"/>
          <p:cNvSpPr>
            <a:spLocks noGrp="1"/>
          </p:cNvSpPr>
          <p:nvPr>
            <p:ph idx="1"/>
          </p:nvPr>
        </p:nvSpPr>
        <p:spPr/>
        <p:txBody>
          <a:bodyPr/>
          <a:lstStyle/>
          <a:p>
            <a:r>
              <a:rPr lang="tr-TR" dirty="0" smtClean="0"/>
              <a:t>işsizliğe karşı önerilen politika seçeneklerinin ilki “bırakınız yapsınlar” şeklinde özetlenebilecek, hükümetlerin işsizliğe karşı neredeyse hiçbir önlem almaması gerektiğini, piyasanın kendiliğinden bu sorunu çözeceğini savunan yaklaşımdır (Dehesa, 1997).</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İŞSİZLİK</a:t>
            </a:r>
            <a:endParaRPr lang="tr-TR" dirty="0"/>
          </a:p>
        </p:txBody>
      </p:sp>
      <p:sp>
        <p:nvSpPr>
          <p:cNvPr id="3" name="Content Placeholder 2"/>
          <p:cNvSpPr>
            <a:spLocks noGrp="1"/>
          </p:cNvSpPr>
          <p:nvPr>
            <p:ph idx="1"/>
          </p:nvPr>
        </p:nvSpPr>
        <p:spPr/>
        <p:txBody>
          <a:bodyPr>
            <a:normAutofit fontScale="92500" lnSpcReduction="20000"/>
          </a:bodyPr>
          <a:lstStyle/>
          <a:p>
            <a:r>
              <a:rPr lang="tr-TR" dirty="0" smtClean="0"/>
              <a:t>İkinci politika seçeneği, Keynesyen ve Yeni Keynesyen teorilere olduğu kadar emek ve ürün piyasaları arasındaki geçiş mekanizması üzerine daha yeni çalışmalara dayanan “talep yönlü” politikalardır. </a:t>
            </a:r>
          </a:p>
          <a:p>
            <a:r>
              <a:rPr lang="tr-TR" dirty="0" smtClean="0"/>
              <a:t>Bunlar, hükümetlerin kamu sektöründe doğrudan istihdam yaratarak işsizliği azalttığı kamu istihdam politikaları ile toplam talebi artırarak işsizliği azalttığı genişlemeci maliye ve para politikaları olmak üzere ikiye ayrılır (Snower, 1997’dan aktaran ÖZ, 2010).</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İŞSİZLİK</a:t>
            </a:r>
            <a:endParaRPr lang="tr-TR" dirty="0"/>
          </a:p>
        </p:txBody>
      </p:sp>
      <p:sp>
        <p:nvSpPr>
          <p:cNvPr id="3" name="Content Placeholder 2"/>
          <p:cNvSpPr>
            <a:spLocks noGrp="1"/>
          </p:cNvSpPr>
          <p:nvPr>
            <p:ph idx="1"/>
          </p:nvPr>
        </p:nvSpPr>
        <p:spPr/>
        <p:txBody>
          <a:bodyPr>
            <a:normAutofit/>
          </a:bodyPr>
          <a:lstStyle/>
          <a:p>
            <a:r>
              <a:rPr lang="tr-TR" dirty="0" smtClean="0"/>
              <a:t>Avrupa’daki yüksek işsizlik sorununun nedenleri üzerine yapılan çalışmalarda ortaya çıkan son politika seçeneği “sözleşmelere yönelik” politikalar başlığı altında toplanabilir (Snower, 1997).</a:t>
            </a:r>
          </a:p>
          <a:p>
            <a:r>
              <a:rPr lang="tr-TR" dirty="0" smtClean="0"/>
              <a:t>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İŞSİZLİK</a:t>
            </a:r>
            <a:endParaRPr lang="tr-TR" dirty="0"/>
          </a:p>
        </p:txBody>
      </p:sp>
      <p:sp>
        <p:nvSpPr>
          <p:cNvPr id="3" name="Content Placeholder 2"/>
          <p:cNvSpPr>
            <a:spLocks noGrp="1"/>
          </p:cNvSpPr>
          <p:nvPr>
            <p:ph idx="1"/>
          </p:nvPr>
        </p:nvSpPr>
        <p:spPr/>
        <p:txBody>
          <a:bodyPr/>
          <a:lstStyle/>
          <a:p>
            <a:r>
              <a:rPr lang="tr-TR" dirty="0" smtClean="0"/>
              <a:t>Bu politikalar, iş paylaşımı ve erken emeklilik, işe giriş ve işten çıkış maliyetlerinin azaltılması, kar paylaşımı, istihdam vergilerinin azaltılması ve düşük ücret desteği, işe alım desteği ve uzun süreli işsizler için sosyal yardım ödemeleri gibi önlemleri kapsıyor(ÖZ, 2010).</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işsizliğe karşı politika önerileri.jpg"/>
          <p:cNvPicPr>
            <a:picLocks noGrp="1" noChangeAspect="1"/>
          </p:cNvPicPr>
          <p:nvPr isPhoto="1"/>
        </p:nvPicPr>
        <p:blipFill>
          <a:blip r:embed="rId2">
            <a:lum/>
          </a:blip>
          <a:stretch>
            <a:fillRect/>
          </a:stretch>
        </p:blipFill>
        <p:spPr>
          <a:xfrm>
            <a:off x="2214546" y="1714488"/>
            <a:ext cx="5103813" cy="68580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İŞSİZLİK</a:t>
            </a:r>
            <a:endParaRPr lang="tr-TR" dirty="0"/>
          </a:p>
        </p:txBody>
      </p:sp>
      <p:sp>
        <p:nvSpPr>
          <p:cNvPr id="3" name="Content Placeholder 2"/>
          <p:cNvSpPr>
            <a:spLocks noGrp="1"/>
          </p:cNvSpPr>
          <p:nvPr>
            <p:ph idx="1"/>
          </p:nvPr>
        </p:nvSpPr>
        <p:spPr/>
        <p:txBody>
          <a:bodyPr>
            <a:normAutofit fontScale="92500" lnSpcReduction="20000"/>
          </a:bodyPr>
          <a:lstStyle/>
          <a:p>
            <a:r>
              <a:rPr lang="tr-TR" dirty="0" smtClean="0"/>
              <a:t>etkin bir aktif istihdam programının taşıması gereken özellikleri ülkelerin deneyimleri ışığında sıralamak gerekirse: • İşsizlik oranında ciddi bir düşüş sağlaması için kapsamının geniş tutulması gerekir; </a:t>
            </a:r>
          </a:p>
          <a:p>
            <a:r>
              <a:rPr lang="tr-TR" dirty="0" smtClean="0"/>
              <a:t>• Belli bir süre ile sınırlandırılarak normal istihdama geçişe engel olmaması sağlanmalıdır; </a:t>
            </a:r>
          </a:p>
          <a:p>
            <a:r>
              <a:rPr lang="tr-TR" dirty="0" smtClean="0"/>
              <a:t>• İstihdamı koruma, yeni istihdam yaratma, mesleki eğitim ve işe yerleştirme ile sosyal güvenliği kapsayacak şekilde bir bütünlük taşımalıdır;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İŞSİZLİK</a:t>
            </a:r>
            <a:endParaRPr lang="tr-TR" dirty="0"/>
          </a:p>
        </p:txBody>
      </p:sp>
      <p:sp>
        <p:nvSpPr>
          <p:cNvPr id="3" name="Content Placeholder 2"/>
          <p:cNvSpPr>
            <a:spLocks noGrp="1"/>
          </p:cNvSpPr>
          <p:nvPr>
            <p:ph idx="1"/>
          </p:nvPr>
        </p:nvSpPr>
        <p:spPr/>
        <p:txBody>
          <a:bodyPr>
            <a:normAutofit fontScale="92500"/>
          </a:bodyPr>
          <a:lstStyle/>
          <a:p>
            <a:r>
              <a:rPr lang="tr-TR" dirty="0" smtClean="0"/>
              <a:t>• Hedef kitlenin belirlenmesinde yarar vardır;</a:t>
            </a:r>
          </a:p>
          <a:p>
            <a:r>
              <a:rPr lang="tr-TR" dirty="0" smtClean="0"/>
              <a:t> • Ağırlıklı olarak mesleki beceri kazandırmaya yönelik planlanması, normal istihdama geçişi kolaylaştırır; </a:t>
            </a:r>
          </a:p>
          <a:p>
            <a:r>
              <a:rPr lang="tr-TR" dirty="0" smtClean="0"/>
              <a:t>• Bu tür politikaların etkinliğinin takip edilebilmesi açısından ulusal istatistik enstitülerinin uyguladıkları hanehalkı anketinde istihdam programları ile ilgili sorulara yer vermeleri yararlı görünüyor(ÖZ, 2010).</a:t>
            </a:r>
          </a:p>
          <a:p>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TotalTime>
  <Words>392</Words>
  <Application>Microsoft Office PowerPoint</Application>
  <PresentationFormat>On-screen Show (4:3)</PresentationFormat>
  <Paragraphs>25</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ÇALIŞMA EKONOMİSİ</vt:lpstr>
      <vt:lpstr>İŞSİZLİK</vt:lpstr>
      <vt:lpstr>İŞSİZLİK</vt:lpstr>
      <vt:lpstr>İŞSİZLİK</vt:lpstr>
      <vt:lpstr>İŞSİZLİK</vt:lpstr>
      <vt:lpstr>İŞSİZLİK</vt:lpstr>
      <vt:lpstr>Slide 7</vt:lpstr>
      <vt:lpstr>İŞSİZLİK</vt:lpstr>
      <vt:lpstr>İŞSİZLİK</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ÇALIŞMA EKONOMİSİ</dc:title>
  <dc:creator>Tuğba&amp;Cihan</dc:creator>
  <cp:lastModifiedBy>Tuğba&amp;Cihan</cp:lastModifiedBy>
  <cp:revision>1</cp:revision>
  <dcterms:created xsi:type="dcterms:W3CDTF">2020-05-07T17:33:58Z</dcterms:created>
  <dcterms:modified xsi:type="dcterms:W3CDTF">2020-05-07T19:08:57Z</dcterms:modified>
</cp:coreProperties>
</file>