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8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2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548680"/>
            <a:ext cx="8103274" cy="60007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err="1" smtClean="0"/>
              <a:t>Validasyon</a:t>
            </a:r>
            <a:r>
              <a:rPr lang="tr-TR" b="1" dirty="0" smtClean="0"/>
              <a:t> İçin Gerekli </a:t>
            </a:r>
            <a:r>
              <a:rPr lang="tr-TR" b="1" dirty="0"/>
              <a:t>Genel </a:t>
            </a:r>
            <a:r>
              <a:rPr lang="tr-TR" b="1" dirty="0" smtClean="0"/>
              <a:t>İşlemler</a:t>
            </a:r>
            <a:endParaRPr lang="tr-TR" dirty="0"/>
          </a:p>
          <a:p>
            <a:pPr>
              <a:buNone/>
            </a:pPr>
            <a:r>
              <a:rPr lang="tr-TR" b="1" dirty="0"/>
              <a:t> </a:t>
            </a:r>
            <a:endParaRPr lang="tr-TR" dirty="0"/>
          </a:p>
          <a:p>
            <a:r>
              <a:rPr lang="tr-TR" dirty="0"/>
              <a:t>1. Cihazın kontrolü ve </a:t>
            </a:r>
            <a:r>
              <a:rPr lang="tr-TR" dirty="0" err="1"/>
              <a:t>validasyonu</a:t>
            </a:r>
            <a:r>
              <a:rPr lang="tr-TR" dirty="0"/>
              <a:t> (tüm donanım ve yazılımlar için geçerlidir),</a:t>
            </a:r>
          </a:p>
          <a:p>
            <a:r>
              <a:rPr lang="tr-TR" dirty="0"/>
              <a:t>2. Geliştirilen yöntemin geçerliliğini kanıtlamak için veya geliştirilmiş olan bir yöntemdeki parametrelerde yapılan değişikliklerden sonra yapılan </a:t>
            </a:r>
            <a:r>
              <a:rPr lang="tr-TR" dirty="0" err="1"/>
              <a:t>validasyon</a:t>
            </a:r>
            <a:r>
              <a:rPr lang="tr-TR" dirty="0"/>
              <a:t>,</a:t>
            </a:r>
          </a:p>
          <a:p>
            <a:r>
              <a:rPr lang="tr-TR" dirty="0"/>
              <a:t>3. Cihaz ve ilgili yöntem seçildikten sonra ve </a:t>
            </a:r>
            <a:r>
              <a:rPr lang="tr-TR" dirty="0" err="1"/>
              <a:t>validasyonları</a:t>
            </a:r>
            <a:r>
              <a:rPr lang="tr-TR" dirty="0"/>
              <a:t> yapıldıktan sonra ayırma yöntemleri için gerçekleştirilen Sistem Uygunluk Testleri (SUT). Bu testler FDA ve USP tarafından önerilen ve sıvı </a:t>
            </a:r>
            <a:r>
              <a:rPr lang="tr-TR" dirty="0" err="1"/>
              <a:t>kromatografisi</a:t>
            </a:r>
            <a:r>
              <a:rPr lang="tr-TR" dirty="0"/>
              <a:t> ve diğer ayırma tekniklerinde yöntem geliştirmenin bir parçasını oluşturan testlerdir.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928670"/>
            <a:ext cx="7959258" cy="6172738"/>
          </a:xfrm>
        </p:spPr>
        <p:txBody>
          <a:bodyPr>
            <a:normAutofit/>
          </a:bodyPr>
          <a:lstStyle/>
          <a:p>
            <a:r>
              <a:rPr lang="tr-TR" sz="3000" dirty="0"/>
              <a:t>Bir analitik yöntemin </a:t>
            </a:r>
            <a:r>
              <a:rPr lang="tr-TR" sz="3000" dirty="0" err="1"/>
              <a:t>validasyonu</a:t>
            </a:r>
            <a:r>
              <a:rPr lang="tr-TR" sz="3000" dirty="0"/>
              <a:t> </a:t>
            </a:r>
            <a:r>
              <a:rPr lang="tr-TR" sz="3000" dirty="0" err="1"/>
              <a:t>laboratuvar</a:t>
            </a:r>
            <a:r>
              <a:rPr lang="tr-TR" sz="3000" dirty="0"/>
              <a:t> çalışmaları ile belirlenen ve istenen analitik uygulamaları için gerekli yöntem performans karakteristiklerinin bulunmasıdır. Performans karakteristikleri analitik parametreler cinsinden ifade edilir. Bu parametreler hem in-</a:t>
            </a:r>
            <a:r>
              <a:rPr lang="tr-TR" sz="3000" dirty="0" err="1"/>
              <a:t>vivo</a:t>
            </a:r>
            <a:r>
              <a:rPr lang="tr-TR" sz="3000" dirty="0"/>
              <a:t> hem de in-</a:t>
            </a:r>
            <a:r>
              <a:rPr lang="tr-TR" sz="3000" dirty="0" err="1"/>
              <a:t>vitro</a:t>
            </a:r>
            <a:r>
              <a:rPr lang="tr-TR" sz="3000" dirty="0"/>
              <a:t> çalışmalarda kullanılan yöntemler için geçerlidir. 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404664"/>
            <a:ext cx="7992888" cy="6696744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r>
              <a:rPr lang="tr-TR" sz="3000" dirty="0" err="1"/>
              <a:t>Biyoanalitik</a:t>
            </a:r>
            <a:r>
              <a:rPr lang="tr-TR" sz="3000" dirty="0"/>
              <a:t> yöntemler kan, serum, plazma veya idrar gibi biyolojik sıvılarda etkin maddelerin veya </a:t>
            </a:r>
            <a:r>
              <a:rPr lang="tr-TR" sz="3000" dirty="0" err="1"/>
              <a:t>metabolitlerinin</a:t>
            </a:r>
            <a:r>
              <a:rPr lang="tr-TR" sz="3000" dirty="0"/>
              <a:t>; gaz </a:t>
            </a:r>
            <a:r>
              <a:rPr lang="tr-TR" sz="3000" dirty="0" err="1"/>
              <a:t>kromatografi</a:t>
            </a:r>
            <a:r>
              <a:rPr lang="tr-TR" sz="3000" dirty="0"/>
              <a:t> (GK), sıvı </a:t>
            </a:r>
            <a:r>
              <a:rPr lang="tr-TR" sz="3000" dirty="0" err="1"/>
              <a:t>kromatografisi</a:t>
            </a:r>
            <a:r>
              <a:rPr lang="tr-TR" sz="3000" dirty="0"/>
              <a:t> (SK) veya bunların SK-KS, GK-KS, SK-KS-KS, GK-KS-KS gibi kütle </a:t>
            </a:r>
            <a:r>
              <a:rPr lang="tr-TR" sz="3000" dirty="0" err="1"/>
              <a:t>spektrometrisi</a:t>
            </a:r>
            <a:r>
              <a:rPr lang="tr-TR" sz="3000" dirty="0"/>
              <a:t> (KS)  ile kombinasyonları, elektrokimyasal ve radyokimyasal yöntemler gibi yöntemlerle miktar tayinlerini içerir.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248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100</Words>
  <Application>Microsoft Office PowerPoint</Application>
  <PresentationFormat>Ekran Gösterisi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Trebuchet MS</vt:lpstr>
      <vt:lpstr>Wingdings</vt:lpstr>
      <vt:lpstr>Wingdings 2</vt:lpstr>
      <vt:lpstr>Zengin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Analitik Yöntem Validasyonu (Yöntem Geçerlik Testleri)</dc:title>
  <dc:creator>Bengi Uslu</dc:creator>
  <cp:lastModifiedBy>Burcu Doğan Topal</cp:lastModifiedBy>
  <cp:revision>16</cp:revision>
  <dcterms:created xsi:type="dcterms:W3CDTF">2009-10-27T12:07:04Z</dcterms:created>
  <dcterms:modified xsi:type="dcterms:W3CDTF">2019-11-21T15:00:16Z</dcterms:modified>
</cp:coreProperties>
</file>