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7.xml" ContentType="application/vnd.openxmlformats-officedocument.them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8.xml" ContentType="application/vnd.openxmlformats-officedocument.them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theme/theme9.xml" ContentType="application/vnd.openxmlformats-officedocument.them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theme/theme10.xml" ContentType="application/vnd.openxmlformats-officedocument.them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1.xml" ContentType="application/vnd.openxmlformats-officedocument.them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90" r:id="rId3"/>
    <p:sldMasterId id="2147483705" r:id="rId4"/>
    <p:sldMasterId id="2147483720" r:id="rId5"/>
    <p:sldMasterId id="2147483735" r:id="rId6"/>
    <p:sldMasterId id="2147483750" r:id="rId7"/>
    <p:sldMasterId id="2147483765" r:id="rId8"/>
    <p:sldMasterId id="2147483780" r:id="rId9"/>
    <p:sldMasterId id="2147483810" r:id="rId10"/>
    <p:sldMasterId id="2147483825" r:id="rId11"/>
  </p:sldMasterIdLst>
  <p:sldIdLst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9" r:id="rId20"/>
    <p:sldId id="265" r:id="rId21"/>
    <p:sldId id="270" r:id="rId22"/>
    <p:sldId id="267" r:id="rId23"/>
    <p:sldId id="271" r:id="rId24"/>
    <p:sldId id="268" r:id="rId25"/>
    <p:sldId id="272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1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1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19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2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2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2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15851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5934252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5491311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05893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7578995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0680264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9281379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5010687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4713054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8835261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3945542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76590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1715990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963678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6898293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4925944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26998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5436457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920010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5432940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5227877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7267808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0776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535990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3756591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237510240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6560986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026586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9928262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863078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0131314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089430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0294570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27662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2947672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413654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2848839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4062188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68126308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8312051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00591367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3855160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1632288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487179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88818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3356905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9899449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38357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6835137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927001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96321540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34937434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17269858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1724876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33982926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07480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979179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8165855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87592582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5329635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43078279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1856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81776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66794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85621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52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530598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74342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147674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506849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059643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00081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57328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53003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681208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658881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0823167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6317563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0488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581145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84411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68149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153478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257362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130048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1008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00766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9187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1397767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051409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549276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639031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70953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030412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151367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435712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4313145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650167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0603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848470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0220283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6666968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17855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452011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070396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638694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663150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204563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951467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120581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292238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364951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9864211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9540451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019045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8120271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9837321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7365052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3326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554490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201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725598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2070118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22265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4912314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49132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6646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2590903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973722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143081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8613799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7656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1708608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946968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1371205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4636376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543625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9595006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628619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6047614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01255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581689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4942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08508061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510885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3625748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755509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407322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2488136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9066571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2223236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8555837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0127612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42708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4.xml"/><Relationship Id="rId13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33.xml"/><Relationship Id="rId12" Type="http://schemas.openxmlformats.org/officeDocument/2006/relationships/slideLayout" Target="../slideLayouts/slideLayout138.xml"/><Relationship Id="rId2" Type="http://schemas.openxmlformats.org/officeDocument/2006/relationships/slideLayout" Target="../slideLayouts/slideLayout128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27.xml"/><Relationship Id="rId6" Type="http://schemas.openxmlformats.org/officeDocument/2006/relationships/slideLayout" Target="../slideLayouts/slideLayout132.xml"/><Relationship Id="rId11" Type="http://schemas.openxmlformats.org/officeDocument/2006/relationships/slideLayout" Target="../slideLayouts/slideLayout137.xml"/><Relationship Id="rId5" Type="http://schemas.openxmlformats.org/officeDocument/2006/relationships/slideLayout" Target="../slideLayouts/slideLayout131.xml"/><Relationship Id="rId15" Type="http://schemas.openxmlformats.org/officeDocument/2006/relationships/theme" Target="../theme/theme10.xml"/><Relationship Id="rId10" Type="http://schemas.openxmlformats.org/officeDocument/2006/relationships/slideLayout" Target="../slideLayouts/slideLayout136.xml"/><Relationship Id="rId4" Type="http://schemas.openxmlformats.org/officeDocument/2006/relationships/slideLayout" Target="../slideLayouts/slideLayout130.xml"/><Relationship Id="rId9" Type="http://schemas.openxmlformats.org/officeDocument/2006/relationships/slideLayout" Target="../slideLayouts/slideLayout135.xml"/><Relationship Id="rId14" Type="http://schemas.openxmlformats.org/officeDocument/2006/relationships/slideLayout" Target="../slideLayouts/slideLayout14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8.xml"/><Relationship Id="rId13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3.xml"/><Relationship Id="rId7" Type="http://schemas.openxmlformats.org/officeDocument/2006/relationships/slideLayout" Target="../slideLayouts/slideLayout147.xml"/><Relationship Id="rId12" Type="http://schemas.openxmlformats.org/officeDocument/2006/relationships/slideLayout" Target="../slideLayouts/slideLayout152.xml"/><Relationship Id="rId2" Type="http://schemas.openxmlformats.org/officeDocument/2006/relationships/slideLayout" Target="../slideLayouts/slideLayout14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41.xml"/><Relationship Id="rId6" Type="http://schemas.openxmlformats.org/officeDocument/2006/relationships/slideLayout" Target="../slideLayouts/slideLayout146.xml"/><Relationship Id="rId11" Type="http://schemas.openxmlformats.org/officeDocument/2006/relationships/slideLayout" Target="../slideLayouts/slideLayout151.xml"/><Relationship Id="rId5" Type="http://schemas.openxmlformats.org/officeDocument/2006/relationships/slideLayout" Target="../slideLayouts/slideLayout145.xml"/><Relationship Id="rId15" Type="http://schemas.openxmlformats.org/officeDocument/2006/relationships/theme" Target="../theme/theme11.xml"/><Relationship Id="rId10" Type="http://schemas.openxmlformats.org/officeDocument/2006/relationships/slideLayout" Target="../slideLayouts/slideLayout150.xml"/><Relationship Id="rId4" Type="http://schemas.openxmlformats.org/officeDocument/2006/relationships/slideLayout" Target="../slideLayouts/slideLayout144.xml"/><Relationship Id="rId9" Type="http://schemas.openxmlformats.org/officeDocument/2006/relationships/slideLayout" Target="../slideLayouts/slideLayout149.xml"/><Relationship Id="rId14" Type="http://schemas.openxmlformats.org/officeDocument/2006/relationships/slideLayout" Target="../slideLayouts/slideLayout15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6.xml"/><Relationship Id="rId13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12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10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11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3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2.xml"/><Relationship Id="rId9" Type="http://schemas.openxmlformats.org/officeDocument/2006/relationships/slideLayout" Target="../slideLayouts/slideLayout107.xml"/><Relationship Id="rId14" Type="http://schemas.openxmlformats.org/officeDocument/2006/relationships/slideLayout" Target="../slideLayouts/slideLayout11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1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theme" Target="../theme/theme9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06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153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1743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097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724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7520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312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663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56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670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6036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7543800" cy="852487"/>
          </a:xfrm>
        </p:spPr>
        <p:txBody>
          <a:bodyPr/>
          <a:lstStyle/>
          <a:p>
            <a:pPr eaLnBrk="1" hangingPunct="1"/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           VÜCUT KOMPOZİSYONU NEDİR?</a:t>
            </a:r>
            <a:r>
              <a:rPr lang="tr-TR" altLang="tr-TR" sz="3200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125538"/>
            <a:ext cx="8229600" cy="532765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Vücut kompozisyonu yağ, kemik, kas hücreleri, diğer organik maddeler ve hücre dışı sıvıların orantılı bir şekilde bir araya gelmesinden oluşmaktadır. </a:t>
            </a:r>
          </a:p>
          <a:p>
            <a:pPr eaLnBrk="1" hangingPunct="1">
              <a:buFont typeface="Wingdings" panose="05000000000000000000" pitchFamily="2" charset="2"/>
              <a:buBlip>
                <a:blip r:embed="rId2"/>
              </a:buBlip>
            </a:pPr>
            <a:endParaRPr lang="tr-TR" altLang="tr-TR" sz="3200" b="1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b="1" dirty="0"/>
          </a:p>
        </p:txBody>
      </p:sp>
      <p:pic>
        <p:nvPicPr>
          <p:cNvPr id="22532" name="Picture 4" descr="sum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6" y="3357564"/>
            <a:ext cx="518477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0945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Unvan 1"/>
          <p:cNvSpPr>
            <a:spLocks noGrp="1"/>
          </p:cNvSpPr>
          <p:nvPr>
            <p:ph idx="1"/>
          </p:nvPr>
        </p:nvSpPr>
        <p:spPr>
          <a:xfrm>
            <a:off x="700645" y="1615044"/>
            <a:ext cx="10402784" cy="470955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sz="2800" i="1" dirty="0" smtClean="0">
                <a:latin typeface="Book Antiqua" panose="02040602050305030304" pitchFamily="18" charset="0"/>
              </a:rPr>
              <a:t>Kadın sporcularda </a:t>
            </a:r>
            <a:r>
              <a:rPr lang="tr-TR" altLang="tr-TR" sz="2800" dirty="0" smtClean="0">
                <a:latin typeface="Book Antiqua" panose="02040602050305030304" pitchFamily="18" charset="0"/>
              </a:rPr>
              <a:t>vücut geliştirme, bisiklet, </a:t>
            </a:r>
            <a:r>
              <a:rPr lang="tr-TR" altLang="tr-TR" sz="2800" dirty="0" err="1" smtClean="0">
                <a:latin typeface="Book Antiqua" panose="02040602050305030304" pitchFamily="18" charset="0"/>
              </a:rPr>
              <a:t>triatlon</a:t>
            </a:r>
            <a:r>
              <a:rPr lang="tr-TR" altLang="tr-TR" sz="2800" dirty="0" smtClean="0">
                <a:latin typeface="Book Antiqua" panose="02040602050305030304" pitchFamily="18" charset="0"/>
              </a:rPr>
              <a:t> ve koşu sporu yapanların vücut yağ dokusu yüzdesi %6-15 arasındayken; </a:t>
            </a:r>
          </a:p>
          <a:p>
            <a:pPr algn="just">
              <a:lnSpc>
                <a:spcPct val="150000"/>
              </a:lnSpc>
            </a:pPr>
            <a:r>
              <a:rPr lang="tr-TR" altLang="tr-TR" sz="2800" dirty="0" smtClean="0">
                <a:latin typeface="Book Antiqua" panose="02040602050305030304" pitchFamily="18" charset="0"/>
              </a:rPr>
              <a:t>badminton, kayak, futbol, yüzme, tenis ve voleybol sporu ile uğraşan kadın sporcuların yağ dokusu oranı daha yüksek olup %10-20 arasında değişmektedir. </a:t>
            </a:r>
          </a:p>
        </p:txBody>
      </p:sp>
    </p:spTree>
    <p:extLst>
      <p:ext uri="{BB962C8B-B14F-4D97-AF65-F5344CB8AC3E}">
        <p14:creationId xmlns:p14="http://schemas.microsoft.com/office/powerpoint/2010/main" val="1482885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</a:pP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Sporcular için minimum vücut yağ dokusu düzeyi erkeklerde %5, kadınlarda %12 olarak belirtilmektedir. </a:t>
            </a:r>
          </a:p>
          <a:p>
            <a:pPr lvl="0" algn="just">
              <a:lnSpc>
                <a:spcPct val="150000"/>
              </a:lnSpc>
            </a:pP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Ancak optimal vücut yağ dokusu düzeyleri bu miktarlardan daha fazladır</a:t>
            </a:r>
          </a:p>
          <a:p>
            <a:pPr>
              <a:lnSpc>
                <a:spcPct val="15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067660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İçerik Yer Tutucusu 2"/>
          <p:cNvSpPr>
            <a:spLocks noGrp="1"/>
          </p:cNvSpPr>
          <p:nvPr>
            <p:ph idx="1"/>
          </p:nvPr>
        </p:nvSpPr>
        <p:spPr>
          <a:xfrm>
            <a:off x="391886" y="1769423"/>
            <a:ext cx="10818420" cy="455517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sz="3200" dirty="0">
                <a:latin typeface="Book Antiqua" panose="02040602050305030304" pitchFamily="18" charset="0"/>
              </a:rPr>
              <a:t>Sporcular için önemli olan diğer bir vücut kompozisyonu bileşeni </a:t>
            </a:r>
            <a:r>
              <a:rPr lang="tr-TR" altLang="tr-TR" sz="3200" i="1" dirty="0" err="1" smtClean="0">
                <a:latin typeface="Book Antiqua" panose="02040602050305030304" pitchFamily="18" charset="0"/>
              </a:rPr>
              <a:t>su’</a:t>
            </a:r>
            <a:r>
              <a:rPr lang="tr-TR" altLang="tr-TR" sz="3200" dirty="0" err="1" smtClean="0">
                <a:latin typeface="Book Antiqua" panose="02040602050305030304" pitchFamily="18" charset="0"/>
              </a:rPr>
              <a:t>dur</a:t>
            </a:r>
            <a:r>
              <a:rPr lang="tr-TR" altLang="tr-TR" sz="3200" dirty="0">
                <a:latin typeface="Book Antiqua" panose="0204060205030503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altLang="tr-TR" sz="3200" dirty="0">
                <a:latin typeface="Book Antiqua" panose="02040602050305030304" pitchFamily="18" charset="0"/>
              </a:rPr>
              <a:t>Vücuttaki su miktarı, vücut bileşimindeki yağ ve kas miktarına bağlı olarak değişmektedir. </a:t>
            </a:r>
          </a:p>
        </p:txBody>
      </p:sp>
    </p:spTree>
    <p:extLst>
      <p:ext uri="{BB962C8B-B14F-4D97-AF65-F5344CB8AC3E}">
        <p14:creationId xmlns:p14="http://schemas.microsoft.com/office/powerpoint/2010/main" val="2900780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068780"/>
            <a:ext cx="10972800" cy="5255822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Kas ağırlığının %65-70’i su iken, yağ dokusundaki su oranı %25’i geçmemektedir. </a:t>
            </a:r>
          </a:p>
          <a:p>
            <a:pPr lvl="0" algn="just">
              <a:lnSpc>
                <a:spcPct val="150000"/>
              </a:lnSpc>
            </a:pP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Kadınlarda daha az miktarda kas kütlesinin olduğu gerçeğinden yola çıkarak daha az su miktarına sahip olduğu bilinmektedir. </a:t>
            </a:r>
          </a:p>
          <a:p>
            <a:pPr>
              <a:lnSpc>
                <a:spcPct val="15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01181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İçerik Yer Tutucusu 2"/>
          <p:cNvSpPr>
            <a:spLocks noGrp="1"/>
          </p:cNvSpPr>
          <p:nvPr>
            <p:ph idx="1"/>
          </p:nvPr>
        </p:nvSpPr>
        <p:spPr>
          <a:xfrm>
            <a:off x="961901" y="1242333"/>
            <a:ext cx="10379034" cy="534352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sz="2800" dirty="0">
                <a:latin typeface="Book Antiqua" panose="02040602050305030304" pitchFamily="18" charset="0"/>
              </a:rPr>
              <a:t>Sporcuların vücut ağırlığının %63-72 arası sudan oluşmaktadır.</a:t>
            </a:r>
          </a:p>
          <a:p>
            <a:pPr algn="just">
              <a:lnSpc>
                <a:spcPct val="150000"/>
              </a:lnSpc>
            </a:pPr>
            <a:r>
              <a:rPr lang="tr-TR" altLang="tr-TR" sz="2800" dirty="0">
                <a:latin typeface="Book Antiqua" panose="02040602050305030304" pitchFamily="18" charset="0"/>
              </a:rPr>
              <a:t> Egzersiz sırasındaki sıvı kayıpları sporcuların sağlığı üzerinde etkilere sahiptir. </a:t>
            </a:r>
          </a:p>
          <a:p>
            <a:pPr algn="just">
              <a:lnSpc>
                <a:spcPct val="150000"/>
              </a:lnSpc>
            </a:pPr>
            <a:r>
              <a:rPr lang="tr-TR" altLang="tr-TR" sz="2800" dirty="0">
                <a:latin typeface="Book Antiqua" panose="02040602050305030304" pitchFamily="18" charset="0"/>
              </a:rPr>
              <a:t>Vücut suyunun %3’lük azalmasında kas gücü ve dayanıklılık performansında düşme görülmekte, kramplar artmakta, </a:t>
            </a:r>
          </a:p>
          <a:p>
            <a:pPr>
              <a:lnSpc>
                <a:spcPct val="150000"/>
              </a:lnSpc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07692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876300"/>
            <a:ext cx="10972800" cy="4448301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%6’dan fazla kayıplarda kramp, ısı çarpması, koma hali ve ölüm meydana gelebilmektedir.</a:t>
            </a:r>
          </a:p>
          <a:p>
            <a:pPr lvl="0" algn="just">
              <a:lnSpc>
                <a:spcPct val="150000"/>
              </a:lnSpc>
            </a:pP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Bu nedenlerden ötürü vücuttaki su miktarı sporcular için önemli bir parametredir</a:t>
            </a:r>
          </a:p>
          <a:p>
            <a:pPr>
              <a:lnSpc>
                <a:spcPct val="15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17709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476251"/>
            <a:ext cx="9144000" cy="6194425"/>
          </a:xfrm>
          <a:noFill/>
        </p:spPr>
      </p:pic>
    </p:spTree>
    <p:extLst>
      <p:ext uri="{BB962C8B-B14F-4D97-AF65-F5344CB8AC3E}">
        <p14:creationId xmlns:p14="http://schemas.microsoft.com/office/powerpoint/2010/main" val="321067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836613"/>
            <a:ext cx="8229600" cy="52943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b="1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3600">
                <a:latin typeface="Andalus" pitchFamily="2" charset="-78"/>
                <a:cs typeface="Andalus" pitchFamily="2" charset="-78"/>
              </a:rPr>
              <a:t>Vücut kompozisyonunu etkileyen temel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3600">
                <a:latin typeface="Andalus" pitchFamily="2" charset="-78"/>
                <a:cs typeface="Andalus" pitchFamily="2" charset="-78"/>
              </a:rPr>
              <a:t>faktörler; </a:t>
            </a:r>
          </a:p>
          <a:p>
            <a:pPr algn="just" eaLnBrk="1" hangingPunct="1"/>
            <a:r>
              <a:rPr lang="tr-TR" altLang="tr-TR" sz="3600">
                <a:latin typeface="Andalus" pitchFamily="2" charset="-78"/>
                <a:cs typeface="Andalus" pitchFamily="2" charset="-78"/>
              </a:rPr>
              <a:t>cinsiyet, </a:t>
            </a:r>
          </a:p>
          <a:p>
            <a:pPr algn="just" eaLnBrk="1" hangingPunct="1"/>
            <a:r>
              <a:rPr lang="tr-TR" altLang="tr-TR" sz="3600">
                <a:latin typeface="Andalus" pitchFamily="2" charset="-78"/>
                <a:cs typeface="Andalus" pitchFamily="2" charset="-78"/>
              </a:rPr>
              <a:t>kas yoğunluğu, </a:t>
            </a:r>
          </a:p>
          <a:p>
            <a:pPr algn="just" eaLnBrk="1" hangingPunct="1"/>
            <a:r>
              <a:rPr lang="tr-TR" altLang="tr-TR" sz="3600">
                <a:latin typeface="Andalus" pitchFamily="2" charset="-78"/>
                <a:cs typeface="Andalus" pitchFamily="2" charset="-78"/>
              </a:rPr>
              <a:t>fiziksel aktivite, </a:t>
            </a:r>
          </a:p>
          <a:p>
            <a:pPr algn="just" eaLnBrk="1" hangingPunct="1"/>
            <a:r>
              <a:rPr lang="tr-TR" altLang="tr-TR" sz="3600">
                <a:latin typeface="Andalus" pitchFamily="2" charset="-78"/>
                <a:cs typeface="Andalus" pitchFamily="2" charset="-78"/>
              </a:rPr>
              <a:t>hastalıklar, </a:t>
            </a:r>
          </a:p>
          <a:p>
            <a:pPr algn="just" eaLnBrk="1" hangingPunct="1"/>
            <a:r>
              <a:rPr lang="tr-TR" altLang="tr-TR" sz="3600">
                <a:latin typeface="Andalus" pitchFamily="2" charset="-78"/>
                <a:cs typeface="Andalus" pitchFamily="2" charset="-78"/>
              </a:rPr>
              <a:t>beslenme durumudur.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/>
          </a:p>
        </p:txBody>
      </p:sp>
      <p:pic>
        <p:nvPicPr>
          <p:cNvPr id="24579" name="Picture 4" descr="tara0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4" y="2708275"/>
            <a:ext cx="3779837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928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391886" y="1294410"/>
            <a:ext cx="6351814" cy="5303241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anose="05000000000000000000" pitchFamily="2" charset="2"/>
              <a:buNone/>
              <a:defRPr/>
            </a:pPr>
            <a:endParaRPr lang="tr-TR" altLang="tr-TR" sz="2100" b="1" dirty="0"/>
          </a:p>
          <a:p>
            <a:pPr algn="just" eaLnBrk="1" hangingPunct="1">
              <a:lnSpc>
                <a:spcPct val="80000"/>
              </a:lnSpc>
              <a:buClr>
                <a:srgbClr val="FFFF00"/>
              </a:buClr>
              <a:buFont typeface="Wingdings" panose="05000000000000000000" pitchFamily="2" charset="2"/>
              <a:buChar char="®"/>
              <a:defRPr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Vücut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kompozisyonunda meydana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gelen değişikliklerde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en önemli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rolü;</a:t>
            </a:r>
          </a:p>
          <a:p>
            <a:pPr algn="just" eaLnBrk="1" hangingPunct="1">
              <a:lnSpc>
                <a:spcPct val="80000"/>
              </a:lnSpc>
              <a:buClr>
                <a:srgbClr val="FFFF00"/>
              </a:buClr>
              <a:buFont typeface="Wingdings" panose="05000000000000000000" pitchFamily="2" charset="2"/>
              <a:buNone/>
              <a:defRPr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             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kas ve yağ  hücreleri belirlemektedir. </a:t>
            </a:r>
          </a:p>
          <a:p>
            <a:pPr algn="just" eaLnBrk="1" hangingPunct="1">
              <a:lnSpc>
                <a:spcPct val="80000"/>
              </a:lnSpc>
              <a:buClr>
                <a:srgbClr val="FFFF00"/>
              </a:buClr>
              <a:buFont typeface="Wingdings" panose="05000000000000000000" pitchFamily="2" charset="2"/>
              <a:buNone/>
              <a:defRPr/>
            </a:pPr>
            <a:endParaRPr lang="tr-TR" altLang="tr-TR" sz="32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lnSpc>
                <a:spcPct val="80000"/>
              </a:lnSpc>
              <a:buClr>
                <a:srgbClr val="FFFF00"/>
              </a:buClr>
              <a:buFont typeface="Wingdings" panose="05000000000000000000" pitchFamily="2" charset="2"/>
              <a:buNone/>
              <a:defRPr/>
            </a:pPr>
            <a:endParaRPr lang="tr-TR" altLang="tr-TR" sz="3200" dirty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lnSpc>
                <a:spcPct val="80000"/>
              </a:lnSpc>
              <a:buClr>
                <a:srgbClr val="FFFF00"/>
              </a:buClr>
              <a:buFont typeface="Wingdings" panose="05000000000000000000" pitchFamily="2" charset="2"/>
              <a:buChar char="®"/>
              <a:defRPr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Yağ ve kas dokularının oranını</a:t>
            </a:r>
          </a:p>
          <a:p>
            <a:pPr marL="0" indent="0" algn="just" eaLnBrk="1" hangingPunct="1">
              <a:lnSpc>
                <a:spcPct val="80000"/>
              </a:lnSpc>
              <a:buClr>
                <a:srgbClr val="FFFF00"/>
              </a:buClr>
              <a:buNone/>
              <a:defRPr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belirlenmesinde ise; egzersizin önemi büyüktür. </a:t>
            </a:r>
          </a:p>
        </p:txBody>
      </p:sp>
      <p:pic>
        <p:nvPicPr>
          <p:cNvPr id="25603" name="Picture 4" descr="C:\Users\EXPER\Desktop\obezite\obezite_sismanlik_turkiye_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487" y="200789"/>
            <a:ext cx="3887787" cy="626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8144221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2 İçerik Yer Tutucusu"/>
          <p:cNvSpPr>
            <a:spLocks noGrp="1"/>
          </p:cNvSpPr>
          <p:nvPr>
            <p:ph idx="1"/>
          </p:nvPr>
        </p:nvSpPr>
        <p:spPr>
          <a:xfrm>
            <a:off x="688769" y="1628775"/>
            <a:ext cx="9892145" cy="3455988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®"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Kadınlarda kas kütlesi erkeklerden az, yağ miktarı fazladır. </a:t>
            </a:r>
          </a:p>
          <a:p>
            <a:pPr algn="just" eaLnBrk="1" hangingPunct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®"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Performans yönünden formda olan sporcuların vücut yağ yüzdeleri düşüktür.</a:t>
            </a:r>
          </a:p>
          <a:p>
            <a:pPr algn="just" eaLnBrk="1" hangingPunct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®"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Şişman kişilerde de vücut yağ oranı yüksektir. </a:t>
            </a:r>
          </a:p>
          <a:p>
            <a:pPr eaLnBrk="1" hangingPunct="1"/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val="2884958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558140" y="1163782"/>
            <a:ext cx="10972799" cy="5289406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Clr>
                <a:srgbClr val="FF0000"/>
              </a:buClr>
              <a:buSzPct val="110000"/>
              <a:buFont typeface="MS Mincho" pitchFamily="49" charset="-128"/>
              <a:buChar char="￭"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Uzun mesafe koşucuları ve jimnastikçilerin  Vücut yağ yüzdelerinin </a:t>
            </a: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düşük</a:t>
            </a:r>
            <a:r>
              <a:rPr lang="tr-TR" altLang="tr-TR" sz="3200" dirty="0">
                <a:solidFill>
                  <a:srgbClr val="FFFF0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olması istenmektedir. </a:t>
            </a:r>
          </a:p>
          <a:p>
            <a:pPr algn="just" eaLnBrk="1" hangingPunct="1">
              <a:lnSpc>
                <a:spcPct val="150000"/>
              </a:lnSpc>
              <a:buClr>
                <a:srgbClr val="FF0000"/>
              </a:buClr>
              <a:buSzPct val="110000"/>
              <a:buFont typeface="MS Mincho" pitchFamily="49" charset="-128"/>
              <a:buChar char="￭"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Uzun mesafe yüzücülerinde de diğer spor dallarına göre bir miktar </a:t>
            </a: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yağın fazla olması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ısı izolasyonu ve yüzme performansı yönünden avantaj sağlamaktadır. </a:t>
            </a:r>
          </a:p>
          <a:p>
            <a:pPr algn="just" eaLnBrk="1" hangingPunct="1">
              <a:lnSpc>
                <a:spcPct val="150000"/>
              </a:lnSpc>
              <a:buClr>
                <a:srgbClr val="FF0000"/>
              </a:buClr>
              <a:buSzPct val="110000"/>
              <a:buFont typeface="MS Mincho" pitchFamily="49" charset="-128"/>
              <a:buChar char="￭"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Erkek cinsiyet hormonu testosteronun vücut yağ oranının azalmasına bağlı olarak, özellikle vücut yağ %5'in altına düştüğü zaman azaldığı gözlenmiştir </a:t>
            </a:r>
          </a:p>
        </p:txBody>
      </p:sp>
    </p:spTree>
    <p:extLst>
      <p:ext uri="{BB962C8B-B14F-4D97-AF65-F5344CB8AC3E}">
        <p14:creationId xmlns:p14="http://schemas.microsoft.com/office/powerpoint/2010/main" val="1563491496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İçerik Yer Tutucusu"/>
          <p:cNvSpPr>
            <a:spLocks noGrp="1"/>
          </p:cNvSpPr>
          <p:nvPr>
            <p:ph idx="1"/>
          </p:nvPr>
        </p:nvSpPr>
        <p:spPr>
          <a:xfrm>
            <a:off x="368135" y="1052514"/>
            <a:ext cx="11412187" cy="527208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Clr>
                <a:srgbClr val="FF0000"/>
              </a:buClr>
              <a:buSzPct val="110000"/>
              <a:buFont typeface="MS Mincho" pitchFamily="49" charset="-128"/>
              <a:buChar char="￭"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Vücut ısısının da vücut yağ oranına bağlı değiştiği, yağ oranı fazla olan kişilerde iç ısının daha fazla olduğu saptanmıştır. </a:t>
            </a:r>
          </a:p>
          <a:p>
            <a:pPr algn="just" eaLnBrk="1" hangingPunct="1">
              <a:lnSpc>
                <a:spcPct val="150000"/>
              </a:lnSpc>
              <a:buClr>
                <a:srgbClr val="FF0000"/>
              </a:buClr>
              <a:buSzPct val="110000"/>
              <a:buFont typeface="MS Mincho" pitchFamily="49" charset="-128"/>
              <a:buChar char="￭"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Bu nedenle yağ oranı fazla olan özellikle kadınların sıvı ve elektrolit kaybının olumsuz etkilerine daha duyarlı oldukları belirlenmiştir. </a:t>
            </a:r>
          </a:p>
          <a:p>
            <a:pPr algn="just" eaLnBrk="1" hangingPunct="1"/>
            <a:endParaRPr lang="tr-TR" altLang="tr-TR" sz="3200" dirty="0"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28675" name="Picture 6" descr="sisman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950" y="3688557"/>
            <a:ext cx="3384550" cy="313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020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İçerik Yer Tutucusu 2"/>
          <p:cNvSpPr>
            <a:spLocks noGrp="1"/>
          </p:cNvSpPr>
          <p:nvPr>
            <p:ph idx="1"/>
          </p:nvPr>
        </p:nvSpPr>
        <p:spPr>
          <a:xfrm>
            <a:off x="890648" y="866899"/>
            <a:ext cx="10438411" cy="536721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sz="3200" dirty="0" smtClean="0">
                <a:latin typeface="Book Antiqua" panose="02040602050305030304" pitchFamily="18" charset="0"/>
              </a:rPr>
              <a:t>Sporcuların vücut kompozisyonları cinsiyet ve yaptıkları spor türüne göre değişmektedir.</a:t>
            </a:r>
          </a:p>
          <a:p>
            <a:pPr algn="just">
              <a:lnSpc>
                <a:spcPct val="150000"/>
              </a:lnSpc>
            </a:pPr>
            <a:r>
              <a:rPr lang="tr-TR" altLang="tr-TR" sz="3200" i="1" dirty="0" smtClean="0">
                <a:latin typeface="Book Antiqua" panose="02040602050305030304" pitchFamily="18" charset="0"/>
              </a:rPr>
              <a:t>Erkek sporcularda</a:t>
            </a:r>
            <a:r>
              <a:rPr lang="tr-TR" altLang="tr-TR" sz="3200" dirty="0" smtClean="0">
                <a:latin typeface="Book Antiqua" panose="02040602050305030304" pitchFamily="18" charset="0"/>
              </a:rPr>
              <a:t> orta ve uzun mesafeli koşu, maraton, vücut geliştirme yapanlarda %6’dan daha az yağ dokusu miktarı bulunurken; </a:t>
            </a:r>
          </a:p>
        </p:txBody>
      </p:sp>
    </p:spTree>
    <p:extLst>
      <p:ext uri="{BB962C8B-B14F-4D97-AF65-F5344CB8AC3E}">
        <p14:creationId xmlns:p14="http://schemas.microsoft.com/office/powerpoint/2010/main" val="3403733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223158"/>
            <a:ext cx="10208821" cy="5101443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r>
              <a:rPr lang="tr-TR" altLang="tr-TR" sz="3200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Basketbol</a:t>
            </a: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, jimnastik, bisiklet, atlama, hızlı koşu ve güreş sporcularında vücut yağ dokusu miktarı %6-15 arasında değişmektedir.</a:t>
            </a:r>
          </a:p>
          <a:p>
            <a:pPr lvl="0" algn="just">
              <a:lnSpc>
                <a:spcPct val="150000"/>
              </a:lnSpc>
            </a:pP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Futbol, rugby, buz ve çim hokeyi yapan erkek sporcuların ise yağ dokusu miktarı %6-19 arasındadır.</a:t>
            </a:r>
          </a:p>
          <a:p>
            <a:pPr>
              <a:lnSpc>
                <a:spcPct val="15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49726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0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468</Words>
  <Application>Microsoft Office PowerPoint</Application>
  <PresentationFormat>Geniş ekran</PresentationFormat>
  <Paragraphs>42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11</vt:i4>
      </vt:variant>
      <vt:variant>
        <vt:lpstr>Slayt Başlıkları</vt:lpstr>
      </vt:variant>
      <vt:variant>
        <vt:i4>15</vt:i4>
      </vt:variant>
    </vt:vector>
  </HeadingPairs>
  <TitlesOfParts>
    <vt:vector size="34" baseType="lpstr">
      <vt:lpstr>MS Mincho</vt:lpstr>
      <vt:lpstr>Andalus</vt:lpstr>
      <vt:lpstr>Arial</vt:lpstr>
      <vt:lpstr>Book Antiqua</vt:lpstr>
      <vt:lpstr>Calibri</vt:lpstr>
      <vt:lpstr>Constantia</vt:lpstr>
      <vt:lpstr>Wingdings</vt:lpstr>
      <vt:lpstr>Wingdings 2</vt:lpstr>
      <vt:lpstr>Akış</vt:lpstr>
      <vt:lpstr>1_Akış</vt:lpstr>
      <vt:lpstr>2_Akış</vt:lpstr>
      <vt:lpstr>3_Akış</vt:lpstr>
      <vt:lpstr>4_Akış</vt:lpstr>
      <vt:lpstr>5_Akış</vt:lpstr>
      <vt:lpstr>6_Akış</vt:lpstr>
      <vt:lpstr>7_Akış</vt:lpstr>
      <vt:lpstr>8_Akış</vt:lpstr>
      <vt:lpstr>10_Akış</vt:lpstr>
      <vt:lpstr>11_Akış</vt:lpstr>
      <vt:lpstr>           VÜCUT KOMPOZİSYONU NEDİR?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VÜCUT KOMPOZİSYONU NEDİR? </dc:title>
  <dc:creator>exper</dc:creator>
  <cp:lastModifiedBy>exper</cp:lastModifiedBy>
  <cp:revision>4</cp:revision>
  <dcterms:created xsi:type="dcterms:W3CDTF">2017-11-07T10:38:13Z</dcterms:created>
  <dcterms:modified xsi:type="dcterms:W3CDTF">2017-11-07T10:42:02Z</dcterms:modified>
</cp:coreProperties>
</file>