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2" r:id="rId6"/>
    <p:sldId id="263" r:id="rId7"/>
    <p:sldId id="261"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err="1"/>
              <a:t>Gombrowicz’in</a:t>
            </a:r>
            <a:r>
              <a:rPr lang="tr-TR" b="1" dirty="0"/>
              <a:t> Romanında Başkahraman</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06131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err="1" smtClean="0"/>
              <a:t>Ferdydurke</a:t>
            </a:r>
            <a:endParaRPr lang="tr-TR" dirty="0"/>
          </a:p>
        </p:txBody>
      </p:sp>
      <p:sp>
        <p:nvSpPr>
          <p:cNvPr id="3" name="İçerik Yer Tutucusu 2"/>
          <p:cNvSpPr>
            <a:spLocks noGrp="1"/>
          </p:cNvSpPr>
          <p:nvPr>
            <p:ph idx="1"/>
          </p:nvPr>
        </p:nvSpPr>
        <p:spPr/>
        <p:txBody>
          <a:bodyPr>
            <a:normAutofit fontScale="92500" lnSpcReduction="10000"/>
          </a:bodyPr>
          <a:lstStyle/>
          <a:p>
            <a:r>
              <a:rPr lang="tr-TR" i="1" dirty="0" err="1"/>
              <a:t>Ferdydurke</a:t>
            </a:r>
            <a:r>
              <a:rPr lang="tr-TR" dirty="0"/>
              <a:t> ise </a:t>
            </a:r>
            <a:r>
              <a:rPr lang="tr-TR" dirty="0" err="1" smtClean="0"/>
              <a:t>Gombrowicz’in</a:t>
            </a:r>
            <a:r>
              <a:rPr lang="tr-TR" dirty="0" smtClean="0"/>
              <a:t> </a:t>
            </a:r>
            <a:r>
              <a:rPr lang="tr-TR" dirty="0"/>
              <a:t>ilk romanı ve yirminci yüzyılın klasikleri arasında olduğu </a:t>
            </a:r>
            <a:r>
              <a:rPr lang="tr-TR" dirty="0" smtClean="0"/>
              <a:t>düşünülen eseridir.</a:t>
            </a:r>
          </a:p>
          <a:p>
            <a:r>
              <a:rPr lang="tr-TR" dirty="0"/>
              <a:t>Eserde, otuz yaşındaki Joseph </a:t>
            </a:r>
            <a:r>
              <a:rPr lang="tr-TR" dirty="0" err="1"/>
              <a:t>Kowalski’nin</a:t>
            </a:r>
            <a:r>
              <a:rPr lang="tr-TR" dirty="0"/>
              <a:t> bir sabah Latince öğretmeni </a:t>
            </a:r>
            <a:r>
              <a:rPr lang="tr-TR" dirty="0" err="1"/>
              <a:t>Pimko’nun</a:t>
            </a:r>
            <a:r>
              <a:rPr lang="tr-TR" dirty="0"/>
              <a:t> karşısına çıkmasıyla başlayan yolculukları anlatılır. Kaçma ve kaçırılma öyküsü olan bu yolculuklar okulu, kentlilerin modern yaşamını ve toprak soylularını yansıtır. Okur bu çevrelerde </a:t>
            </a:r>
            <a:r>
              <a:rPr lang="tr-TR" dirty="0" err="1"/>
              <a:t>Jojo’nun</a:t>
            </a:r>
            <a:r>
              <a:rPr lang="tr-TR" dirty="0"/>
              <a:t> biçime karşı takındığı tavırları gözlemler. </a:t>
            </a:r>
            <a:endParaRPr lang="tr-TR" dirty="0" smtClean="0"/>
          </a:p>
        </p:txBody>
      </p:sp>
    </p:spTree>
    <p:extLst>
      <p:ext uri="{BB962C8B-B14F-4D97-AF65-F5344CB8AC3E}">
        <p14:creationId xmlns:p14="http://schemas.microsoft.com/office/powerpoint/2010/main" val="452189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İnsan olmak her zaman bir başkasının formuyla ilgilenmek demektir. </a:t>
            </a:r>
            <a:r>
              <a:rPr lang="tr-TR" dirty="0" err="1" smtClean="0"/>
              <a:t>Gombrowicz’e</a:t>
            </a:r>
            <a:r>
              <a:rPr lang="tr-TR" dirty="0" smtClean="0"/>
              <a:t> </a:t>
            </a:r>
            <a:r>
              <a:rPr lang="tr-TR" dirty="0"/>
              <a:t>göre bir insan başka bir insanın ruhundaki kendi yansımasına derinden bağlıdır, bu bir budalanın ruhu bile olsa! Bu bağlamda bakıldığında </a:t>
            </a:r>
            <a:r>
              <a:rPr lang="tr-TR" dirty="0" smtClean="0"/>
              <a:t>Sartre’ın </a:t>
            </a:r>
            <a:r>
              <a:rPr lang="tr-TR" dirty="0"/>
              <a:t>Bulantı adlı </a:t>
            </a:r>
            <a:r>
              <a:rPr lang="tr-TR" dirty="0" smtClean="0"/>
              <a:t>romanını çağrıştırır. Roman </a:t>
            </a:r>
            <a:r>
              <a:rPr lang="tr-TR" dirty="0" err="1" smtClean="0"/>
              <a:t>Ferdydurke’den</a:t>
            </a:r>
            <a:r>
              <a:rPr lang="tr-TR" dirty="0" smtClean="0"/>
              <a:t> </a:t>
            </a:r>
            <a:r>
              <a:rPr lang="tr-TR" dirty="0"/>
              <a:t>bir yıl </a:t>
            </a:r>
            <a:r>
              <a:rPr lang="tr-TR" dirty="0" smtClean="0"/>
              <a:t>sonra </a:t>
            </a:r>
            <a:r>
              <a:rPr lang="tr-TR" dirty="0"/>
              <a:t>yayımlanmıştır. Buna rağmen aradaki benzerlikler çok </a:t>
            </a:r>
            <a:r>
              <a:rPr lang="tr-TR" dirty="0" smtClean="0"/>
              <a:t>fazladır. </a:t>
            </a:r>
          </a:p>
          <a:p>
            <a:r>
              <a:rPr lang="tr-TR" dirty="0" err="1"/>
              <a:t>Ferdydurke’de</a:t>
            </a:r>
            <a:r>
              <a:rPr lang="tr-TR" dirty="0"/>
              <a:t> ötekinin bakışı birçok bölümde derin bir şekilde işlenmiştir. Bu kuramın ilk örneği olarak, okuldaki, bir düellonun parodisi olan, </a:t>
            </a:r>
            <a:r>
              <a:rPr lang="tr-TR" dirty="0" err="1"/>
              <a:t>Mientus</a:t>
            </a:r>
            <a:r>
              <a:rPr lang="tr-TR" dirty="0"/>
              <a:t> ve Sifon bakışlarının gücünü yarıştırdıkları yüz buruşturma savaşı sahnesi verilebilir. K</a:t>
            </a:r>
            <a:r>
              <a:rPr lang="tr-TR" dirty="0" smtClean="0"/>
              <a:t>arşılıklı </a:t>
            </a:r>
            <a:r>
              <a:rPr lang="tr-TR" dirty="0"/>
              <a:t>bakışmalarla taraflar birbirlerini biçimlerler. Bakışı en güçlü, maskesi en sağlam olan düelloyu kazanacaktır.</a:t>
            </a:r>
          </a:p>
          <a:p>
            <a:r>
              <a:rPr lang="tr-TR" dirty="0"/>
              <a:t>Benzer bir motif, bilimsel bir çekişmenin parodisi olan ”Çocuksu </a:t>
            </a:r>
            <a:r>
              <a:rPr lang="tr-TR" dirty="0" err="1"/>
              <a:t>Philidor</a:t>
            </a:r>
            <a:r>
              <a:rPr lang="tr-TR" dirty="0"/>
              <a:t>” adlı öyküde de yer alır. Büyük sentezci </a:t>
            </a:r>
            <a:r>
              <a:rPr lang="tr-TR" dirty="0" err="1"/>
              <a:t>Philidor</a:t>
            </a:r>
            <a:r>
              <a:rPr lang="tr-TR" dirty="0"/>
              <a:t> ve can düşmanı, analizci Anti-</a:t>
            </a:r>
            <a:r>
              <a:rPr lang="tr-TR" dirty="0" err="1"/>
              <a:t>Philidor</a:t>
            </a:r>
            <a:r>
              <a:rPr lang="tr-TR" dirty="0"/>
              <a:t>’ un sonunda düelloya kadar varan çekişmelerini konu edinir</a:t>
            </a:r>
            <a:endParaRPr lang="tr-TR" dirty="0"/>
          </a:p>
          <a:p>
            <a:endParaRPr lang="tr-TR" dirty="0" smtClean="0"/>
          </a:p>
        </p:txBody>
      </p:sp>
    </p:spTree>
    <p:extLst>
      <p:ext uri="{BB962C8B-B14F-4D97-AF65-F5344CB8AC3E}">
        <p14:creationId xmlns:p14="http://schemas.microsoft.com/office/powerpoint/2010/main" val="3629301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err="1"/>
              <a:t>Ferdydurke’de</a:t>
            </a:r>
            <a:r>
              <a:rPr lang="tr-TR" dirty="0"/>
              <a:t> </a:t>
            </a:r>
            <a:r>
              <a:rPr lang="tr-TR" dirty="0" smtClean="0"/>
              <a:t>çoğu </a:t>
            </a:r>
            <a:r>
              <a:rPr lang="tr-TR" dirty="0"/>
              <a:t>kez biçim sözcüğünün olgunlaşmamışlık sözcüğüyle bir araya geldiğini görmek mümkündür. Olgunlaşmamışlık, </a:t>
            </a:r>
            <a:r>
              <a:rPr lang="tr-TR" dirty="0" err="1"/>
              <a:t>maskelenmemişliği</a:t>
            </a:r>
            <a:r>
              <a:rPr lang="tr-TR" dirty="0"/>
              <a:t>, çıplaklığı ve biçimsizliği simgelediği için oldukça önemlidir. Eğer insanlar kendi olgunlaşmamışlıklarına ulaşabilir ve onu koruyabilirlerse, kendi zaferlerini yaratabilirler</a:t>
            </a:r>
            <a:r>
              <a:rPr lang="tr-TR" dirty="0" smtClean="0"/>
              <a:t>.</a:t>
            </a:r>
          </a:p>
          <a:p>
            <a:r>
              <a:rPr lang="tr-TR" dirty="0" err="1"/>
              <a:t>Gombrowicz</a:t>
            </a:r>
            <a:r>
              <a:rPr lang="tr-TR" dirty="0"/>
              <a:t>’ e göre sürekli değişen bir canlı olan insan, hem kendi formu hem de toplumun ona sunduğu maskeler için savaş vermektedir ve biçimine göre davranılması beklenmektedir. Biçimin bu esaretinden kurtulmak için de olgunlaşmamışlığı kutsamaktadır. Bu olgunlaşmamışlık, gerçeği arzulayan, maskesiz bir olgunlaşmamışlıktır. </a:t>
            </a:r>
            <a:r>
              <a:rPr lang="tr-TR" dirty="0" err="1"/>
              <a:t>Ferdydurke</a:t>
            </a:r>
            <a:r>
              <a:rPr lang="tr-TR" dirty="0"/>
              <a:t>’ </a:t>
            </a:r>
            <a:r>
              <a:rPr lang="tr-TR" dirty="0" err="1"/>
              <a:t>nin</a:t>
            </a:r>
            <a:r>
              <a:rPr lang="tr-TR" dirty="0"/>
              <a:t> olgunlaşmamışlığını gençler daha çok da yeniyetmeler yansıtmaktadır. Yeniyetmelik ve olgunluk ise “popo” “ağız” ve “baldır” gibi uzuvlarla simgelenmektedir. </a:t>
            </a:r>
          </a:p>
          <a:p>
            <a:r>
              <a:rPr lang="tr-TR" dirty="0"/>
              <a:t>Eserde, olgunluğu simgelemesinin yanı sıra, “ağız” başkasının düşüncesini empoze etmesi bakımından önemlidir</a:t>
            </a:r>
            <a:r>
              <a:rPr lang="tr-TR" dirty="0" smtClean="0"/>
              <a:t>.</a:t>
            </a:r>
            <a:endParaRPr lang="tr-TR" dirty="0" smtClean="0"/>
          </a:p>
        </p:txBody>
      </p:sp>
    </p:spTree>
    <p:extLst>
      <p:ext uri="{BB962C8B-B14F-4D97-AF65-F5344CB8AC3E}">
        <p14:creationId xmlns:p14="http://schemas.microsoft.com/office/powerpoint/2010/main" val="2094204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err="1" smtClean="0"/>
              <a:t>Ferdydurke’nin</a:t>
            </a:r>
            <a:r>
              <a:rPr lang="tr-TR" dirty="0" smtClean="0"/>
              <a:t> dikkat çekici bölümlerinden biri de tenis maçı sahnesinin yer aldığı bölümdür kuşkusuz ki. Dünyanın </a:t>
            </a:r>
            <a:r>
              <a:rPr lang="tr-TR" dirty="0"/>
              <a:t>bir parodisi olarak kabul edebileceğimiz tenis maçında toplar birbirimizi değerlendirdiğimiz değerler sistemidir. Maçı kazanan diğerlerinin değerlerine de hükmetmiş olur. Top artık onun istediği tarafa gidecektir. Dolayısıyla üstün biçimi yaratmak için süren bu savaş maç bitene kadar devam edecektir. </a:t>
            </a:r>
          </a:p>
          <a:p>
            <a:endParaRPr lang="tr-TR" dirty="0"/>
          </a:p>
        </p:txBody>
      </p:sp>
    </p:spTree>
    <p:extLst>
      <p:ext uri="{BB962C8B-B14F-4D97-AF65-F5344CB8AC3E}">
        <p14:creationId xmlns:p14="http://schemas.microsoft.com/office/powerpoint/2010/main" val="968748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err="1"/>
              <a:t>Gombrowicz’in</a:t>
            </a:r>
            <a:r>
              <a:rPr lang="tr-TR" dirty="0"/>
              <a:t> eserlerindeki en önemli amacı var olan düzeni ve yapıyı bozmak, değerleri krize sokmaktır. Bunu yapabilmek içinde genellikle grotesk sanatının işlevlerinden faydalanır</a:t>
            </a:r>
            <a:r>
              <a:rPr lang="tr-TR" dirty="0" smtClean="0"/>
              <a:t>.</a:t>
            </a:r>
            <a:endParaRPr lang="tr-TR" dirty="0"/>
          </a:p>
          <a:p>
            <a:r>
              <a:rPr lang="tr-TR" dirty="0"/>
              <a:t>Sırasıyla incelendiğinde, ilk bozulmalar okul sürecinde başlamaktadır. </a:t>
            </a:r>
            <a:r>
              <a:rPr lang="tr-TR" dirty="0" err="1"/>
              <a:t>Gombrowicz</a:t>
            </a:r>
            <a:r>
              <a:rPr lang="tr-TR" dirty="0"/>
              <a:t> eğitim sisteminin değerini groteskin ironi işlevinden faydalanarak </a:t>
            </a:r>
            <a:r>
              <a:rPr lang="tr-TR"/>
              <a:t>krize </a:t>
            </a:r>
            <a:r>
              <a:rPr lang="tr-TR" smtClean="0"/>
              <a:t>sokar.</a:t>
            </a:r>
            <a:endParaRPr lang="tr-TR" dirty="0"/>
          </a:p>
          <a:p>
            <a:endParaRPr lang="tr-TR" dirty="0"/>
          </a:p>
        </p:txBody>
      </p:sp>
    </p:spTree>
    <p:extLst>
      <p:ext uri="{BB962C8B-B14F-4D97-AF65-F5344CB8AC3E}">
        <p14:creationId xmlns:p14="http://schemas.microsoft.com/office/powerpoint/2010/main" val="3891563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Gombrowicz</a:t>
            </a:r>
            <a:r>
              <a:rPr lang="tr-TR" dirty="0"/>
              <a:t>, </a:t>
            </a:r>
            <a:r>
              <a:rPr lang="tr-TR" dirty="0" err="1"/>
              <a:t>Witold</a:t>
            </a:r>
            <a:r>
              <a:rPr lang="tr-TR" dirty="0"/>
              <a:t>. </a:t>
            </a:r>
            <a:r>
              <a:rPr lang="tr-TR" i="1" dirty="0"/>
              <a:t>Günlük 1953-1958. </a:t>
            </a:r>
            <a:r>
              <a:rPr lang="tr-TR" i="1" dirty="0" err="1"/>
              <a:t>I.Cilt</a:t>
            </a:r>
            <a:r>
              <a:rPr lang="tr-TR" i="1" dirty="0"/>
              <a:t>.</a:t>
            </a:r>
            <a:r>
              <a:rPr lang="tr-TR" dirty="0"/>
              <a:t> </a:t>
            </a:r>
            <a:r>
              <a:rPr lang="tr-TR" dirty="0" err="1"/>
              <a:t>Çev</a:t>
            </a:r>
            <a:r>
              <a:rPr lang="tr-TR" dirty="0"/>
              <a:t>: Neşe </a:t>
            </a:r>
            <a:r>
              <a:rPr lang="tr-TR" dirty="0" err="1"/>
              <a:t>Taluy</a:t>
            </a:r>
            <a:r>
              <a:rPr lang="tr-TR" dirty="0"/>
              <a:t> Yüce. İstanbul: YKY, 2015</a:t>
            </a:r>
            <a:r>
              <a:rPr lang="tr-TR" dirty="0" smtClean="0"/>
              <a:t>.</a:t>
            </a:r>
          </a:p>
          <a:p>
            <a:r>
              <a:rPr lang="tr-TR" dirty="0" err="1"/>
              <a:t>Gombrowicz</a:t>
            </a:r>
            <a:r>
              <a:rPr lang="tr-TR" dirty="0"/>
              <a:t>, </a:t>
            </a:r>
            <a:r>
              <a:rPr lang="tr-TR" dirty="0" err="1"/>
              <a:t>Witold</a:t>
            </a:r>
            <a:r>
              <a:rPr lang="tr-TR" dirty="0"/>
              <a:t>. </a:t>
            </a:r>
            <a:r>
              <a:rPr lang="tr-TR" dirty="0" err="1"/>
              <a:t>Ferdydurke</a:t>
            </a:r>
            <a:r>
              <a:rPr lang="tr-TR" dirty="0"/>
              <a:t>. </a:t>
            </a:r>
            <a:r>
              <a:rPr lang="tr-TR" dirty="0" err="1"/>
              <a:t>Çev</a:t>
            </a:r>
            <a:r>
              <a:rPr lang="tr-TR" dirty="0"/>
              <a:t>: Osman Fırat Baş. </a:t>
            </a:r>
            <a:r>
              <a:rPr lang="tr-TR"/>
              <a:t>Jaguar Kitap, 2015.</a:t>
            </a:r>
          </a:p>
          <a:p>
            <a:endParaRPr lang="tr-TR" dirty="0"/>
          </a:p>
        </p:txBody>
      </p:sp>
    </p:spTree>
    <p:extLst>
      <p:ext uri="{BB962C8B-B14F-4D97-AF65-F5344CB8AC3E}">
        <p14:creationId xmlns:p14="http://schemas.microsoft.com/office/powerpoint/2010/main" val="6582348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478</Words>
  <Application>Microsoft Office PowerPoint</Application>
  <PresentationFormat>Ekran Gösterisi (4:3)</PresentationFormat>
  <Paragraphs>16</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Gombrowicz’in Romanında Başkahraman</vt:lpstr>
      <vt:lpstr>Ferdydurke</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Gombrowicz’in Romanında Başkahraman</dc:title>
  <dc:creator>nevra vardal</dc:creator>
  <cp:lastModifiedBy>nevra vardal</cp:lastModifiedBy>
  <cp:revision>10</cp:revision>
  <dcterms:created xsi:type="dcterms:W3CDTF">2020-05-11T13:40:06Z</dcterms:created>
  <dcterms:modified xsi:type="dcterms:W3CDTF">2020-05-20T08:42:33Z</dcterms:modified>
</cp:coreProperties>
</file>