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2" r:id="rId3"/>
    <p:sldId id="281" r:id="rId4"/>
    <p:sldId id="285" r:id="rId5"/>
    <p:sldId id="264" r:id="rId6"/>
    <p:sldId id="284" r:id="rId7"/>
    <p:sldId id="294" r:id="rId8"/>
    <p:sldId id="286" r:id="rId9"/>
    <p:sldId id="295" r:id="rId10"/>
    <p:sldId id="258" r:id="rId11"/>
    <p:sldId id="282" r:id="rId12"/>
    <p:sldId id="259" r:id="rId13"/>
    <p:sldId id="260" r:id="rId14"/>
    <p:sldId id="287" r:id="rId15"/>
    <p:sldId id="296" r:id="rId16"/>
    <p:sldId id="270" r:id="rId17"/>
    <p:sldId id="261" r:id="rId18"/>
    <p:sldId id="291" r:id="rId19"/>
    <p:sldId id="288" r:id="rId20"/>
    <p:sldId id="266" r:id="rId21"/>
    <p:sldId id="267" r:id="rId22"/>
    <p:sldId id="283" r:id="rId23"/>
    <p:sldId id="269" r:id="rId24"/>
    <p:sldId id="272" r:id="rId25"/>
    <p:sldId id="271" r:id="rId26"/>
    <p:sldId id="290" r:id="rId27"/>
    <p:sldId id="292" r:id="rId28"/>
    <p:sldId id="273" r:id="rId29"/>
    <p:sldId id="274" r:id="rId30"/>
    <p:sldId id="289" r:id="rId31"/>
    <p:sldId id="293" r:id="rId32"/>
    <p:sldId id="27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49397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15758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35D5-75D7-4517-A906-6E6A030DCB53}" type="slidenum">
              <a:rPr lang="tr-TR" smtClean="0"/>
              <a:t>‹#›</a:t>
            </a:fld>
            <a:endParaRPr lang="tr-T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444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338577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35D5-75D7-4517-A906-6E6A030DCB53}" type="slidenum">
              <a:rPr lang="tr-TR" smtClean="0"/>
              <a:t>‹#›</a:t>
            </a:fld>
            <a:endParaRPr lang="tr-T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88486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222406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2132241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248000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315023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509E14C-A113-4C30-926A-2F1F6DEE5BA3}" type="datetimeFigureOut">
              <a:rPr lang="tr-TR" smtClean="0"/>
              <a:t>11.04.2020</a:t>
            </a:fld>
            <a:endParaRPr lang="tr-TR"/>
          </a:p>
        </p:txBody>
      </p:sp>
      <p:sp>
        <p:nvSpPr>
          <p:cNvPr id="5" name="Footer Placeholder 4"/>
          <p:cNvSpPr>
            <a:spLocks noGrp="1"/>
          </p:cNvSpPr>
          <p:nvPr>
            <p:ph type="ftr" sz="quarter" idx="11"/>
          </p:nvPr>
        </p:nvSpPr>
        <p:spPr/>
        <p:txBody>
          <a:bodyPr/>
          <a:lstStyle/>
          <a:p>
            <a:endParaRPr lang="tr-T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423850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417018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509E14C-A113-4C30-926A-2F1F6DEE5BA3}" type="datetimeFigureOut">
              <a:rPr lang="tr-TR" smtClean="0"/>
              <a:t>11.04.2020</a:t>
            </a:fld>
            <a:endParaRPr lang="tr-TR"/>
          </a:p>
        </p:txBody>
      </p:sp>
      <p:sp>
        <p:nvSpPr>
          <p:cNvPr id="8" name="Footer Placeholder 7"/>
          <p:cNvSpPr>
            <a:spLocks noGrp="1"/>
          </p:cNvSpPr>
          <p:nvPr>
            <p:ph type="ftr" sz="quarter" idx="11"/>
          </p:nvPr>
        </p:nvSpPr>
        <p:spPr/>
        <p:txBody>
          <a:bodyPr/>
          <a:lstStyle/>
          <a:p>
            <a:endParaRPr lang="tr-T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1103842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509E14C-A113-4C30-926A-2F1F6DEE5BA3}" type="datetimeFigureOut">
              <a:rPr lang="tr-TR" smtClean="0"/>
              <a:t>11.04.2020</a:t>
            </a:fld>
            <a:endParaRPr lang="tr-TR"/>
          </a:p>
        </p:txBody>
      </p:sp>
      <p:sp>
        <p:nvSpPr>
          <p:cNvPr id="4" name="Footer Placeholder 3"/>
          <p:cNvSpPr>
            <a:spLocks noGrp="1"/>
          </p:cNvSpPr>
          <p:nvPr>
            <p:ph type="ftr" sz="quarter" idx="11"/>
          </p:nvPr>
        </p:nvSpPr>
        <p:spPr/>
        <p:txBody>
          <a:bodyPr/>
          <a:lstStyle/>
          <a:p>
            <a:endParaRPr lang="tr-T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2820222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9E14C-A113-4C30-926A-2F1F6DEE5BA3}" type="datetimeFigureOut">
              <a:rPr lang="tr-TR" smtClean="0"/>
              <a:t>11.04.2020</a:t>
            </a:fld>
            <a:endParaRPr lang="tr-TR"/>
          </a:p>
        </p:txBody>
      </p:sp>
      <p:sp>
        <p:nvSpPr>
          <p:cNvPr id="3" name="Footer Placeholder 2"/>
          <p:cNvSpPr>
            <a:spLocks noGrp="1"/>
          </p:cNvSpPr>
          <p:nvPr>
            <p:ph type="ftr" sz="quarter" idx="11"/>
          </p:nvPr>
        </p:nvSpPr>
        <p:spPr/>
        <p:txBody>
          <a:bodyPr/>
          <a:lstStyle/>
          <a:p>
            <a:endParaRPr lang="tr-T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331280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181837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509E14C-A113-4C30-926A-2F1F6DEE5BA3}" type="datetimeFigureOut">
              <a:rPr lang="tr-TR" smtClean="0"/>
              <a:t>11.04.2020</a:t>
            </a:fld>
            <a:endParaRPr lang="tr-TR"/>
          </a:p>
        </p:txBody>
      </p:sp>
      <p:sp>
        <p:nvSpPr>
          <p:cNvPr id="6" name="Footer Placeholder 5"/>
          <p:cNvSpPr>
            <a:spLocks noGrp="1"/>
          </p:cNvSpPr>
          <p:nvPr>
            <p:ph type="ftr" sz="quarter" idx="11"/>
          </p:nvPr>
        </p:nvSpPr>
        <p:spPr/>
        <p:txBody>
          <a:bodyPr/>
          <a:lstStyle/>
          <a:p>
            <a:endParaRPr lang="tr-T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1335D5-75D7-4517-A906-6E6A030DCB53}" type="slidenum">
              <a:rPr lang="tr-TR" smtClean="0"/>
              <a:t>‹#›</a:t>
            </a:fld>
            <a:endParaRPr lang="tr-TR"/>
          </a:p>
        </p:txBody>
      </p:sp>
    </p:spTree>
    <p:extLst>
      <p:ext uri="{BB962C8B-B14F-4D97-AF65-F5344CB8AC3E}">
        <p14:creationId xmlns:p14="http://schemas.microsoft.com/office/powerpoint/2010/main" val="28729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509E14C-A113-4C30-926A-2F1F6DEE5BA3}" type="datetimeFigureOut">
              <a:rPr lang="tr-TR" smtClean="0"/>
              <a:t>11.04.2020</a:t>
            </a:fld>
            <a:endParaRPr lang="tr-T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1335D5-75D7-4517-A906-6E6A030DCB53}" type="slidenum">
              <a:rPr lang="tr-TR" smtClean="0"/>
              <a:t>‹#›</a:t>
            </a:fld>
            <a:endParaRPr lang="tr-TR"/>
          </a:p>
        </p:txBody>
      </p:sp>
    </p:spTree>
    <p:extLst>
      <p:ext uri="{BB962C8B-B14F-4D97-AF65-F5344CB8AC3E}">
        <p14:creationId xmlns:p14="http://schemas.microsoft.com/office/powerpoint/2010/main" val="3446453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5561"/>
          <a:stretch/>
        </p:blipFill>
        <p:spPr>
          <a:xfrm>
            <a:off x="-132080" y="0"/>
            <a:ext cx="12324080" cy="6786880"/>
          </a:xfrm>
          <a:prstGeom prst="rect">
            <a:avLst/>
          </a:prstGeom>
        </p:spPr>
      </p:pic>
    </p:spTree>
    <p:extLst>
      <p:ext uri="{BB962C8B-B14F-4D97-AF65-F5344CB8AC3E}">
        <p14:creationId xmlns:p14="http://schemas.microsoft.com/office/powerpoint/2010/main" val="468192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16105"/>
          <a:stretch/>
        </p:blipFill>
        <p:spPr>
          <a:xfrm>
            <a:off x="-298323" y="0"/>
            <a:ext cx="12490323" cy="6858001"/>
          </a:xfrm>
          <a:prstGeom prst="rect">
            <a:avLst/>
          </a:prstGeom>
        </p:spPr>
      </p:pic>
    </p:spTree>
    <p:extLst>
      <p:ext uri="{BB962C8B-B14F-4D97-AF65-F5344CB8AC3E}">
        <p14:creationId xmlns:p14="http://schemas.microsoft.com/office/powerpoint/2010/main" val="1922246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50562" t="35837" r="-435" b="22552"/>
          <a:stretch/>
        </p:blipFill>
        <p:spPr>
          <a:xfrm>
            <a:off x="1" y="0"/>
            <a:ext cx="12192000" cy="6776720"/>
          </a:xfrm>
          <a:prstGeom prst="rect">
            <a:avLst/>
          </a:prstGeom>
        </p:spPr>
      </p:pic>
    </p:spTree>
    <p:extLst>
      <p:ext uri="{BB962C8B-B14F-4D97-AF65-F5344CB8AC3E}">
        <p14:creationId xmlns:p14="http://schemas.microsoft.com/office/powerpoint/2010/main" val="767690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21184"/>
          <a:stretch/>
        </p:blipFill>
        <p:spPr>
          <a:xfrm>
            <a:off x="0" y="107426"/>
            <a:ext cx="12120880" cy="6638813"/>
          </a:xfrm>
          <a:prstGeom prst="rect">
            <a:avLst/>
          </a:prstGeom>
        </p:spPr>
      </p:pic>
    </p:spTree>
    <p:extLst>
      <p:ext uri="{BB962C8B-B14F-4D97-AF65-F5344CB8AC3E}">
        <p14:creationId xmlns:p14="http://schemas.microsoft.com/office/powerpoint/2010/main" val="610467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b="13370"/>
          <a:stretch/>
        </p:blipFill>
        <p:spPr>
          <a:xfrm>
            <a:off x="0" y="0"/>
            <a:ext cx="12192000" cy="6858000"/>
          </a:xfrm>
          <a:prstGeom prst="rect">
            <a:avLst/>
          </a:prstGeom>
        </p:spPr>
      </p:pic>
    </p:spTree>
    <p:extLst>
      <p:ext uri="{BB962C8B-B14F-4D97-AF65-F5344CB8AC3E}">
        <p14:creationId xmlns:p14="http://schemas.microsoft.com/office/powerpoint/2010/main" val="2118934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23405" y="1393372"/>
            <a:ext cx="11547566" cy="6379028"/>
          </a:xfrm>
          <a:prstGeom prst="rect">
            <a:avLst/>
          </a:prstGeom>
        </p:spPr>
        <p:txBody>
          <a:bodyPr wrap="square" numCol="2">
            <a:spAutoFit/>
          </a:bodyPr>
          <a:lstStyle/>
          <a:p>
            <a:r>
              <a:rPr lang="en-US" b="1" dirty="0"/>
              <a:t>I Wandered Lonely as a Cloud </a:t>
            </a:r>
          </a:p>
          <a:p>
            <a:r>
              <a:rPr lang="en-US" dirty="0" smtClean="0"/>
              <a:t>I </a:t>
            </a:r>
            <a:r>
              <a:rPr lang="en-US" dirty="0"/>
              <a:t>wandered lonely as a cloud</a:t>
            </a:r>
          </a:p>
          <a:p>
            <a:r>
              <a:rPr lang="en-US" dirty="0"/>
              <a:t>That floats on high o'er vales and hills,</a:t>
            </a:r>
          </a:p>
          <a:p>
            <a:r>
              <a:rPr lang="en-US" dirty="0"/>
              <a:t>When all at once I saw a crowd,</a:t>
            </a:r>
          </a:p>
          <a:p>
            <a:r>
              <a:rPr lang="en-US" dirty="0"/>
              <a:t>A host, of golden daffodils;</a:t>
            </a:r>
          </a:p>
          <a:p>
            <a:r>
              <a:rPr lang="en-US" dirty="0"/>
              <a:t>Beside the lake, beneath the trees,</a:t>
            </a:r>
          </a:p>
          <a:p>
            <a:r>
              <a:rPr lang="en-US" dirty="0"/>
              <a:t>Fluttering and dancing in the breeze.</a:t>
            </a:r>
          </a:p>
          <a:p>
            <a:endParaRPr lang="en-US" dirty="0"/>
          </a:p>
          <a:p>
            <a:r>
              <a:rPr lang="en-US" dirty="0"/>
              <a:t>Continuous as the stars that shine</a:t>
            </a:r>
          </a:p>
          <a:p>
            <a:r>
              <a:rPr lang="en-US" dirty="0"/>
              <a:t>And twinkle on the milky way,</a:t>
            </a:r>
          </a:p>
          <a:p>
            <a:r>
              <a:rPr lang="en-US" dirty="0"/>
              <a:t>They stretched in never-ending line</a:t>
            </a:r>
          </a:p>
          <a:p>
            <a:r>
              <a:rPr lang="en-US" dirty="0"/>
              <a:t>Along the margin of a bay:</a:t>
            </a:r>
          </a:p>
          <a:p>
            <a:r>
              <a:rPr lang="en-US" dirty="0"/>
              <a:t>Ten thousand saw I at a glance,</a:t>
            </a:r>
          </a:p>
          <a:p>
            <a:r>
              <a:rPr lang="en-US" dirty="0"/>
              <a:t>Tossing their heads in sprightly dance.</a:t>
            </a:r>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en-US" dirty="0"/>
          </a:p>
          <a:p>
            <a:r>
              <a:rPr lang="en-US" dirty="0"/>
              <a:t>The waves beside them danced; but they</a:t>
            </a:r>
          </a:p>
          <a:p>
            <a:r>
              <a:rPr lang="en-US" dirty="0"/>
              <a:t>Out-did the sparkling waves in glee:</a:t>
            </a:r>
          </a:p>
          <a:p>
            <a:r>
              <a:rPr lang="en-US" dirty="0"/>
              <a:t>A poet could not but be gay,</a:t>
            </a:r>
          </a:p>
          <a:p>
            <a:r>
              <a:rPr lang="en-US" dirty="0"/>
              <a:t>In such a jocund company:</a:t>
            </a:r>
          </a:p>
          <a:p>
            <a:r>
              <a:rPr lang="en-US" dirty="0"/>
              <a:t>I gazed—and gazed—but little thought</a:t>
            </a:r>
          </a:p>
          <a:p>
            <a:r>
              <a:rPr lang="en-US" dirty="0"/>
              <a:t>What wealth the show to me had brought:</a:t>
            </a:r>
          </a:p>
          <a:p>
            <a:endParaRPr lang="en-US" dirty="0"/>
          </a:p>
          <a:p>
            <a:r>
              <a:rPr lang="en-US" dirty="0"/>
              <a:t>For oft, when on my couch I lie</a:t>
            </a:r>
          </a:p>
          <a:p>
            <a:r>
              <a:rPr lang="en-US" dirty="0"/>
              <a:t>In vacant or in pensive mood,</a:t>
            </a:r>
          </a:p>
          <a:p>
            <a:r>
              <a:rPr lang="en-US" dirty="0"/>
              <a:t>They flash upon that inward eye</a:t>
            </a:r>
          </a:p>
          <a:p>
            <a:r>
              <a:rPr lang="en-US" dirty="0"/>
              <a:t>Which is the bliss of solitude;</a:t>
            </a:r>
          </a:p>
          <a:p>
            <a:r>
              <a:rPr lang="en-US" dirty="0"/>
              <a:t>And then my heart with pleasure fills,</a:t>
            </a:r>
          </a:p>
          <a:p>
            <a:r>
              <a:rPr lang="en-US" dirty="0"/>
              <a:t>And dances with the daffodils.</a:t>
            </a:r>
          </a:p>
        </p:txBody>
      </p:sp>
    </p:spTree>
    <p:extLst>
      <p:ext uri="{BB962C8B-B14F-4D97-AF65-F5344CB8AC3E}">
        <p14:creationId xmlns:p14="http://schemas.microsoft.com/office/powerpoint/2010/main" val="304307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25484" y="444138"/>
            <a:ext cx="8995955" cy="5016758"/>
          </a:xfrm>
          <a:prstGeom prst="rect">
            <a:avLst/>
          </a:prstGeom>
        </p:spPr>
        <p:txBody>
          <a:bodyPr wrap="square">
            <a:spAutoFit/>
          </a:bodyPr>
          <a:lstStyle/>
          <a:p>
            <a:r>
              <a:rPr lang="en-US" sz="3200" dirty="0"/>
              <a:t>As this poem is about the captivating beauty of nature, it has been written from the subjective point of view. It details the poet’s encounters with the majestic daffodils in the field beside the lake. The expression of wonder can be felt throughout the poem. The feeling of enjoying the spellbinding beauty of nature and its impacts on the human mind can leave the reader desiring to spend more time with nature.</a:t>
            </a:r>
            <a:endParaRPr lang="tr-TR" sz="3200" dirty="0"/>
          </a:p>
        </p:txBody>
      </p:sp>
    </p:spTree>
    <p:extLst>
      <p:ext uri="{BB962C8B-B14F-4D97-AF65-F5344CB8AC3E}">
        <p14:creationId xmlns:p14="http://schemas.microsoft.com/office/powerpoint/2010/main" val="2137300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20013"/>
          <a:stretch/>
        </p:blipFill>
        <p:spPr>
          <a:xfrm>
            <a:off x="0" y="1"/>
            <a:ext cx="12192000" cy="6858000"/>
          </a:xfrm>
          <a:prstGeom prst="rect">
            <a:avLst/>
          </a:prstGeom>
        </p:spPr>
      </p:pic>
    </p:spTree>
    <p:extLst>
      <p:ext uri="{BB962C8B-B14F-4D97-AF65-F5344CB8AC3E}">
        <p14:creationId xmlns:p14="http://schemas.microsoft.com/office/powerpoint/2010/main" val="2300757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20013"/>
          <a:stretch/>
        </p:blipFill>
        <p:spPr>
          <a:xfrm>
            <a:off x="0" y="0"/>
            <a:ext cx="12192000" cy="6766559"/>
          </a:xfrm>
          <a:prstGeom prst="rect">
            <a:avLst/>
          </a:prstGeom>
        </p:spPr>
      </p:pic>
    </p:spTree>
    <p:extLst>
      <p:ext uri="{BB962C8B-B14F-4D97-AF65-F5344CB8AC3E}">
        <p14:creationId xmlns:p14="http://schemas.microsoft.com/office/powerpoint/2010/main" val="2079273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97874" y="200297"/>
            <a:ext cx="10694125" cy="7048083"/>
          </a:xfrm>
          <a:prstGeom prst="rect">
            <a:avLst/>
          </a:prstGeom>
        </p:spPr>
        <p:txBody>
          <a:bodyPr wrap="square">
            <a:spAutoFit/>
          </a:bodyPr>
          <a:lstStyle/>
          <a:p>
            <a:r>
              <a:rPr lang="en-US" sz="2400" dirty="0" smtClean="0"/>
              <a:t>The </a:t>
            </a:r>
            <a:r>
              <a:rPr lang="en-US" sz="2400" dirty="0"/>
              <a:t>ancient mariner is the only survivor of the disasters. </a:t>
            </a:r>
          </a:p>
          <a:p>
            <a:r>
              <a:rPr lang="en-US" sz="2400" dirty="0" smtClean="0"/>
              <a:t>As </a:t>
            </a:r>
            <a:r>
              <a:rPr lang="en-US" sz="2400" dirty="0"/>
              <a:t>a punishment, he is compelled to wander the world forever telling his story and conveying the moral message of the poem: one does not have the right to destroy any of God’s creatures</a:t>
            </a:r>
            <a:r>
              <a:rPr lang="en-US" sz="2400" dirty="0" smtClean="0"/>
              <a:t>.</a:t>
            </a:r>
            <a:endParaRPr lang="tr-TR" sz="2400" dirty="0" smtClean="0"/>
          </a:p>
          <a:p>
            <a:endParaRPr lang="tr-TR" sz="2400" dirty="0" smtClean="0"/>
          </a:p>
          <a:p>
            <a:r>
              <a:rPr lang="en-US" sz="2400" dirty="0" smtClean="0"/>
              <a:t>The </a:t>
            </a:r>
            <a:r>
              <a:rPr lang="en-US" sz="2400" dirty="0"/>
              <a:t>combination of the supernatural and the ordinary creates an atmosphere of mystery in the poem. </a:t>
            </a:r>
          </a:p>
          <a:p>
            <a:r>
              <a:rPr lang="en-US" sz="2400" dirty="0" smtClean="0"/>
              <a:t>The </a:t>
            </a:r>
            <a:r>
              <a:rPr lang="en-US" sz="2400" dirty="0"/>
              <a:t>poem illustrates Coleridge’s idea of the dramatic truth and the suspension of disbelief.</a:t>
            </a:r>
          </a:p>
          <a:p>
            <a:endParaRPr lang="tr-TR" sz="2400" dirty="0" smtClean="0"/>
          </a:p>
          <a:p>
            <a:endParaRPr lang="tr-TR" sz="2400" dirty="0"/>
          </a:p>
          <a:p>
            <a:r>
              <a:rPr lang="en-US" sz="2400" dirty="0"/>
              <a:t>Many features of ballads can be seen in this poem:</a:t>
            </a:r>
          </a:p>
          <a:p>
            <a:endParaRPr lang="en-US" sz="2400" dirty="0"/>
          </a:p>
          <a:p>
            <a:r>
              <a:rPr lang="en-US" sz="2400" dirty="0"/>
              <a:t>The combination of dialogue and narration</a:t>
            </a:r>
          </a:p>
          <a:p>
            <a:r>
              <a:rPr lang="en-US" sz="2400" dirty="0"/>
              <a:t>The four-line stanza</a:t>
            </a:r>
          </a:p>
          <a:p>
            <a:r>
              <a:rPr lang="en-US" sz="2400" dirty="0"/>
              <a:t>Frequent repetition</a:t>
            </a:r>
          </a:p>
          <a:p>
            <a:r>
              <a:rPr lang="en-US" sz="2400" dirty="0"/>
              <a:t>Alliteration</a:t>
            </a:r>
          </a:p>
          <a:p>
            <a:r>
              <a:rPr lang="en-US" sz="2400" dirty="0"/>
              <a:t>Internal rhyme</a:t>
            </a:r>
          </a:p>
          <a:p>
            <a:endParaRPr lang="en-US" sz="2000" dirty="0"/>
          </a:p>
        </p:txBody>
      </p:sp>
    </p:spTree>
    <p:extLst>
      <p:ext uri="{BB962C8B-B14F-4D97-AF65-F5344CB8AC3E}">
        <p14:creationId xmlns:p14="http://schemas.microsoft.com/office/powerpoint/2010/main" val="68156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25485" y="217715"/>
            <a:ext cx="7428411" cy="6370975"/>
          </a:xfrm>
          <a:prstGeom prst="rect">
            <a:avLst/>
          </a:prstGeom>
        </p:spPr>
        <p:txBody>
          <a:bodyPr wrap="square">
            <a:spAutoFit/>
          </a:bodyPr>
          <a:lstStyle/>
          <a:p>
            <a:r>
              <a:rPr lang="en-US" sz="2400" b="1" dirty="0"/>
              <a:t>The Rime of the Ancient </a:t>
            </a:r>
            <a:r>
              <a:rPr lang="en-US" sz="2400" b="1" dirty="0" smtClean="0"/>
              <a:t>Mariner</a:t>
            </a:r>
            <a:endParaRPr lang="tr-TR" sz="2400" b="1" dirty="0" smtClean="0"/>
          </a:p>
          <a:p>
            <a:r>
              <a:rPr lang="tr-TR" sz="2400" dirty="0" smtClean="0"/>
              <a:t>[…]</a:t>
            </a:r>
            <a:endParaRPr lang="tr-TR" sz="2400" dirty="0"/>
          </a:p>
          <a:p>
            <a:r>
              <a:rPr lang="en-US" sz="2400" dirty="0" smtClean="0"/>
              <a:t>'God </a:t>
            </a:r>
            <a:r>
              <a:rPr lang="en-US" sz="2400" dirty="0"/>
              <a:t>save thee, ancient Mariner!</a:t>
            </a:r>
          </a:p>
          <a:p>
            <a:r>
              <a:rPr lang="en-US" sz="2400" dirty="0"/>
              <a:t>From the fiends, that plague thee thus!—</a:t>
            </a:r>
          </a:p>
          <a:p>
            <a:r>
              <a:rPr lang="en-US" sz="2400" dirty="0"/>
              <a:t>Why </a:t>
            </a:r>
            <a:r>
              <a:rPr lang="en-US" sz="2400" dirty="0" err="1"/>
              <a:t>look'st</a:t>
            </a:r>
            <a:r>
              <a:rPr lang="en-US" sz="2400" dirty="0"/>
              <a:t> thou so?'—With my cross-bow</a:t>
            </a:r>
          </a:p>
          <a:p>
            <a:r>
              <a:rPr lang="en-US" sz="2400" dirty="0"/>
              <a:t>I shot the ALBATROSS</a:t>
            </a:r>
            <a:r>
              <a:rPr lang="en-US" sz="2400" dirty="0" smtClean="0"/>
              <a:t>.</a:t>
            </a:r>
            <a:endParaRPr lang="tr-TR" sz="2400" dirty="0" smtClean="0"/>
          </a:p>
          <a:p>
            <a:r>
              <a:rPr lang="tr-TR" sz="2400" dirty="0" smtClean="0"/>
              <a:t>[…]</a:t>
            </a:r>
            <a:endParaRPr lang="tr-TR" sz="2400" dirty="0"/>
          </a:p>
          <a:p>
            <a:endParaRPr lang="tr-TR" sz="2400" dirty="0"/>
          </a:p>
          <a:p>
            <a:r>
              <a:rPr lang="en-US" sz="2400" dirty="0" smtClean="0"/>
              <a:t>Day </a:t>
            </a:r>
            <a:r>
              <a:rPr lang="en-US" sz="2400" dirty="0"/>
              <a:t>after day, day after day,</a:t>
            </a:r>
          </a:p>
          <a:p>
            <a:r>
              <a:rPr lang="en-US" sz="2400" dirty="0"/>
              <a:t>We stuck, nor breath nor motion;</a:t>
            </a:r>
          </a:p>
          <a:p>
            <a:r>
              <a:rPr lang="en-US" sz="2400" dirty="0"/>
              <a:t>As idle as a painted ship</a:t>
            </a:r>
          </a:p>
          <a:p>
            <a:r>
              <a:rPr lang="en-US" sz="2400" dirty="0"/>
              <a:t>Upon a painted ocean.</a:t>
            </a:r>
          </a:p>
          <a:p>
            <a:endParaRPr lang="en-US" sz="2400" dirty="0"/>
          </a:p>
          <a:p>
            <a:r>
              <a:rPr lang="en-US" sz="2400" dirty="0"/>
              <a:t>Water, water, every where,</a:t>
            </a:r>
          </a:p>
          <a:p>
            <a:r>
              <a:rPr lang="en-US" sz="2400" dirty="0"/>
              <a:t>And all the boards did shrink;</a:t>
            </a:r>
          </a:p>
          <a:p>
            <a:r>
              <a:rPr lang="en-US" sz="2400" dirty="0"/>
              <a:t>Water, water, every where,</a:t>
            </a:r>
          </a:p>
          <a:p>
            <a:r>
              <a:rPr lang="en-US" sz="2400" dirty="0"/>
              <a:t>Nor any drop to drink</a:t>
            </a:r>
            <a:r>
              <a:rPr lang="en-US" sz="2400" dirty="0" smtClean="0"/>
              <a:t>.</a:t>
            </a:r>
            <a:endParaRPr lang="tr-TR" sz="2400" dirty="0" smtClean="0"/>
          </a:p>
        </p:txBody>
      </p:sp>
    </p:spTree>
    <p:extLst>
      <p:ext uri="{BB962C8B-B14F-4D97-AF65-F5344CB8AC3E}">
        <p14:creationId xmlns:p14="http://schemas.microsoft.com/office/powerpoint/2010/main" val="255706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783" t="6737" r="-783" b="21584"/>
          <a:stretch/>
        </p:blipFill>
        <p:spPr>
          <a:xfrm>
            <a:off x="-259000" y="0"/>
            <a:ext cx="12829324" cy="6858000"/>
          </a:xfrm>
          <a:prstGeom prst="rect">
            <a:avLst/>
          </a:prstGeom>
        </p:spPr>
      </p:pic>
    </p:spTree>
    <p:extLst>
      <p:ext uri="{BB962C8B-B14F-4D97-AF65-F5344CB8AC3E}">
        <p14:creationId xmlns:p14="http://schemas.microsoft.com/office/powerpoint/2010/main" val="1578525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273280" cy="7004685"/>
          </a:xfrm>
          <a:prstGeom prst="rect">
            <a:avLst/>
          </a:prstGeom>
        </p:spPr>
      </p:pic>
    </p:spTree>
    <p:extLst>
      <p:ext uri="{BB962C8B-B14F-4D97-AF65-F5344CB8AC3E}">
        <p14:creationId xmlns:p14="http://schemas.microsoft.com/office/powerpoint/2010/main" val="3151578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19231"/>
          <a:stretch/>
        </p:blipFill>
        <p:spPr>
          <a:xfrm>
            <a:off x="0" y="0"/>
            <a:ext cx="12313920" cy="6858000"/>
          </a:xfrm>
          <a:prstGeom prst="rect">
            <a:avLst/>
          </a:prstGeom>
        </p:spPr>
      </p:pic>
    </p:spTree>
    <p:extLst>
      <p:ext uri="{BB962C8B-B14F-4D97-AF65-F5344CB8AC3E}">
        <p14:creationId xmlns:p14="http://schemas.microsoft.com/office/powerpoint/2010/main" val="2976934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42568" r="43871" b="13803"/>
          <a:stretch/>
        </p:blipFill>
        <p:spPr>
          <a:xfrm>
            <a:off x="0" y="0"/>
            <a:ext cx="12192000" cy="6858000"/>
          </a:xfrm>
          <a:prstGeom prst="rect">
            <a:avLst/>
          </a:prstGeom>
        </p:spPr>
      </p:pic>
    </p:spTree>
    <p:extLst>
      <p:ext uri="{BB962C8B-B14F-4D97-AF65-F5344CB8AC3E}">
        <p14:creationId xmlns:p14="http://schemas.microsoft.com/office/powerpoint/2010/main" val="1539510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608253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1" b="20485"/>
          <a:stretch/>
        </p:blipFill>
        <p:spPr>
          <a:xfrm>
            <a:off x="0" y="0"/>
            <a:ext cx="12192000" cy="6857999"/>
          </a:xfrm>
          <a:prstGeom prst="rect">
            <a:avLst/>
          </a:prstGeom>
        </p:spPr>
      </p:pic>
    </p:spTree>
    <p:extLst>
      <p:ext uri="{BB962C8B-B14F-4D97-AF65-F5344CB8AC3E}">
        <p14:creationId xmlns:p14="http://schemas.microsoft.com/office/powerpoint/2010/main" val="2089065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50000" t="35250" r="-879" b="15128"/>
          <a:stretch/>
        </p:blipFill>
        <p:spPr>
          <a:xfrm>
            <a:off x="0" y="0"/>
            <a:ext cx="12344400" cy="6857999"/>
          </a:xfrm>
          <a:prstGeom prst="rect">
            <a:avLst/>
          </a:prstGeom>
        </p:spPr>
      </p:pic>
    </p:spTree>
    <p:extLst>
      <p:ext uri="{BB962C8B-B14F-4D97-AF65-F5344CB8AC3E}">
        <p14:creationId xmlns:p14="http://schemas.microsoft.com/office/powerpoint/2010/main" val="1798976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77142" y="470263"/>
            <a:ext cx="8943703" cy="5909310"/>
          </a:xfrm>
          <a:prstGeom prst="rect">
            <a:avLst/>
          </a:prstGeom>
        </p:spPr>
        <p:txBody>
          <a:bodyPr wrap="square">
            <a:spAutoFit/>
          </a:bodyPr>
          <a:lstStyle/>
          <a:p>
            <a:r>
              <a:rPr lang="en-US" b="1" dirty="0">
                <a:solidFill>
                  <a:srgbClr val="000000"/>
                </a:solidFill>
                <a:latin typeface="canada-type-gibson"/>
              </a:rPr>
              <a:t>Ode to the West </a:t>
            </a:r>
            <a:r>
              <a:rPr lang="en-US" b="1" dirty="0" smtClean="0">
                <a:solidFill>
                  <a:srgbClr val="000000"/>
                </a:solidFill>
                <a:latin typeface="canada-type-gibson"/>
              </a:rPr>
              <a:t>Wind</a:t>
            </a:r>
            <a:endParaRPr lang="tr-TR" b="1" dirty="0" smtClean="0">
              <a:solidFill>
                <a:srgbClr val="000000"/>
              </a:solidFill>
              <a:latin typeface="canada-type-gibson"/>
            </a:endParaRPr>
          </a:p>
          <a:p>
            <a:endParaRPr lang="tr-TR" b="1" dirty="0" smtClean="0">
              <a:solidFill>
                <a:srgbClr val="000000"/>
              </a:solidFill>
              <a:latin typeface="canada-type-gibson"/>
            </a:endParaRPr>
          </a:p>
          <a:p>
            <a:r>
              <a:rPr lang="tr-TR" dirty="0" smtClean="0">
                <a:solidFill>
                  <a:srgbClr val="000000"/>
                </a:solidFill>
                <a:latin typeface="canada-type-gibson"/>
              </a:rPr>
              <a:t>[</a:t>
            </a:r>
            <a:r>
              <a:rPr lang="tr-TR" dirty="0" err="1" smtClean="0">
                <a:solidFill>
                  <a:srgbClr val="000000"/>
                </a:solidFill>
                <a:latin typeface="canada-type-gibson"/>
              </a:rPr>
              <a:t>Stanza</a:t>
            </a:r>
            <a:r>
              <a:rPr lang="en-US" dirty="0" smtClean="0"/>
              <a:t>V</a:t>
            </a:r>
            <a:r>
              <a:rPr lang="tr-TR" dirty="0" smtClean="0"/>
              <a:t>]</a:t>
            </a:r>
            <a:endParaRPr lang="en-US" dirty="0" smtClean="0"/>
          </a:p>
          <a:p>
            <a:r>
              <a:rPr lang="en-US" dirty="0" smtClean="0"/>
              <a:t>Make me thy lyre, even as the forest is:</a:t>
            </a:r>
          </a:p>
          <a:p>
            <a:r>
              <a:rPr lang="en-US" dirty="0" smtClean="0"/>
              <a:t>What if my leaves are falling like its own!</a:t>
            </a:r>
          </a:p>
          <a:p>
            <a:r>
              <a:rPr lang="en-US" dirty="0" smtClean="0"/>
              <a:t>The tumult of thy mighty harmonies</a:t>
            </a:r>
          </a:p>
          <a:p>
            <a:endParaRPr lang="en-US" dirty="0" smtClean="0"/>
          </a:p>
          <a:p>
            <a:r>
              <a:rPr lang="en-US" dirty="0" smtClean="0"/>
              <a:t>Will take from both a deep, autumnal tone,</a:t>
            </a:r>
          </a:p>
          <a:p>
            <a:r>
              <a:rPr lang="en-US" dirty="0" smtClean="0"/>
              <a:t>Sweet though in sadness. Be thou, Spirit fierce,</a:t>
            </a:r>
          </a:p>
          <a:p>
            <a:r>
              <a:rPr lang="en-US" dirty="0" smtClean="0"/>
              <a:t>My spirit! Be thou me, impetuous one!</a:t>
            </a:r>
          </a:p>
          <a:p>
            <a:endParaRPr lang="en-US" dirty="0" smtClean="0"/>
          </a:p>
          <a:p>
            <a:r>
              <a:rPr lang="en-US" dirty="0" smtClean="0"/>
              <a:t>Drive my dead thoughts over the universe</a:t>
            </a:r>
          </a:p>
          <a:p>
            <a:r>
              <a:rPr lang="en-US" dirty="0" smtClean="0"/>
              <a:t>Like </a:t>
            </a:r>
            <a:r>
              <a:rPr lang="en-US" dirty="0" err="1" smtClean="0"/>
              <a:t>wither'd</a:t>
            </a:r>
            <a:r>
              <a:rPr lang="en-US" dirty="0" smtClean="0"/>
              <a:t> leaves to quicken a new birth!</a:t>
            </a:r>
          </a:p>
          <a:p>
            <a:r>
              <a:rPr lang="en-US" dirty="0" smtClean="0"/>
              <a:t>And, by the incantation of this verse,</a:t>
            </a:r>
          </a:p>
          <a:p>
            <a:endParaRPr lang="en-US" dirty="0" smtClean="0"/>
          </a:p>
          <a:p>
            <a:r>
              <a:rPr lang="en-US" dirty="0" smtClean="0"/>
              <a:t>Scatter, as from an </a:t>
            </a:r>
            <a:r>
              <a:rPr lang="en-US" dirty="0" err="1" smtClean="0"/>
              <a:t>unextinguish'd</a:t>
            </a:r>
            <a:r>
              <a:rPr lang="en-US" dirty="0" smtClean="0"/>
              <a:t> hearth</a:t>
            </a:r>
          </a:p>
          <a:p>
            <a:r>
              <a:rPr lang="en-US" dirty="0" smtClean="0"/>
              <a:t>Ashes and sparks, my words among mankind!</a:t>
            </a:r>
          </a:p>
          <a:p>
            <a:r>
              <a:rPr lang="en-US" dirty="0" smtClean="0"/>
              <a:t>Be through my lips to </a:t>
            </a:r>
            <a:r>
              <a:rPr lang="en-US" dirty="0" err="1" smtClean="0"/>
              <a:t>unawaken'd</a:t>
            </a:r>
            <a:r>
              <a:rPr lang="en-US" dirty="0" smtClean="0"/>
              <a:t> earth</a:t>
            </a:r>
          </a:p>
          <a:p>
            <a:endParaRPr lang="en-US" dirty="0" smtClean="0"/>
          </a:p>
          <a:p>
            <a:r>
              <a:rPr lang="en-US" dirty="0" smtClean="0"/>
              <a:t>The trumpet of a prophecy! O Wind,</a:t>
            </a:r>
          </a:p>
          <a:p>
            <a:r>
              <a:rPr lang="en-US" dirty="0" smtClean="0"/>
              <a:t>If Winter comes, can Spring be far behind?</a:t>
            </a:r>
            <a:endParaRPr lang="tr-TR" dirty="0"/>
          </a:p>
        </p:txBody>
      </p:sp>
    </p:spTree>
    <p:extLst>
      <p:ext uri="{BB962C8B-B14F-4D97-AF65-F5344CB8AC3E}">
        <p14:creationId xmlns:p14="http://schemas.microsoft.com/office/powerpoint/2010/main" val="253600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63633" y="452846"/>
            <a:ext cx="9614263" cy="5509200"/>
          </a:xfrm>
          <a:prstGeom prst="rect">
            <a:avLst/>
          </a:prstGeom>
        </p:spPr>
        <p:txBody>
          <a:bodyPr wrap="square">
            <a:spAutoFit/>
          </a:bodyPr>
          <a:lstStyle/>
          <a:p>
            <a:r>
              <a:rPr lang="en-US" sz="3200" dirty="0"/>
              <a:t>The poem begins with three cantos describing the wind's effects upon earth, air, and ocean. The last two cantos are Shelley speaking directly to the wind, asking for its power, to lift him like a leaf, a cloud or a wave and make him its companion in its wanderings. He asks the wind to take his thoughts and spread them all over the world so that the youth are awoken with his ideas. The poem ends with an optimistic note which is that if winter days are here then spring is not very far.</a:t>
            </a:r>
          </a:p>
        </p:txBody>
      </p:sp>
    </p:spTree>
    <p:extLst>
      <p:ext uri="{BB962C8B-B14F-4D97-AF65-F5344CB8AC3E}">
        <p14:creationId xmlns:p14="http://schemas.microsoft.com/office/powerpoint/2010/main" val="66661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20989"/>
          <a:stretch/>
        </p:blipFill>
        <p:spPr>
          <a:xfrm>
            <a:off x="0" y="0"/>
            <a:ext cx="12192000" cy="6857999"/>
          </a:xfrm>
          <a:prstGeom prst="rect">
            <a:avLst/>
          </a:prstGeom>
        </p:spPr>
      </p:pic>
    </p:spTree>
    <p:extLst>
      <p:ext uri="{BB962C8B-B14F-4D97-AF65-F5344CB8AC3E}">
        <p14:creationId xmlns:p14="http://schemas.microsoft.com/office/powerpoint/2010/main" val="2719356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38100"/>
            <a:ext cx="12374880" cy="6798945"/>
          </a:xfrm>
          <a:prstGeom prst="rect">
            <a:avLst/>
          </a:prstGeom>
        </p:spPr>
      </p:pic>
    </p:spTree>
    <p:extLst>
      <p:ext uri="{BB962C8B-B14F-4D97-AF65-F5344CB8AC3E}">
        <p14:creationId xmlns:p14="http://schemas.microsoft.com/office/powerpoint/2010/main" val="1465376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3883" t="42831" b="13956"/>
          <a:stretch/>
        </p:blipFill>
        <p:spPr>
          <a:xfrm>
            <a:off x="0" y="0"/>
            <a:ext cx="12263120" cy="6858000"/>
          </a:xfrm>
          <a:prstGeom prst="rect">
            <a:avLst/>
          </a:prstGeom>
        </p:spPr>
      </p:pic>
    </p:spTree>
    <p:extLst>
      <p:ext uri="{BB962C8B-B14F-4D97-AF65-F5344CB8AC3E}">
        <p14:creationId xmlns:p14="http://schemas.microsoft.com/office/powerpoint/2010/main" val="1959423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81050" y="148045"/>
            <a:ext cx="10310949" cy="6124754"/>
          </a:xfrm>
          <a:prstGeom prst="rect">
            <a:avLst/>
          </a:prstGeom>
        </p:spPr>
        <p:txBody>
          <a:bodyPr wrap="square">
            <a:spAutoFit/>
          </a:bodyPr>
          <a:lstStyle/>
          <a:p>
            <a:r>
              <a:rPr lang="en-US" sz="2800" b="1" dirty="0"/>
              <a:t>Ode on a Grecian Urn </a:t>
            </a:r>
            <a:endParaRPr lang="tr-TR" sz="2800" b="1" dirty="0" smtClean="0"/>
          </a:p>
          <a:p>
            <a:endParaRPr lang="tr-TR" sz="2800" dirty="0"/>
          </a:p>
          <a:p>
            <a:r>
              <a:rPr lang="tr-TR" sz="2800" dirty="0" smtClean="0"/>
              <a:t>[</a:t>
            </a:r>
            <a:r>
              <a:rPr lang="tr-TR" sz="2800" dirty="0" err="1" smtClean="0"/>
              <a:t>Last</a:t>
            </a:r>
            <a:r>
              <a:rPr lang="tr-TR" sz="2800" dirty="0" smtClean="0"/>
              <a:t> </a:t>
            </a:r>
            <a:r>
              <a:rPr lang="tr-TR" sz="2800" dirty="0" err="1" smtClean="0"/>
              <a:t>stanza</a:t>
            </a:r>
            <a:r>
              <a:rPr lang="tr-TR" sz="2800" dirty="0" smtClean="0"/>
              <a:t>]</a:t>
            </a:r>
          </a:p>
          <a:p>
            <a:endParaRPr lang="en-US" sz="2800" dirty="0"/>
          </a:p>
          <a:p>
            <a:r>
              <a:rPr lang="en-US" sz="2800" dirty="0" smtClean="0"/>
              <a:t>O </a:t>
            </a:r>
            <a:r>
              <a:rPr lang="en-US" sz="2800" dirty="0"/>
              <a:t>Attic shape! Fair attitude! with </a:t>
            </a:r>
            <a:r>
              <a:rPr lang="en-US" sz="2800" dirty="0" err="1"/>
              <a:t>brede</a:t>
            </a:r>
            <a:endParaRPr lang="en-US" sz="2800" dirty="0"/>
          </a:p>
          <a:p>
            <a:r>
              <a:rPr lang="en-US" sz="2800" dirty="0"/>
              <a:t>         Of marble men and maidens overwrought,</a:t>
            </a:r>
          </a:p>
          <a:p>
            <a:r>
              <a:rPr lang="en-US" sz="2800" dirty="0"/>
              <a:t>With forest branches and the trodden weed;</a:t>
            </a:r>
          </a:p>
          <a:p>
            <a:r>
              <a:rPr lang="en-US" sz="2800" dirty="0"/>
              <a:t>         Thou, silent form, dost tease us out of thought</a:t>
            </a:r>
          </a:p>
          <a:p>
            <a:r>
              <a:rPr lang="en-US" sz="2800" dirty="0"/>
              <a:t>As doth eternity: Cold Pastoral!</a:t>
            </a:r>
          </a:p>
          <a:p>
            <a:r>
              <a:rPr lang="en-US" sz="2800" dirty="0"/>
              <a:t>         When old age shall this generation waste,</a:t>
            </a:r>
          </a:p>
          <a:p>
            <a:r>
              <a:rPr lang="en-US" sz="2800" dirty="0"/>
              <a:t>                Thou shalt remain, in midst of other woe</a:t>
            </a:r>
          </a:p>
          <a:p>
            <a:r>
              <a:rPr lang="en-US" sz="2800" dirty="0"/>
              <a:t>Than ours, a friend to man, to whom thou </a:t>
            </a:r>
            <a:r>
              <a:rPr lang="en-US" sz="2800" dirty="0" err="1"/>
              <a:t>say'st</a:t>
            </a:r>
            <a:r>
              <a:rPr lang="en-US" sz="2800" dirty="0"/>
              <a:t>,</a:t>
            </a:r>
          </a:p>
          <a:p>
            <a:r>
              <a:rPr lang="en-US" sz="2800" dirty="0"/>
              <a:t>         "Beauty is truth, truth beauty,—that is all</a:t>
            </a:r>
          </a:p>
          <a:p>
            <a:r>
              <a:rPr lang="en-US" sz="2800" dirty="0"/>
              <a:t>                Ye know on earth, and all ye need to know."</a:t>
            </a:r>
            <a:endParaRPr lang="tr-TR" sz="2800" dirty="0"/>
          </a:p>
        </p:txBody>
      </p:sp>
    </p:spTree>
    <p:extLst>
      <p:ext uri="{BB962C8B-B14F-4D97-AF65-F5344CB8AC3E}">
        <p14:creationId xmlns:p14="http://schemas.microsoft.com/office/powerpoint/2010/main" val="2518235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15589" y="862148"/>
            <a:ext cx="10276114" cy="5632311"/>
          </a:xfrm>
          <a:prstGeom prst="rect">
            <a:avLst/>
          </a:prstGeom>
        </p:spPr>
        <p:txBody>
          <a:bodyPr wrap="square">
            <a:spAutoFit/>
          </a:bodyPr>
          <a:lstStyle/>
          <a:p>
            <a:r>
              <a:rPr lang="tr-TR" sz="2000" dirty="0" smtClean="0"/>
              <a:t>T</a:t>
            </a:r>
            <a:r>
              <a:rPr lang="en-US" sz="2000" dirty="0" smtClean="0"/>
              <a:t>he </a:t>
            </a:r>
            <a:r>
              <a:rPr lang="en-US" sz="2000" dirty="0"/>
              <a:t>ode contains a narrator's discourse on a series of designs on a Grecian urn. </a:t>
            </a:r>
          </a:p>
          <a:p>
            <a:r>
              <a:rPr lang="en-US" sz="2000" dirty="0"/>
              <a:t>The poem focuses on </a:t>
            </a:r>
            <a:r>
              <a:rPr lang="en-US" sz="2000" u="sng" dirty="0"/>
              <a:t>two scenes</a:t>
            </a:r>
            <a:r>
              <a:rPr lang="en-US" sz="2000" dirty="0"/>
              <a:t>: one in which a lover eternally pursues a beloved without fulfillment, and another of villagers about to perform a sacrifice. </a:t>
            </a:r>
          </a:p>
          <a:p>
            <a:endParaRPr lang="tr-TR" sz="2000" dirty="0" smtClean="0"/>
          </a:p>
          <a:p>
            <a:r>
              <a:rPr lang="en-US" sz="2000" dirty="0" smtClean="0"/>
              <a:t>Critics </a:t>
            </a:r>
            <a:r>
              <a:rPr lang="en-US" sz="2000" dirty="0"/>
              <a:t>have focused on other aspects of the poem, including the role of the narrator, the inspirational qualities of real-world objects, and the paradoxical relationship between the poem's world and reality</a:t>
            </a:r>
            <a:r>
              <a:rPr lang="en-US" sz="2000" dirty="0" smtClean="0"/>
              <a:t>.</a:t>
            </a:r>
            <a:endParaRPr lang="tr-TR" sz="2000" dirty="0" smtClean="0"/>
          </a:p>
          <a:p>
            <a:endParaRPr lang="tr-TR" sz="2000" dirty="0"/>
          </a:p>
          <a:p>
            <a:r>
              <a:rPr lang="en-US" sz="2000" dirty="0"/>
              <a:t>This ode contains the most discussed two lines in all of Keats's poetry - '"Beauty is truth, truth beauty," - that is all/Ye know on earth, and all ye need to know.'  </a:t>
            </a:r>
            <a:endParaRPr lang="tr-TR" sz="2000" dirty="0" smtClean="0"/>
          </a:p>
          <a:p>
            <a:endParaRPr lang="en-US" sz="2000" dirty="0"/>
          </a:p>
          <a:p>
            <a:r>
              <a:rPr lang="en-US" sz="2000" dirty="0"/>
              <a:t>"Ode on a Grecian Ode" is based on a series of paradoxes and opposites: </a:t>
            </a:r>
            <a:endParaRPr lang="tr-TR" sz="2000" dirty="0" smtClean="0"/>
          </a:p>
          <a:p>
            <a:endParaRPr lang="en-US" sz="2000" dirty="0"/>
          </a:p>
          <a:p>
            <a:pPr marL="457200" indent="-457200">
              <a:buFont typeface="+mj-lt"/>
              <a:buAutoNum type="arabicPeriod"/>
            </a:pPr>
            <a:r>
              <a:rPr lang="en-US" sz="2000" dirty="0" smtClean="0"/>
              <a:t>the </a:t>
            </a:r>
            <a:r>
              <a:rPr lang="en-US" sz="2000" dirty="0"/>
              <a:t>discrepancy between the urn with its frozen images and the dynamic life portrayed on the urn,</a:t>
            </a:r>
          </a:p>
          <a:p>
            <a:pPr marL="457200" indent="-457200">
              <a:buFont typeface="+mj-lt"/>
              <a:buAutoNum type="arabicPeriod"/>
            </a:pPr>
            <a:r>
              <a:rPr lang="en-US" sz="2000" dirty="0" smtClean="0"/>
              <a:t>the </a:t>
            </a:r>
            <a:r>
              <a:rPr lang="en-US" sz="2000" dirty="0"/>
              <a:t>human and changeable versus the immortal and permanent,</a:t>
            </a:r>
          </a:p>
          <a:p>
            <a:pPr marL="457200" indent="-457200">
              <a:buFont typeface="+mj-lt"/>
              <a:buAutoNum type="arabicPeriod"/>
            </a:pPr>
            <a:r>
              <a:rPr lang="en-US" sz="2000" dirty="0" smtClean="0"/>
              <a:t>participation </a:t>
            </a:r>
            <a:r>
              <a:rPr lang="en-US" sz="2000" dirty="0"/>
              <a:t>versus observation, </a:t>
            </a:r>
          </a:p>
          <a:p>
            <a:pPr marL="457200" indent="-457200">
              <a:buFont typeface="+mj-lt"/>
              <a:buAutoNum type="arabicPeriod"/>
            </a:pPr>
            <a:r>
              <a:rPr lang="en-US" sz="2000" dirty="0" smtClean="0"/>
              <a:t>life </a:t>
            </a:r>
            <a:r>
              <a:rPr lang="en-US" sz="2000" dirty="0"/>
              <a:t>versus art</a:t>
            </a:r>
            <a:r>
              <a:rPr lang="en-US" sz="2000" dirty="0" smtClean="0"/>
              <a:t>.</a:t>
            </a:r>
            <a:endParaRPr lang="en-US" sz="2000" dirty="0"/>
          </a:p>
        </p:txBody>
      </p:sp>
    </p:spTree>
    <p:extLst>
      <p:ext uri="{BB962C8B-B14F-4D97-AF65-F5344CB8AC3E}">
        <p14:creationId xmlns:p14="http://schemas.microsoft.com/office/powerpoint/2010/main" val="1892668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3575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168434" y="452846"/>
            <a:ext cx="8917968" cy="6214739"/>
          </a:xfrm>
          <a:prstGeom prst="rect">
            <a:avLst/>
          </a:prstGeom>
        </p:spPr>
      </p:pic>
    </p:spTree>
    <p:extLst>
      <p:ext uri="{BB962C8B-B14F-4D97-AF65-F5344CB8AC3E}">
        <p14:creationId xmlns:p14="http://schemas.microsoft.com/office/powerpoint/2010/main" val="2811371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14824"/>
          <a:stretch/>
        </p:blipFill>
        <p:spPr>
          <a:xfrm>
            <a:off x="0" y="-72005"/>
            <a:ext cx="12192000" cy="6930005"/>
          </a:xfrm>
          <a:prstGeom prst="rect">
            <a:avLst/>
          </a:prstGeom>
        </p:spPr>
      </p:pic>
    </p:spTree>
    <p:extLst>
      <p:ext uri="{BB962C8B-B14F-4D97-AF65-F5344CB8AC3E}">
        <p14:creationId xmlns:p14="http://schemas.microsoft.com/office/powerpoint/2010/main" val="1939867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23520" y="355600"/>
            <a:ext cx="11460479" cy="6725920"/>
          </a:xfrm>
          <a:prstGeom prst="rect">
            <a:avLst/>
          </a:prstGeom>
        </p:spPr>
      </p:pic>
    </p:spTree>
    <p:extLst>
      <p:ext uri="{BB962C8B-B14F-4D97-AF65-F5344CB8AC3E}">
        <p14:creationId xmlns:p14="http://schemas.microsoft.com/office/powerpoint/2010/main" val="2689368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97874" y="304800"/>
            <a:ext cx="10415452" cy="6186309"/>
          </a:xfrm>
          <a:prstGeom prst="rect">
            <a:avLst/>
          </a:prstGeom>
        </p:spPr>
        <p:txBody>
          <a:bodyPr wrap="square">
            <a:spAutoFit/>
          </a:bodyPr>
          <a:lstStyle/>
          <a:p>
            <a:r>
              <a:rPr lang="en-US" sz="2200" dirty="0">
                <a:solidFill>
                  <a:srgbClr val="212529"/>
                </a:solidFill>
                <a:latin typeface="Open Sans"/>
              </a:rPr>
              <a:t>In the poem “The Lamb”, William Blake incorporates his unique style through the use of religious symbolism, creative lines, and simple patterns. </a:t>
            </a:r>
            <a:endParaRPr lang="tr-TR" sz="2200" dirty="0" smtClean="0">
              <a:solidFill>
                <a:srgbClr val="212529"/>
              </a:solidFill>
              <a:latin typeface="Open Sans"/>
            </a:endParaRPr>
          </a:p>
          <a:p>
            <a:endParaRPr lang="tr-TR" sz="2200" dirty="0">
              <a:solidFill>
                <a:srgbClr val="212529"/>
              </a:solidFill>
              <a:latin typeface="Open Sans"/>
            </a:endParaRPr>
          </a:p>
          <a:p>
            <a:r>
              <a:rPr lang="en-US" sz="2200" dirty="0" smtClean="0">
                <a:solidFill>
                  <a:srgbClr val="212529"/>
                </a:solidFill>
                <a:latin typeface="Open Sans"/>
              </a:rPr>
              <a:t>“</a:t>
            </a:r>
            <a:r>
              <a:rPr lang="en-US" sz="2200" dirty="0">
                <a:solidFill>
                  <a:srgbClr val="212529"/>
                </a:solidFill>
                <a:latin typeface="Open Sans"/>
              </a:rPr>
              <a:t>The Lamb” was a part of a series of poems called the </a:t>
            </a:r>
            <a:r>
              <a:rPr lang="en-US" sz="2200" b="1" dirty="0">
                <a:solidFill>
                  <a:srgbClr val="FF0000"/>
                </a:solidFill>
                <a:latin typeface="Open Sans"/>
              </a:rPr>
              <a:t>“Songs of Innocence” </a:t>
            </a:r>
            <a:r>
              <a:rPr lang="en-US" sz="2200" dirty="0">
                <a:solidFill>
                  <a:srgbClr val="212529"/>
                </a:solidFill>
                <a:latin typeface="Open Sans"/>
              </a:rPr>
              <a:t>that was published in 1789. Poems that were more simplistic in style and nature became more contrition and prophetic in Songs of Experience. Through simplistic structure, he chose the narrator of a child, as in this poem, told through childlike eyes, speaking of the innocence in all of human life, and that the lamb is Christ, marveling over God’s creations. </a:t>
            </a:r>
            <a:endParaRPr lang="tr-TR" sz="2200" dirty="0" smtClean="0">
              <a:solidFill>
                <a:srgbClr val="212529"/>
              </a:solidFill>
              <a:latin typeface="Open Sans"/>
            </a:endParaRPr>
          </a:p>
          <a:p>
            <a:endParaRPr lang="tr-TR" sz="2200" dirty="0" smtClean="0">
              <a:solidFill>
                <a:srgbClr val="212529"/>
              </a:solidFill>
              <a:latin typeface="Open Sans"/>
            </a:endParaRPr>
          </a:p>
          <a:p>
            <a:r>
              <a:rPr lang="en-US" sz="2200" dirty="0" smtClean="0">
                <a:solidFill>
                  <a:srgbClr val="212529"/>
                </a:solidFill>
                <a:latin typeface="Open Sans"/>
              </a:rPr>
              <a:t>Blake </a:t>
            </a:r>
            <a:r>
              <a:rPr lang="en-US" sz="2200" dirty="0">
                <a:solidFill>
                  <a:srgbClr val="212529"/>
                </a:solidFill>
                <a:latin typeface="Open Sans"/>
              </a:rPr>
              <a:t>utilizes his rhetoric genius by symbolically expressing the appearance of the lamb to that of the nature of God. Within the poem, Blake brings up an interesting concept by stating, “He is called by thy name / For he calls himself a Lamb”, the lamb not only suggest innocence and the meaning of life, but at the same time conveys the theme that Christ is the lamb (Blake 662). </a:t>
            </a:r>
            <a:r>
              <a:rPr lang="tr-TR" sz="2200" dirty="0">
                <a:solidFill>
                  <a:srgbClr val="212529"/>
                </a:solidFill>
                <a:latin typeface="Open Sans"/>
              </a:rPr>
              <a:t> </a:t>
            </a:r>
            <a:r>
              <a:rPr lang="en-US" sz="2200" dirty="0" smtClean="0">
                <a:solidFill>
                  <a:srgbClr val="212529"/>
                </a:solidFill>
                <a:latin typeface="Open Sans"/>
              </a:rPr>
              <a:t>The </a:t>
            </a:r>
            <a:r>
              <a:rPr lang="en-US" sz="2200" dirty="0">
                <a:solidFill>
                  <a:srgbClr val="212529"/>
                </a:solidFill>
                <a:latin typeface="Open Sans"/>
              </a:rPr>
              <a:t>poem comments on how “he is meek and he is mild”, thus giving God the characteristics of goodness and purity (Blake 662). This gives a varying contrast to Blake’s poem “The </a:t>
            </a:r>
            <a:r>
              <a:rPr lang="en-US" sz="2200" dirty="0" err="1">
                <a:solidFill>
                  <a:srgbClr val="212529"/>
                </a:solidFill>
                <a:latin typeface="Open Sans"/>
              </a:rPr>
              <a:t>Tyger</a:t>
            </a:r>
            <a:r>
              <a:rPr lang="en-US" sz="2200" dirty="0">
                <a:solidFill>
                  <a:srgbClr val="212529"/>
                </a:solidFill>
                <a:latin typeface="Open Sans"/>
              </a:rPr>
              <a:t>” as it advocates the speculation of evil.</a:t>
            </a:r>
            <a:endParaRPr lang="tr-TR" sz="2200" dirty="0"/>
          </a:p>
        </p:txBody>
      </p:sp>
    </p:spTree>
    <p:extLst>
      <p:ext uri="{BB962C8B-B14F-4D97-AF65-F5344CB8AC3E}">
        <p14:creationId xmlns:p14="http://schemas.microsoft.com/office/powerpoint/2010/main" val="194091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4698" y="1306286"/>
            <a:ext cx="11756571" cy="6771084"/>
          </a:xfrm>
          <a:prstGeom prst="rect">
            <a:avLst/>
          </a:prstGeom>
        </p:spPr>
        <p:txBody>
          <a:bodyPr wrap="square" numCol="2">
            <a:spAutoFit/>
          </a:bodyPr>
          <a:lstStyle/>
          <a:p>
            <a:r>
              <a:rPr lang="en-US" sz="2000" b="1" dirty="0"/>
              <a:t>The </a:t>
            </a:r>
            <a:r>
              <a:rPr lang="en-US" sz="2000" b="1" dirty="0" err="1"/>
              <a:t>Tyger</a:t>
            </a:r>
            <a:r>
              <a:rPr lang="en-US" sz="2000" b="1" dirty="0"/>
              <a:t> </a:t>
            </a:r>
          </a:p>
          <a:p>
            <a:r>
              <a:rPr lang="en-US" dirty="0" err="1" smtClean="0"/>
              <a:t>Tyger</a:t>
            </a:r>
            <a:r>
              <a:rPr lang="en-US" dirty="0" smtClean="0"/>
              <a:t> </a:t>
            </a:r>
            <a:r>
              <a:rPr lang="en-US" dirty="0" err="1"/>
              <a:t>Tyger</a:t>
            </a:r>
            <a:r>
              <a:rPr lang="en-US" dirty="0"/>
              <a:t>, burning bright, </a:t>
            </a:r>
          </a:p>
          <a:p>
            <a:r>
              <a:rPr lang="en-US" dirty="0"/>
              <a:t>In the forests of the night; </a:t>
            </a:r>
          </a:p>
          <a:p>
            <a:r>
              <a:rPr lang="en-US" dirty="0"/>
              <a:t>What immortal hand or eye, </a:t>
            </a:r>
          </a:p>
          <a:p>
            <a:r>
              <a:rPr lang="en-US" dirty="0"/>
              <a:t>Could frame thy fearful symmetry?</a:t>
            </a:r>
          </a:p>
          <a:p>
            <a:endParaRPr lang="en-US" dirty="0"/>
          </a:p>
          <a:p>
            <a:r>
              <a:rPr lang="en-US" dirty="0"/>
              <a:t>In what distant deeps or skies. </a:t>
            </a:r>
          </a:p>
          <a:p>
            <a:r>
              <a:rPr lang="en-US" dirty="0"/>
              <a:t>Burnt the fire of thine eyes?</a:t>
            </a:r>
          </a:p>
          <a:p>
            <a:r>
              <a:rPr lang="en-US" dirty="0"/>
              <a:t>On what wings dare he aspire?</a:t>
            </a:r>
          </a:p>
          <a:p>
            <a:r>
              <a:rPr lang="en-US" dirty="0"/>
              <a:t>What the hand, dare seize the fire?</a:t>
            </a:r>
          </a:p>
          <a:p>
            <a:endParaRPr lang="en-US" dirty="0"/>
          </a:p>
          <a:p>
            <a:r>
              <a:rPr lang="en-US" dirty="0"/>
              <a:t>And what shoulder, &amp; what art,</a:t>
            </a:r>
          </a:p>
          <a:p>
            <a:r>
              <a:rPr lang="en-US" dirty="0"/>
              <a:t>Could twist the sinews of thy heart?</a:t>
            </a:r>
          </a:p>
          <a:p>
            <a:r>
              <a:rPr lang="en-US" dirty="0"/>
              <a:t>And when thy heart began to beat,</a:t>
            </a:r>
          </a:p>
          <a:p>
            <a:r>
              <a:rPr lang="en-US" dirty="0"/>
              <a:t>What dread hand? &amp; what dread feet?</a:t>
            </a:r>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tr-TR" dirty="0"/>
          </a:p>
          <a:p>
            <a:endParaRPr lang="tr-TR" dirty="0" smtClean="0"/>
          </a:p>
          <a:p>
            <a:endParaRPr lang="en-US" dirty="0"/>
          </a:p>
          <a:p>
            <a:r>
              <a:rPr lang="en-US" dirty="0"/>
              <a:t>What the hammer? what the chain, </a:t>
            </a:r>
          </a:p>
          <a:p>
            <a:r>
              <a:rPr lang="en-US" dirty="0"/>
              <a:t>In what furnace was thy brain?</a:t>
            </a:r>
          </a:p>
          <a:p>
            <a:r>
              <a:rPr lang="en-US" dirty="0"/>
              <a:t>What the anvil? what dread grasp, </a:t>
            </a:r>
          </a:p>
          <a:p>
            <a:r>
              <a:rPr lang="en-US" dirty="0"/>
              <a:t>Dare its deadly terrors clasp! </a:t>
            </a:r>
          </a:p>
          <a:p>
            <a:endParaRPr lang="en-US" dirty="0"/>
          </a:p>
          <a:p>
            <a:r>
              <a:rPr lang="en-US" dirty="0"/>
              <a:t>When the stars threw down their spears </a:t>
            </a:r>
          </a:p>
          <a:p>
            <a:r>
              <a:rPr lang="en-US" dirty="0"/>
              <a:t>And </a:t>
            </a:r>
            <a:r>
              <a:rPr lang="en-US" dirty="0" err="1"/>
              <a:t>water'd</a:t>
            </a:r>
            <a:r>
              <a:rPr lang="en-US" dirty="0"/>
              <a:t> heaven with their tears: </a:t>
            </a:r>
          </a:p>
          <a:p>
            <a:r>
              <a:rPr lang="en-US" dirty="0"/>
              <a:t>Did he smile his work to see?</a:t>
            </a:r>
          </a:p>
          <a:p>
            <a:r>
              <a:rPr lang="en-US" dirty="0"/>
              <a:t>Did he who made the Lamb make thee?</a:t>
            </a:r>
          </a:p>
          <a:p>
            <a:endParaRPr lang="en-US" dirty="0"/>
          </a:p>
          <a:p>
            <a:r>
              <a:rPr lang="en-US" dirty="0" err="1"/>
              <a:t>Tyger</a:t>
            </a:r>
            <a:r>
              <a:rPr lang="en-US" dirty="0"/>
              <a:t> </a:t>
            </a:r>
            <a:r>
              <a:rPr lang="en-US" dirty="0" err="1"/>
              <a:t>Tyger</a:t>
            </a:r>
            <a:r>
              <a:rPr lang="en-US" dirty="0"/>
              <a:t> burning bright, </a:t>
            </a:r>
          </a:p>
          <a:p>
            <a:r>
              <a:rPr lang="en-US" dirty="0"/>
              <a:t>In the forests of the night: </a:t>
            </a:r>
          </a:p>
          <a:p>
            <a:r>
              <a:rPr lang="en-US" dirty="0"/>
              <a:t>What immortal hand or eye,</a:t>
            </a:r>
          </a:p>
          <a:p>
            <a:r>
              <a:rPr lang="en-US" dirty="0"/>
              <a:t>Dare frame thy fearful symmetry?</a:t>
            </a:r>
            <a:endParaRPr lang="tr-TR" dirty="0"/>
          </a:p>
        </p:txBody>
      </p:sp>
    </p:spTree>
    <p:extLst>
      <p:ext uri="{BB962C8B-B14F-4D97-AF65-F5344CB8AC3E}">
        <p14:creationId xmlns:p14="http://schemas.microsoft.com/office/powerpoint/2010/main" val="2841969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28503" y="496389"/>
            <a:ext cx="10276114" cy="6863417"/>
          </a:xfrm>
          <a:prstGeom prst="rect">
            <a:avLst/>
          </a:prstGeom>
        </p:spPr>
        <p:txBody>
          <a:bodyPr wrap="square">
            <a:spAutoFit/>
          </a:bodyPr>
          <a:lstStyle/>
          <a:p>
            <a:r>
              <a:rPr lang="en-US" sz="2200" dirty="0"/>
              <a:t>William Blake’s, “The </a:t>
            </a:r>
            <a:r>
              <a:rPr lang="en-US" sz="2200" dirty="0" err="1"/>
              <a:t>Tyger</a:t>
            </a:r>
            <a:r>
              <a:rPr lang="en-US" sz="2200" dirty="0"/>
              <a:t>”, is the poetic counterpart to the Lamb of Innocence from his previous work, Songs of Innocence, thus creating the expression of innocence versus experience “What immortal hand or eye / Dare frame thy fearful symmetry” (Blake 770). </a:t>
            </a:r>
            <a:endParaRPr lang="tr-TR" sz="2200" dirty="0" smtClean="0"/>
          </a:p>
          <a:p>
            <a:endParaRPr lang="tr-TR" sz="2200" dirty="0"/>
          </a:p>
          <a:p>
            <a:r>
              <a:rPr lang="en-US" sz="2200" dirty="0" smtClean="0"/>
              <a:t>“</a:t>
            </a:r>
            <a:r>
              <a:rPr lang="en-US" sz="2200" dirty="0"/>
              <a:t>The </a:t>
            </a:r>
            <a:r>
              <a:rPr lang="en-US" sz="2200" dirty="0" err="1"/>
              <a:t>Tyger</a:t>
            </a:r>
            <a:r>
              <a:rPr lang="en-US" sz="2200" dirty="0"/>
              <a:t>” is part of the continued series of lyrics titled </a:t>
            </a:r>
            <a:r>
              <a:rPr lang="en-US" sz="2200" b="1" dirty="0">
                <a:solidFill>
                  <a:srgbClr val="FF0000"/>
                </a:solidFill>
              </a:rPr>
              <a:t>Songs of Experience </a:t>
            </a:r>
            <a:r>
              <a:rPr lang="en-US" sz="2200" dirty="0"/>
              <a:t>that was published in 1794, as a response to the Songs of Innocence. The Songs of Experience are interpreted as the child, conveyed in Songs of Innocence, matures to adulthood and is molded by the harsh experiences and negative forces that reality has on human life, thus shows the destructiveness of the tiger. </a:t>
            </a:r>
            <a:endParaRPr lang="tr-TR" sz="2200" dirty="0" smtClean="0"/>
          </a:p>
          <a:p>
            <a:endParaRPr lang="tr-TR" sz="2200" dirty="0"/>
          </a:p>
          <a:p>
            <a:r>
              <a:rPr lang="en-US" sz="2200" dirty="0" smtClean="0"/>
              <a:t>Blake </a:t>
            </a:r>
            <a:r>
              <a:rPr lang="en-US" sz="2200" dirty="0"/>
              <a:t>utilizes his deceptively complex ideas, symbolism, and his allusiveness to portray the essence of “evil” in “The </a:t>
            </a:r>
            <a:r>
              <a:rPr lang="en-US" sz="2200" dirty="0" err="1"/>
              <a:t>Tyger</a:t>
            </a:r>
            <a:r>
              <a:rPr lang="en-US" sz="2200" dirty="0"/>
              <a:t>”. Blake uses “</a:t>
            </a:r>
            <a:r>
              <a:rPr lang="en-US" sz="2200" dirty="0" err="1"/>
              <a:t>tyger</a:t>
            </a:r>
            <a:r>
              <a:rPr lang="en-US" sz="2200" dirty="0"/>
              <a:t>” instead of tiger because it refers to any kind of wild, ferocious cat. The symbolism of the “hammer”, “chain”, “furnace”, and “anvil” all portray the image of the blacksmith, one of the main central themes in this poem (Blake 769). William Blake personifies the blacksmith to God, the creator, and Blake himself. </a:t>
            </a:r>
            <a:endParaRPr lang="tr-TR" sz="2200" dirty="0" smtClean="0"/>
          </a:p>
          <a:p>
            <a:endParaRPr lang="tr-TR" sz="2200" dirty="0"/>
          </a:p>
        </p:txBody>
      </p:sp>
    </p:spTree>
    <p:extLst>
      <p:ext uri="{BB962C8B-B14F-4D97-AF65-F5344CB8AC3E}">
        <p14:creationId xmlns:p14="http://schemas.microsoft.com/office/powerpoint/2010/main" val="2098548362"/>
      </p:ext>
    </p:extLst>
  </p:cSld>
  <p:clrMapOvr>
    <a:masterClrMapping/>
  </p:clrMapOvr>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131</TotalTime>
  <Words>1553</Words>
  <Application>Microsoft Office PowerPoint</Application>
  <PresentationFormat>Geniş ekran</PresentationFormat>
  <Paragraphs>168</Paragraphs>
  <Slides>32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32</vt:i4>
      </vt:variant>
    </vt:vector>
  </HeadingPairs>
  <TitlesOfParts>
    <vt:vector size="38" baseType="lpstr">
      <vt:lpstr>Arial</vt:lpstr>
      <vt:lpstr>canada-type-gibson</vt:lpstr>
      <vt:lpstr>Century Gothic</vt:lpstr>
      <vt:lpstr>Open Sans</vt:lpstr>
      <vt:lpstr>Wingdings 3</vt:lpstr>
      <vt:lpstr>Duman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Pc</dc:creator>
  <cp:lastModifiedBy>Pc</cp:lastModifiedBy>
  <cp:revision>28</cp:revision>
  <dcterms:created xsi:type="dcterms:W3CDTF">2020-04-11T12:47:25Z</dcterms:created>
  <dcterms:modified xsi:type="dcterms:W3CDTF">2020-04-11T17:25:06Z</dcterms:modified>
</cp:coreProperties>
</file>