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81" r:id="rId2"/>
    <p:sldId id="282" r:id="rId3"/>
    <p:sldId id="284" r:id="rId4"/>
    <p:sldId id="285" r:id="rId5"/>
    <p:sldId id="315" r:id="rId6"/>
    <p:sldId id="312" r:id="rId7"/>
    <p:sldId id="313" r:id="rId8"/>
    <p:sldId id="314" r:id="rId9"/>
    <p:sldId id="31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317" r:id="rId19"/>
    <p:sldId id="319" r:id="rId20"/>
    <p:sldId id="322" r:id="rId21"/>
    <p:sldId id="323" r:id="rId22"/>
    <p:sldId id="320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18" r:id="rId33"/>
    <p:sldId id="324" r:id="rId34"/>
    <p:sldId id="325" r:id="rId35"/>
    <p:sldId id="326" r:id="rId36"/>
    <p:sldId id="327" r:id="rId37"/>
    <p:sldId id="328" r:id="rId3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65306" autoAdjust="0"/>
  </p:normalViewPr>
  <p:slideViewPr>
    <p:cSldViewPr>
      <p:cViewPr varScale="1">
        <p:scale>
          <a:sx n="54" d="100"/>
          <a:sy n="54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refers to anything related to computing technology, such as networking, hardware, software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>
              <a:buFontTx/>
              <a:buNone/>
            </a:pP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Maintenance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 maintaining all of the IT services available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Keeping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things running,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ealing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 the request for changes that are raised by 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 users of the IT systems,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Projects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 to new deployments of IT services in the form of systems, applications 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infrastructure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baseline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three main components: systems, processes,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the point of view of operations versus projects, there are several variations 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typical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focused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structure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CIO: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chief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officer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TM: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in charge of the general upkeep of all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infrastructure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components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handles everything that affects processes and their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behavior, while TM handles all technical aspects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analysis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…)</a:t>
            </a: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Op.M.: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responsible for the day to day management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maintenance of the IT Infrastructure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Project and operations combined IT structure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head for IS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charge of strategy and new projects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discuss the specific and detailed roles and responsibilities of each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team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according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ITSM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framework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ITIL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view on how to do ITSM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framework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ITSM.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tr-TR" dirty="0" err="1" smtClean="0"/>
              <a:t>Teams</a:t>
            </a:r>
            <a:r>
              <a:rPr lang="tr-TR" dirty="0" smtClean="0"/>
              <a:t> of an IT </a:t>
            </a:r>
            <a:r>
              <a:rPr lang="tr-TR" dirty="0" err="1" smtClean="0"/>
              <a:t>organization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service-level agreement (SLA) is a contract between a service provider and its customers that documents what services the provider will furnish and defines the service standards the provider is obligated to meet.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general, IT services are planned, designed, created, released, maintained 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operated, then retired, so these can be broken down into four distinct phases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 are created for the purpose of servicing a demand by the users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asked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at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phase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O&amp;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would depend on IT’s policy. </a:t>
            </a: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dirty="0" err="1" smtClean="0"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200" dirty="0" err="1" smtClean="0">
                <a:latin typeface="Times New Roman" pitchFamily="18" charset="0"/>
                <a:cs typeface="Times New Roman" pitchFamily="18" charset="0"/>
              </a:rPr>
              <a:t>modification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200" dirty="0" err="1" smtClean="0">
                <a:latin typeface="Times New Roman" pitchFamily="18" charset="0"/>
                <a:cs typeface="Times New Roman" pitchFamily="18" charset="0"/>
              </a:rPr>
              <a:t>configuration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200" dirty="0" err="1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approval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200" baseline="0" dirty="0" err="1" smtClean="0">
                <a:latin typeface="Times New Roman" pitchFamily="18" charset="0"/>
                <a:cs typeface="Times New Roman" pitchFamily="18" charset="0"/>
              </a:rPr>
              <a:t>documentation</a:t>
            </a:r>
            <a:r>
              <a:rPr lang="tr-TR" sz="1200" baseline="0" dirty="0" smtClean="0">
                <a:latin typeface="Times New Roman" pitchFamily="18" charset="0"/>
                <a:cs typeface="Times New Roman" pitchFamily="18" charset="0"/>
              </a:rPr>
              <a:t> (KB)</a:t>
            </a:r>
          </a:p>
          <a:p>
            <a:endParaRPr lang="tr-TR" sz="1200" baseline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Maintenance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infrastructure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r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eceiving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processing any requests for changes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Analyzing and proactively managing events</a:t>
            </a: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according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ITIL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framework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prepare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tr-TR" sz="1200" b="0" baseline="0" dirty="0" err="1" smtClean="0">
                <a:latin typeface="Times New Roman" pitchFamily="18" charset="0"/>
                <a:cs typeface="Times New Roman" pitchFamily="18" charset="0"/>
              </a:rPr>
              <a:t>strategy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charter.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management method used in business for the control and continuous improvement of processes and products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-Plan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improvement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-Do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action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Check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 to adjust the plan based on the results</a:t>
            </a:r>
            <a:endParaRPr lang="tr-TR" sz="12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Turning data into information is a 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computer-based information system (CBIS) is a single set of hardware,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software, databases, networks, people, and procedures that are configured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collect, manipulate, store, and process data into 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systems refers to the management of an entire set of information, and it includes not only the technology components involved, but the people and processes as well.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technology is the study, design, implementation, support, or management of computer-based information systems.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ebsite-host.leeds.ac.uk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01229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</a:tabLst>
            </a:pP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(O&amp;M)</a:t>
            </a: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Internal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external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Projects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1214422"/>
            <a:ext cx="8354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O&amp;M vs.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Projects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Distinct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start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finish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continuous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Initiate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-plan-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execute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no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distinct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phases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O&amp;M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vs.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Creates its own charter, organization, and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goals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Semi-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permanent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charter,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organization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goals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Purpose of status quo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change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Unique product or service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Predefined and approved product or service</a:t>
            </a: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Heterogeneous</a:t>
            </a:r>
            <a:r>
              <a:rPr lang="tr-T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team</a:t>
            </a:r>
            <a:endParaRPr lang="tr-T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Fully known process deliverables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Progressively elaborated process deliverables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O&amp;M vs.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IT p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roject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outputs may lead to additional services, which will then need to be supported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by 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O&amp;M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can also request and initiate a project as part of its effort to continuously improve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People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pplications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infrastructure, and other assets which execute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and automate particular business functions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W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ay in which the systems are setup to conduct a particular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business function.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 Department’s staff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all end users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214422"/>
            <a:ext cx="822438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Metin kutusu"/>
          <p:cNvSpPr txBox="1"/>
          <p:nvPr/>
        </p:nvSpPr>
        <p:spPr>
          <a:xfrm>
            <a:off x="214282" y="875915"/>
            <a:ext cx="856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Organization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3" y="1142984"/>
            <a:ext cx="8367967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214282" y="875915"/>
            <a:ext cx="856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Organization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ITSM</a:t>
            </a: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ensures that the right processes, people, 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technology are in place so that the organization can meet its business goals through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service provided by IT.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craft of implementing, managing, and delivering IT services to meet the needs of an organization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is the art of making a business run.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ITSM</a:t>
            </a: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ITIL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(IT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Infrastructure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Library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the ITSM Best Practice Framework</a:t>
            </a:r>
            <a:endParaRPr lang="tr-TR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BiSL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– A framework used for information management</a:t>
            </a: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COBIT 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 Objectives for Information and Related Technology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A framework for the governance and management of enterprise IT</a:t>
            </a: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ISO/IEC 20000 – A service management system standard from the International Organization for Standardization (ISO)</a:t>
            </a: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MOF – the Microsoft Operations Framework</a:t>
            </a: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Six Sigma – a methodology with tools and techniques for process improvement</a:t>
            </a: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TOGAF – an enterprise architecture methodology and framework</a:t>
            </a:r>
          </a:p>
          <a:p>
            <a:pPr algn="just">
              <a:tabLst>
                <a:tab pos="352425" algn="l"/>
              </a:tabLst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USMBOK – a series of publications and references for professionals working in service provider organizations</a:t>
            </a:r>
            <a:endParaRPr lang="tr-TR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rvice</a:t>
            </a:r>
            <a:r>
              <a:rPr lang="tr-TR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something that meets a need or fulfills a demand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a means of delivering 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to customers by facilitating 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outcomes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that customers want to achieve without the ownership of specific costs and risks</a:t>
            </a:r>
            <a:endParaRPr lang="tr-TR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85720" y="3714752"/>
            <a:ext cx="85692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tr-TR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is generated through exchange of knowledge, information, goods or services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of a service comes from what it enables someone to do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01229"/>
            <a:ext cx="8286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AIM: </a:t>
            </a:r>
          </a:p>
          <a:p>
            <a:pPr>
              <a:tabLst>
                <a:tab pos="352425" algn="l"/>
                <a:tab pos="7207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</a:tabLst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 provide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tabLst>
                <a:tab pos="352425" algn="l"/>
                <a:tab pos="7207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 introduction to information technologies and security management,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 understanding of principles, standards, operations, and phases of management.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63775" y="928670"/>
            <a:ext cx="856926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tr-TR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The main purpose of a service provider is creating value to its customers with its services. </a:t>
            </a:r>
            <a:endParaRPr lang="tr-T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The customer perceives the value of a service not only in financial dimensions. </a:t>
            </a:r>
            <a:endParaRPr lang="tr-TR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63775" y="928670"/>
            <a:ext cx="85692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tr-TR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285720" y="1500174"/>
            <a:ext cx="856926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Let’s imagine that you need a car.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There are several brands, several features, and options in the market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, e.g.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Ferrari, Mercedes, and Opel.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They are all cars but depending on your needs and budget, you would select the optimum option.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And if you buy a Ferrari, you wouldn’t think “Opel is a Car, and Ferrari is a Car as well but I paid a lot!”.</a:t>
            </a:r>
            <a:endParaRPr lang="tr-TR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285720" y="4500570"/>
            <a:ext cx="85692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52425" algn="l"/>
              </a:tabLst>
            </a:pP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Value perception is shaped with the quality of the services and price of the service together.</a:t>
            </a:r>
            <a:endParaRPr lang="tr-TR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85720" y="966036"/>
            <a:ext cx="856926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tr-TR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What a service provider delivers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52425" algn="l"/>
              </a:tabLst>
            </a:pPr>
            <a:endParaRPr lang="tr-T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 raised play area for my kid’s swing set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285720" y="3000372"/>
            <a:ext cx="856926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2425" algn="l"/>
              </a:tabLst>
            </a:pPr>
            <a:r>
              <a:rPr lang="tr-TR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Outcome</a:t>
            </a:r>
            <a:r>
              <a:rPr lang="tr-TR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</a:tabLst>
            </a:pPr>
            <a:endParaRPr lang="tr-TR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he results of carrying out an activity, following a process, or delivering an IT service etc. The term is used to refer to intended results as well as to actual results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352425" algn="l"/>
              </a:tabLst>
            </a:pPr>
            <a:endParaRPr lang="tr-T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My child plays daily in his outside play area, enjoys it, and the outcome I want is for him to be happy, which in turn makes me happy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Desk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Part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Support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tabLst>
                <a:tab pos="352425" algn="l"/>
              </a:tabLst>
            </a:pP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ingle point of contact for all users within an organization with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 for any request or incidence.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Channels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Phone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Email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Web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App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Resolution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Tickets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resolved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closed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escalated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App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Tech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Desk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Tickets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Incident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event which impairs the use of a service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User’s request for information, advice, for change, or for access to an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 Service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Desk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ticket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Complete description of the incidence or request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Understanding who is requesting for the ticket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Classifying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ticket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correctly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he team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which the ticket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should be escalated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Desk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Ticket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criticality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according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Impact on services (severity)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User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Type of incident or request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Tech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 charge of the IT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infrastructure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dministration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(OS &amp;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apps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DB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administration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Network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anagement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Management of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ervers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torage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Tech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tech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is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responsible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Making sure skills are up-to-date and relevant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HR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resource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capacity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Overall understanding of the technical architecture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ITSM documentation custodian and overall Quality Assurance supervisor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Monitoring of team’s compliance to the SLAs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App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 charge of all C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conf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files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drivers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docs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related to software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ct as the bridge translating business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requirements into technical specifications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1022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/>
          <a:srcRect l="28125" t="23333" r="27604" b="10499"/>
          <a:stretch>
            <a:fillRect/>
          </a:stretch>
        </p:blipFill>
        <p:spPr bwMode="auto">
          <a:xfrm>
            <a:off x="1214414" y="448047"/>
            <a:ext cx="6786578" cy="633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App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app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is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responsible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Making sure skills are up-to-date and relevant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HR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resource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capacity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ITSM documentation custodian and overall Quality Assurance supervisor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Monitoring of team’s compliance to the SLAs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Maintaining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coding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standards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Maintaining configuration standards and guidelines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Assignment of tasks to developers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Op.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M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anages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all aspects that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directly concern the end-users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he day-to-day activities that ensure to the users the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availability of the different IT services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func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IT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(b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ackup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and restore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rint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and output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r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eport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generation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investigation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…)</a:t>
            </a:r>
          </a:p>
          <a:p>
            <a:pPr algn="just"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Facilities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(data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centers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recovery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sites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Lifecycle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571612"/>
            <a:ext cx="861394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What need will it address?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What service level must be guaranteed?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What is the needed infrastructure?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What resources are needed?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What will be the approximate duration to deliver the service?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Will this be treated as a change request for O&amp;M to handle or a new project?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anything beyond a certain number of man-days or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anything requiring a new system or major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infrastructure would be treated as a project.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refers to the different tasks and aspects that need to be undertaken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before and during the release of the change into production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85720" y="3214686"/>
            <a:ext cx="856926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Maintenance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refers to the day-to-day activities that are conducted in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order to meet the defined Service Levels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6" grpId="0" build="allAtOnce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Retirement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• Advisory to all concerned users on the retirement of the service</a:t>
            </a:r>
          </a:p>
          <a:p>
            <a:pPr algn="just">
              <a:spcAft>
                <a:spcPts val="600"/>
              </a:spcAf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• Final backup of the complete application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just in case there is a need to revert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• Decommissioning of the application and related software and infrastructure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components.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strategy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tabLst>
                <a:tab pos="35242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overall aim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to ensure that IT services are aligned and contribute to the overall company direction and objectives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600"/>
              </a:spcAft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tabLst>
                <a:tab pos="35242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*	P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rovides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the guidance on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how to design, develop, implement and improve service management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600"/>
              </a:spcAft>
            </a:pP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tabLst>
                <a:tab pos="35242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*	P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of action to create an information technology capability for maximum, and sustainable value for an organization. 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tabLst>
                <a:tab pos="352425" algn="l"/>
              </a:tabLst>
            </a:pP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tabLst>
                <a:tab pos="35242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*	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 helps maximize the return on IT investments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4282" y="928670"/>
            <a:ext cx="856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Continual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Service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Improvement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714488"/>
            <a:ext cx="4500594" cy="4450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714348" y="25165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 l="28125" t="19738" r="27604" b="31666"/>
          <a:stretch>
            <a:fillRect/>
          </a:stretch>
        </p:blipFill>
        <p:spPr bwMode="auto">
          <a:xfrm>
            <a:off x="642910" y="957958"/>
            <a:ext cx="8107493" cy="5562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01229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TEXTBOOKs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F. Castillo, Managing Information Technology, Springer International Publishing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Switzerland 2016	 </a:t>
            </a: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T. Campbell, Practical Information Security Management: A Complete Guide to Planning and Implementation,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Apress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Australia 2016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Resim" descr="DIKW-Pyrami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75004"/>
            <a:ext cx="9144000" cy="4507992"/>
          </a:xfrm>
          <a:prstGeom prst="rect">
            <a:avLst/>
          </a:prstGeom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1071538" y="1857364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643570" y="1857364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8 Düz Ok Bağlayıcısı"/>
          <p:cNvCxnSpPr>
            <a:stCxn id="6" idx="3"/>
            <a:endCxn id="7" idx="1"/>
          </p:cNvCxnSpPr>
          <p:nvPr/>
        </p:nvCxnSpPr>
        <p:spPr>
          <a:xfrm>
            <a:off x="3428992" y="2464587"/>
            <a:ext cx="22145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Dikdörtgen"/>
          <p:cNvSpPr/>
          <p:nvPr/>
        </p:nvSpPr>
        <p:spPr>
          <a:xfrm>
            <a:off x="5715008" y="4429132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Oval"/>
          <p:cNvSpPr/>
          <p:nvPr/>
        </p:nvSpPr>
        <p:spPr>
          <a:xfrm>
            <a:off x="3500430" y="1785926"/>
            <a:ext cx="2071702" cy="1500198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endParaRPr lang="tr-TR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24 Düz Ok Bağlayıcısı"/>
          <p:cNvCxnSpPr>
            <a:stCxn id="10" idx="0"/>
            <a:endCxn id="11" idx="4"/>
          </p:cNvCxnSpPr>
          <p:nvPr/>
        </p:nvCxnSpPr>
        <p:spPr>
          <a:xfrm rot="16200000" flipV="1">
            <a:off x="5143504" y="2678901"/>
            <a:ext cx="1143008" cy="2357454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Metin kutusu"/>
          <p:cNvSpPr txBox="1"/>
          <p:nvPr/>
        </p:nvSpPr>
        <p:spPr>
          <a:xfrm>
            <a:off x="4857752" y="3714752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USE OF</a:t>
            </a:r>
            <a:endParaRPr lang="tr-T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Metin kutusu"/>
          <p:cNvSpPr txBox="1"/>
          <p:nvPr/>
        </p:nvSpPr>
        <p:spPr>
          <a:xfrm>
            <a:off x="357158" y="1000108"/>
            <a:ext cx="8358246" cy="236988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09/01 18:29:45: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InterMapper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5.8.1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Event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Critical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Name: 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http://website-host.leeds.ac.uk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Nagios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Plugin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Unix: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Webhosting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Address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129.11.1.1</a:t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Probe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Nagios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Plugin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Condition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CRITICAL –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Socket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timeout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seconds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Time since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last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reported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39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12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minutes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47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seconds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Device’s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time: N/A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53646" y="3488960"/>
            <a:ext cx="8361758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Information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alert relates to one of our website servers.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is not normal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357158" y="4286256"/>
            <a:ext cx="8361758" cy="138499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There is a planned network upgrade in one of our data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centres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between 18:00 – 19:00 which is expected to cause network outages.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server is part of a clustered pair with only one node affected, so service to end users will not be interrupted.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360670" y="5771464"/>
            <a:ext cx="8361758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Wisdom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 action is required.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 animBg="1"/>
      <p:bldP spid="14" grpId="0" build="allAtOnce" animBg="1"/>
      <p:bldP spid="16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vs. IT</a:t>
            </a:r>
          </a:p>
        </p:txBody>
      </p:sp>
      <p:pic>
        <p:nvPicPr>
          <p:cNvPr id="6" name="5 Resim" descr="informationsystems.jpg"/>
          <p:cNvPicPr>
            <a:picLocks noChangeAspect="1"/>
          </p:cNvPicPr>
          <p:nvPr/>
        </p:nvPicPr>
        <p:blipFill>
          <a:blip r:embed="rId3"/>
          <a:srcRect l="8009" t="5814" r="8009" b="9302"/>
          <a:stretch>
            <a:fillRect/>
          </a:stretch>
        </p:blipFill>
        <p:spPr>
          <a:xfrm>
            <a:off x="2000232" y="1071546"/>
            <a:ext cx="5143536" cy="5214974"/>
          </a:xfrm>
          <a:prstGeom prst="rect">
            <a:avLst/>
          </a:prstGeom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1144</Words>
  <Application>Microsoft Office PowerPoint</Application>
  <PresentationFormat>Ekran Gösterisi (4:3)</PresentationFormat>
  <Paragraphs>359</Paragraphs>
  <Slides>37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3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179</cp:revision>
  <dcterms:created xsi:type="dcterms:W3CDTF">2019-09-07T19:50:14Z</dcterms:created>
  <dcterms:modified xsi:type="dcterms:W3CDTF">2020-03-19T19:53:27Z</dcterms:modified>
</cp:coreProperties>
</file>