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59" r:id="rId4"/>
    <p:sldId id="260" r:id="rId5"/>
    <p:sldId id="261" r:id="rId6"/>
    <p:sldId id="262" r:id="rId7"/>
    <p:sldId id="263" r:id="rId8"/>
    <p:sldId id="264" r:id="rId9"/>
    <p:sldId id="268" r:id="rId10"/>
    <p:sldId id="269" r:id="rId11"/>
    <p:sldId id="27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ml" initials="K" lastIdx="1" clrIdx="0">
    <p:extLst>
      <p:ext uri="{19B8F6BF-5375-455C-9EA6-DF929625EA0E}">
        <p15:presenceInfo xmlns:p15="http://schemas.microsoft.com/office/powerpoint/2012/main" userId="Km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5" d="100"/>
          <a:sy n="85" d="100"/>
        </p:scale>
        <p:origin x="13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2-13T10:29:06.740" idx="1">
    <p:pos x="10" y="10"/>
    <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5D6AEF-5586-40A3-9992-2BA66ECFB05F}" type="datetimeFigureOut">
              <a:rPr lang="en-US" smtClean="0"/>
              <a:t>6/23/2020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D8A2EA-AA88-4200-A852-74C2CBE3CF8E}" type="slidenum">
              <a:rPr lang="en-US" smtClean="0"/>
              <a:t>‹#›</a:t>
            </a:fld>
            <a:endParaRPr lang="en-US"/>
          </a:p>
        </p:txBody>
      </p:sp>
    </p:spTree>
    <p:extLst>
      <p:ext uri="{BB962C8B-B14F-4D97-AF65-F5344CB8AC3E}">
        <p14:creationId xmlns:p14="http://schemas.microsoft.com/office/powerpoint/2010/main" val="2095507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2 saatlik giriş dersi bu slaytta</a:t>
            </a:r>
            <a:r>
              <a:rPr lang="tr-TR" baseline="0" dirty="0" smtClean="0"/>
              <a:t> bitti.</a:t>
            </a:r>
            <a:endParaRPr lang="tr-TR" dirty="0"/>
          </a:p>
        </p:txBody>
      </p:sp>
      <p:sp>
        <p:nvSpPr>
          <p:cNvPr id="4" name="Slayt Numarası Yer Tutucusu 3"/>
          <p:cNvSpPr>
            <a:spLocks noGrp="1"/>
          </p:cNvSpPr>
          <p:nvPr>
            <p:ph type="sldNum" sz="quarter" idx="10"/>
          </p:nvPr>
        </p:nvSpPr>
        <p:spPr/>
        <p:txBody>
          <a:bodyPr/>
          <a:lstStyle/>
          <a:p>
            <a:fld id="{6E0CC47A-789A-4977-918E-38416752B341}" type="slidenum">
              <a:rPr lang="tr-TR" smtClean="0"/>
              <a:t>5</a:t>
            </a:fld>
            <a:endParaRPr lang="tr-TR"/>
          </a:p>
        </p:txBody>
      </p:sp>
    </p:spTree>
    <p:extLst>
      <p:ext uri="{BB962C8B-B14F-4D97-AF65-F5344CB8AC3E}">
        <p14:creationId xmlns:p14="http://schemas.microsoft.com/office/powerpoint/2010/main" val="3230466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http://www.tcmb.gov.tr/wps/wcm/connect/0ab87526-c290-4bdd-94d4-b8e99e70eba9/BOPMetaveri.pdf?MOD=AJPERES&amp;CACHEID=ROOTWORKSPACE-0ab87526-c290-4bdd-94d4-b8e99e70eba9-ml39cvO</a:t>
            </a:r>
            <a:endParaRPr lang="tr-TR" dirty="0"/>
          </a:p>
        </p:txBody>
      </p:sp>
      <p:sp>
        <p:nvSpPr>
          <p:cNvPr id="4" name="Slayt Numarası Yer Tutucusu 3"/>
          <p:cNvSpPr>
            <a:spLocks noGrp="1"/>
          </p:cNvSpPr>
          <p:nvPr>
            <p:ph type="sldNum" sz="quarter" idx="10"/>
          </p:nvPr>
        </p:nvSpPr>
        <p:spPr/>
        <p:txBody>
          <a:bodyPr/>
          <a:lstStyle/>
          <a:p>
            <a:fld id="{BDEA7ADE-E885-4AB8-AD18-80E9D181BF28}" type="slidenum">
              <a:rPr lang="tr-TR" smtClean="0"/>
              <a:pPr/>
              <a:t>9</a:t>
            </a:fld>
            <a:endParaRPr lang="tr-TR"/>
          </a:p>
        </p:txBody>
      </p:sp>
    </p:spTree>
    <p:extLst>
      <p:ext uri="{BB962C8B-B14F-4D97-AF65-F5344CB8AC3E}">
        <p14:creationId xmlns:p14="http://schemas.microsoft.com/office/powerpoint/2010/main" val="35259976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http://www.tcmb.gov.tr/wps/wcm/connect/0ab87526-c290-4bdd-94d4-b8e99e70eba9/BOPMetaveri.pdf?MOD=AJPERES&amp;CACHEID=ROOTWORKSPACE-0ab87526-c290-4bdd-94d4-b8e99e70eba9-ml39cvO</a:t>
            </a:r>
            <a:endParaRPr lang="tr-TR" dirty="0"/>
          </a:p>
        </p:txBody>
      </p:sp>
      <p:sp>
        <p:nvSpPr>
          <p:cNvPr id="4" name="Slayt Numarası Yer Tutucusu 3"/>
          <p:cNvSpPr>
            <a:spLocks noGrp="1"/>
          </p:cNvSpPr>
          <p:nvPr>
            <p:ph type="sldNum" sz="quarter" idx="10"/>
          </p:nvPr>
        </p:nvSpPr>
        <p:spPr/>
        <p:txBody>
          <a:bodyPr/>
          <a:lstStyle/>
          <a:p>
            <a:fld id="{BDEA7ADE-E885-4AB8-AD18-80E9D181BF28}" type="slidenum">
              <a:rPr lang="tr-TR" smtClean="0"/>
              <a:pPr/>
              <a:t>10</a:t>
            </a:fld>
            <a:endParaRPr lang="tr-TR"/>
          </a:p>
        </p:txBody>
      </p:sp>
    </p:spTree>
    <p:extLst>
      <p:ext uri="{BB962C8B-B14F-4D97-AF65-F5344CB8AC3E}">
        <p14:creationId xmlns:p14="http://schemas.microsoft.com/office/powerpoint/2010/main" val="1150351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http://www.tcmb.gov.tr/wps/wcm/connect/0ab87526-c290-4bdd-94d4-b8e99e70eba9/BOPMetaveri.pdf?MOD=AJPERES&amp;CACHEID=ROOTWORKSPACE-0ab87526-c290-4bdd-94d4-b8e99e70eba9-ml39cvO</a:t>
            </a:r>
            <a:endParaRPr lang="tr-TR" dirty="0"/>
          </a:p>
        </p:txBody>
      </p:sp>
      <p:sp>
        <p:nvSpPr>
          <p:cNvPr id="4" name="Slayt Numarası Yer Tutucusu 3"/>
          <p:cNvSpPr>
            <a:spLocks noGrp="1"/>
          </p:cNvSpPr>
          <p:nvPr>
            <p:ph type="sldNum" sz="quarter" idx="10"/>
          </p:nvPr>
        </p:nvSpPr>
        <p:spPr/>
        <p:txBody>
          <a:bodyPr/>
          <a:lstStyle/>
          <a:p>
            <a:fld id="{BDEA7ADE-E885-4AB8-AD18-80E9D181BF28}" type="slidenum">
              <a:rPr lang="tr-TR" smtClean="0"/>
              <a:pPr/>
              <a:t>11</a:t>
            </a:fld>
            <a:endParaRPr lang="tr-TR"/>
          </a:p>
        </p:txBody>
      </p:sp>
    </p:spTree>
    <p:extLst>
      <p:ext uri="{BB962C8B-B14F-4D97-AF65-F5344CB8AC3E}">
        <p14:creationId xmlns:p14="http://schemas.microsoft.com/office/powerpoint/2010/main" val="1576352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16F7B0-81B3-434B-9857-EBAE9ADCC6AD}"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465DED-1120-4BE3-B5C5-23F882C1512E}" type="slidenum">
              <a:rPr lang="en-US" smtClean="0"/>
              <a:t>‹#›</a:t>
            </a:fld>
            <a:endParaRPr lang="en-US"/>
          </a:p>
        </p:txBody>
      </p:sp>
    </p:spTree>
    <p:extLst>
      <p:ext uri="{BB962C8B-B14F-4D97-AF65-F5344CB8AC3E}">
        <p14:creationId xmlns:p14="http://schemas.microsoft.com/office/powerpoint/2010/main" val="3647852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16F7B0-81B3-434B-9857-EBAE9ADCC6AD}"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465DED-1120-4BE3-B5C5-23F882C1512E}" type="slidenum">
              <a:rPr lang="en-US" smtClean="0"/>
              <a:t>‹#›</a:t>
            </a:fld>
            <a:endParaRPr lang="en-US"/>
          </a:p>
        </p:txBody>
      </p:sp>
    </p:spTree>
    <p:extLst>
      <p:ext uri="{BB962C8B-B14F-4D97-AF65-F5344CB8AC3E}">
        <p14:creationId xmlns:p14="http://schemas.microsoft.com/office/powerpoint/2010/main" val="3675420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16F7B0-81B3-434B-9857-EBAE9ADCC6AD}"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465DED-1120-4BE3-B5C5-23F882C1512E}" type="slidenum">
              <a:rPr lang="en-US" smtClean="0"/>
              <a:t>‹#›</a:t>
            </a:fld>
            <a:endParaRPr lang="en-US"/>
          </a:p>
        </p:txBody>
      </p:sp>
    </p:spTree>
    <p:extLst>
      <p:ext uri="{BB962C8B-B14F-4D97-AF65-F5344CB8AC3E}">
        <p14:creationId xmlns:p14="http://schemas.microsoft.com/office/powerpoint/2010/main" val="1287026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476251"/>
            <a:ext cx="10972800" cy="720725"/>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341438"/>
            <a:ext cx="10972800" cy="4824412"/>
          </a:xfrm>
        </p:spPr>
        <p:txBody>
          <a:bodyPr/>
          <a:lstStyle/>
          <a:p>
            <a:endParaRPr lang="tr-TR"/>
          </a:p>
        </p:txBody>
      </p:sp>
      <p:sp>
        <p:nvSpPr>
          <p:cNvPr id="4" name="3 Altbilgi Yer Tutucusu"/>
          <p:cNvSpPr>
            <a:spLocks noGrp="1"/>
          </p:cNvSpPr>
          <p:nvPr>
            <p:ph type="ftr" sz="quarter" idx="10"/>
          </p:nvPr>
        </p:nvSpPr>
        <p:spPr>
          <a:xfrm>
            <a:off x="4165600" y="6248400"/>
            <a:ext cx="3860800" cy="457200"/>
          </a:xfrm>
        </p:spPr>
        <p:txBody>
          <a:bodyPr/>
          <a:lstStyle>
            <a:lvl1pPr>
              <a:defRPr/>
            </a:lvl1pPr>
          </a:lstStyle>
          <a:p>
            <a:endParaRPr lang="tr-TR"/>
          </a:p>
        </p:txBody>
      </p:sp>
      <p:sp>
        <p:nvSpPr>
          <p:cNvPr id="5" name="4 Slayt Numarası Yer Tutucusu"/>
          <p:cNvSpPr>
            <a:spLocks noGrp="1"/>
          </p:cNvSpPr>
          <p:nvPr>
            <p:ph type="sldNum" sz="quarter" idx="11"/>
          </p:nvPr>
        </p:nvSpPr>
        <p:spPr>
          <a:xfrm>
            <a:off x="8737600" y="6248400"/>
            <a:ext cx="2844800" cy="457200"/>
          </a:xfrm>
        </p:spPr>
        <p:txBody>
          <a:bodyPr/>
          <a:lstStyle>
            <a:lvl1pPr>
              <a:defRPr/>
            </a:lvl1pPr>
          </a:lstStyle>
          <a:p>
            <a:fld id="{0034519E-C878-4BA7-B871-F81926A27038}" type="slidenum">
              <a:rPr lang="tr-TR"/>
              <a:pPr/>
              <a:t>‹#›</a:t>
            </a:fld>
            <a:endParaRPr lang="tr-TR"/>
          </a:p>
        </p:txBody>
      </p:sp>
      <p:sp>
        <p:nvSpPr>
          <p:cNvPr id="6" name="5 Veri Yer Tutucusu"/>
          <p:cNvSpPr>
            <a:spLocks noGrp="1"/>
          </p:cNvSpPr>
          <p:nvPr>
            <p:ph type="dt" sz="half" idx="12"/>
          </p:nvPr>
        </p:nvSpPr>
        <p:spPr>
          <a:xfrm>
            <a:off x="609600" y="6245225"/>
            <a:ext cx="2844800" cy="476250"/>
          </a:xfrm>
        </p:spPr>
        <p:txBody>
          <a:bodyPr/>
          <a:lstStyle>
            <a:lvl1pPr>
              <a:defRPr/>
            </a:lvl1pPr>
          </a:lstStyle>
          <a:p>
            <a:endParaRPr lang="tr-TR"/>
          </a:p>
        </p:txBody>
      </p:sp>
    </p:spTree>
    <p:extLst>
      <p:ext uri="{BB962C8B-B14F-4D97-AF65-F5344CB8AC3E}">
        <p14:creationId xmlns:p14="http://schemas.microsoft.com/office/powerpoint/2010/main" val="2330716670"/>
      </p:ext>
    </p:extLst>
  </p:cSld>
  <p:clrMapOvr>
    <a:masterClrMapping/>
  </p:clrMapOvr>
  <p:transition>
    <p:cover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609600" y="476250"/>
            <a:ext cx="10972800" cy="5689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2 Altbilgi Yer Tutucusu"/>
          <p:cNvSpPr>
            <a:spLocks noGrp="1"/>
          </p:cNvSpPr>
          <p:nvPr>
            <p:ph type="ftr" sz="quarter" idx="10"/>
          </p:nvPr>
        </p:nvSpPr>
        <p:spPr>
          <a:xfrm>
            <a:off x="4165600" y="6248400"/>
            <a:ext cx="3860800" cy="457200"/>
          </a:xfrm>
        </p:spPr>
        <p:txBody>
          <a:bodyPr/>
          <a:lstStyle>
            <a:lvl1pPr>
              <a:defRPr/>
            </a:lvl1pPr>
          </a:lstStyle>
          <a:p>
            <a:endParaRPr lang="tr-TR"/>
          </a:p>
        </p:txBody>
      </p:sp>
      <p:sp>
        <p:nvSpPr>
          <p:cNvPr id="4" name="3 Slayt Numarası Yer Tutucusu"/>
          <p:cNvSpPr>
            <a:spLocks noGrp="1"/>
          </p:cNvSpPr>
          <p:nvPr>
            <p:ph type="sldNum" sz="quarter" idx="11"/>
          </p:nvPr>
        </p:nvSpPr>
        <p:spPr>
          <a:xfrm>
            <a:off x="8737600" y="6248400"/>
            <a:ext cx="2844800" cy="457200"/>
          </a:xfrm>
        </p:spPr>
        <p:txBody>
          <a:bodyPr/>
          <a:lstStyle>
            <a:lvl1pPr>
              <a:defRPr/>
            </a:lvl1pPr>
          </a:lstStyle>
          <a:p>
            <a:fld id="{54903ABA-CE21-492A-8AAD-64FB5D45AFF1}" type="slidenum">
              <a:rPr lang="tr-TR"/>
              <a:pPr/>
              <a:t>‹#›</a:t>
            </a:fld>
            <a:endParaRPr lang="tr-TR"/>
          </a:p>
        </p:txBody>
      </p:sp>
      <p:sp>
        <p:nvSpPr>
          <p:cNvPr id="5" name="4 Veri Yer Tutucusu"/>
          <p:cNvSpPr>
            <a:spLocks noGrp="1"/>
          </p:cNvSpPr>
          <p:nvPr>
            <p:ph type="dt" sz="half" idx="12"/>
          </p:nvPr>
        </p:nvSpPr>
        <p:spPr>
          <a:xfrm>
            <a:off x="609600" y="6245225"/>
            <a:ext cx="2844800" cy="476250"/>
          </a:xfrm>
        </p:spPr>
        <p:txBody>
          <a:bodyPr/>
          <a:lstStyle>
            <a:lvl1pPr>
              <a:defRPr/>
            </a:lvl1pPr>
          </a:lstStyle>
          <a:p>
            <a:endParaRPr lang="tr-TR"/>
          </a:p>
        </p:txBody>
      </p:sp>
    </p:spTree>
    <p:extLst>
      <p:ext uri="{BB962C8B-B14F-4D97-AF65-F5344CB8AC3E}">
        <p14:creationId xmlns:p14="http://schemas.microsoft.com/office/powerpoint/2010/main" val="346870467"/>
      </p:ext>
    </p:extLst>
  </p:cSld>
  <p:clrMapOvr>
    <a:masterClrMapping/>
  </p:clrMapOvr>
  <p:transition>
    <p:cover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516F7B0-81B3-434B-9857-EBAE9ADCC6AD}"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465DED-1120-4BE3-B5C5-23F882C1512E}" type="slidenum">
              <a:rPr lang="en-US" smtClean="0"/>
              <a:t>‹#›</a:t>
            </a:fld>
            <a:endParaRPr lang="en-US"/>
          </a:p>
        </p:txBody>
      </p:sp>
    </p:spTree>
    <p:extLst>
      <p:ext uri="{BB962C8B-B14F-4D97-AF65-F5344CB8AC3E}">
        <p14:creationId xmlns:p14="http://schemas.microsoft.com/office/powerpoint/2010/main" val="456867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16F7B0-81B3-434B-9857-EBAE9ADCC6AD}" type="datetimeFigureOut">
              <a:rPr lang="en-US" smtClean="0"/>
              <a:t>6/23/2020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465DED-1120-4BE3-B5C5-23F882C1512E}" type="slidenum">
              <a:rPr lang="en-US" smtClean="0"/>
              <a:t>‹#›</a:t>
            </a:fld>
            <a:endParaRPr lang="en-US"/>
          </a:p>
        </p:txBody>
      </p:sp>
    </p:spTree>
    <p:extLst>
      <p:ext uri="{BB962C8B-B14F-4D97-AF65-F5344CB8AC3E}">
        <p14:creationId xmlns:p14="http://schemas.microsoft.com/office/powerpoint/2010/main" val="2933244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516F7B0-81B3-434B-9857-EBAE9ADCC6AD}"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465DED-1120-4BE3-B5C5-23F882C1512E}" type="slidenum">
              <a:rPr lang="en-US" smtClean="0"/>
              <a:t>‹#›</a:t>
            </a:fld>
            <a:endParaRPr lang="en-US"/>
          </a:p>
        </p:txBody>
      </p:sp>
    </p:spTree>
    <p:extLst>
      <p:ext uri="{BB962C8B-B14F-4D97-AF65-F5344CB8AC3E}">
        <p14:creationId xmlns:p14="http://schemas.microsoft.com/office/powerpoint/2010/main" val="4212948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516F7B0-81B3-434B-9857-EBAE9ADCC6AD}" type="datetimeFigureOut">
              <a:rPr lang="en-US" smtClean="0"/>
              <a:t>6/23/2020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465DED-1120-4BE3-B5C5-23F882C1512E}" type="slidenum">
              <a:rPr lang="en-US" smtClean="0"/>
              <a:t>‹#›</a:t>
            </a:fld>
            <a:endParaRPr lang="en-US"/>
          </a:p>
        </p:txBody>
      </p:sp>
    </p:spTree>
    <p:extLst>
      <p:ext uri="{BB962C8B-B14F-4D97-AF65-F5344CB8AC3E}">
        <p14:creationId xmlns:p14="http://schemas.microsoft.com/office/powerpoint/2010/main" val="3376925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516F7B0-81B3-434B-9857-EBAE9ADCC6AD}" type="datetimeFigureOut">
              <a:rPr lang="en-US" smtClean="0"/>
              <a:t>6/23/2020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465DED-1120-4BE3-B5C5-23F882C1512E}" type="slidenum">
              <a:rPr lang="en-US" smtClean="0"/>
              <a:t>‹#›</a:t>
            </a:fld>
            <a:endParaRPr lang="en-US"/>
          </a:p>
        </p:txBody>
      </p:sp>
    </p:spTree>
    <p:extLst>
      <p:ext uri="{BB962C8B-B14F-4D97-AF65-F5344CB8AC3E}">
        <p14:creationId xmlns:p14="http://schemas.microsoft.com/office/powerpoint/2010/main" val="2027223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16F7B0-81B3-434B-9857-EBAE9ADCC6AD}" type="datetimeFigureOut">
              <a:rPr lang="en-US" smtClean="0"/>
              <a:t>6/23/2020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465DED-1120-4BE3-B5C5-23F882C1512E}" type="slidenum">
              <a:rPr lang="en-US" smtClean="0"/>
              <a:t>‹#›</a:t>
            </a:fld>
            <a:endParaRPr lang="en-US"/>
          </a:p>
        </p:txBody>
      </p:sp>
    </p:spTree>
    <p:extLst>
      <p:ext uri="{BB962C8B-B14F-4D97-AF65-F5344CB8AC3E}">
        <p14:creationId xmlns:p14="http://schemas.microsoft.com/office/powerpoint/2010/main" val="1253604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16F7B0-81B3-434B-9857-EBAE9ADCC6AD}"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465DED-1120-4BE3-B5C5-23F882C1512E}" type="slidenum">
              <a:rPr lang="en-US" smtClean="0"/>
              <a:t>‹#›</a:t>
            </a:fld>
            <a:endParaRPr lang="en-US"/>
          </a:p>
        </p:txBody>
      </p:sp>
    </p:spTree>
    <p:extLst>
      <p:ext uri="{BB962C8B-B14F-4D97-AF65-F5344CB8AC3E}">
        <p14:creationId xmlns:p14="http://schemas.microsoft.com/office/powerpoint/2010/main" val="2958150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16F7B0-81B3-434B-9857-EBAE9ADCC6AD}" type="datetimeFigureOut">
              <a:rPr lang="en-US" smtClean="0"/>
              <a:t>6/23/2020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465DED-1120-4BE3-B5C5-23F882C1512E}" type="slidenum">
              <a:rPr lang="en-US" smtClean="0"/>
              <a:t>‹#›</a:t>
            </a:fld>
            <a:endParaRPr lang="en-US"/>
          </a:p>
        </p:txBody>
      </p:sp>
    </p:spTree>
    <p:extLst>
      <p:ext uri="{BB962C8B-B14F-4D97-AF65-F5344CB8AC3E}">
        <p14:creationId xmlns:p14="http://schemas.microsoft.com/office/powerpoint/2010/main" val="1778619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16F7B0-81B3-434B-9857-EBAE9ADCC6AD}" type="datetimeFigureOut">
              <a:rPr lang="en-US" smtClean="0"/>
              <a:t>6/23/2020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65DED-1120-4BE3-B5C5-23F882C1512E}" type="slidenum">
              <a:rPr lang="en-US" smtClean="0"/>
              <a:t>‹#›</a:t>
            </a:fld>
            <a:endParaRPr lang="en-US"/>
          </a:p>
        </p:txBody>
      </p:sp>
    </p:spTree>
    <p:extLst>
      <p:ext uri="{BB962C8B-B14F-4D97-AF65-F5344CB8AC3E}">
        <p14:creationId xmlns:p14="http://schemas.microsoft.com/office/powerpoint/2010/main" val="4060219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evds2.tcmb.gov.t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Uluslararası İktisat Politikası</a:t>
            </a:r>
            <a:endParaRPr lang="tr-TR" dirty="0"/>
          </a:p>
        </p:txBody>
      </p:sp>
      <p:sp>
        <p:nvSpPr>
          <p:cNvPr id="3" name="Alt Başlık 2"/>
          <p:cNvSpPr>
            <a:spLocks noGrp="1"/>
          </p:cNvSpPr>
          <p:nvPr>
            <p:ph type="subTitle" idx="1"/>
          </p:nvPr>
        </p:nvSpPr>
        <p:spPr>
          <a:xfrm>
            <a:off x="1069848" y="4389119"/>
            <a:ext cx="7891272" cy="1907772"/>
          </a:xfrm>
        </p:spPr>
        <p:txBody>
          <a:bodyPr>
            <a:normAutofit/>
          </a:bodyPr>
          <a:lstStyle/>
          <a:p>
            <a:r>
              <a:rPr lang="tr-TR" dirty="0" smtClean="0"/>
              <a:t>Kemal </a:t>
            </a:r>
            <a:r>
              <a:rPr lang="tr-TR" dirty="0" smtClean="0"/>
              <a:t>Kızılca</a:t>
            </a:r>
            <a:endParaRPr lang="tr-TR" dirty="0" smtClean="0"/>
          </a:p>
        </p:txBody>
      </p:sp>
    </p:spTree>
    <p:extLst>
      <p:ext uri="{BB962C8B-B14F-4D97-AF65-F5344CB8AC3E}">
        <p14:creationId xmlns:p14="http://schemas.microsoft.com/office/powerpoint/2010/main" val="13425152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476" name="Group 92"/>
          <p:cNvGraphicFramePr>
            <a:graphicFrameLocks noGrp="1"/>
          </p:cNvGraphicFramePr>
          <p:nvPr>
            <p:ph type="tbl" idx="1"/>
            <p:extLst/>
          </p:nvPr>
        </p:nvGraphicFramePr>
        <p:xfrm>
          <a:off x="962297" y="131318"/>
          <a:ext cx="9853750" cy="4846320"/>
        </p:xfrm>
        <a:graphic>
          <a:graphicData uri="http://schemas.openxmlformats.org/drawingml/2006/table">
            <a:tbl>
              <a:tblPr/>
              <a:tblGrid>
                <a:gridCol w="6817904">
                  <a:extLst>
                    <a:ext uri="{9D8B030D-6E8A-4147-A177-3AD203B41FA5}">
                      <a16:colId xmlns:a16="http://schemas.microsoft.com/office/drawing/2014/main" val="20000"/>
                    </a:ext>
                  </a:extLst>
                </a:gridCol>
                <a:gridCol w="1440006">
                  <a:extLst>
                    <a:ext uri="{9D8B030D-6E8A-4147-A177-3AD203B41FA5}">
                      <a16:colId xmlns:a16="http://schemas.microsoft.com/office/drawing/2014/main" val="20001"/>
                    </a:ext>
                  </a:extLst>
                </a:gridCol>
                <a:gridCol w="1595840">
                  <a:extLst>
                    <a:ext uri="{9D8B030D-6E8A-4147-A177-3AD203B41FA5}">
                      <a16:colId xmlns:a16="http://schemas.microsoft.com/office/drawing/2014/main" val="20002"/>
                    </a:ext>
                  </a:extLst>
                </a:gridCol>
              </a:tblGrid>
              <a:tr h="28416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tr-TR" sz="3200" b="0" i="0" u="none" strike="noStrike" cap="none" normalizeH="0" baseline="0" dirty="0" smtClean="0">
                        <a:ln>
                          <a:noFill/>
                        </a:ln>
                        <a:solidFill>
                          <a:srgbClr val="CC3300"/>
                        </a:solidFill>
                        <a:effectLst/>
                        <a:latin typeface="Times" pitchFamily="18" charset="0"/>
                      </a:endParaRPr>
                    </a:p>
                  </a:txBody>
                  <a:tcPr anchor="b" horzOverflow="overflow">
                    <a:lnL cap="flat">
                      <a:noFill/>
                    </a:lnL>
                    <a:lnR>
                      <a:noFill/>
                    </a:lnR>
                    <a:lnT cap="flat">
                      <a:noFill/>
                    </a:lnT>
                    <a:lnB>
                      <a:noFill/>
                    </a:lnB>
                    <a:lnTlToBr>
                      <a:noFill/>
                    </a:lnTlToBr>
                    <a:lnBlToTr>
                      <a:noFill/>
                    </a:lnBlToTr>
                    <a:noFill/>
                  </a:tcPr>
                </a:tc>
                <a:tc>
                  <a:txBody>
                    <a:bodyPr/>
                    <a:lstStyle/>
                    <a:p>
                      <a:pPr algn="ctr"/>
                      <a:r>
                        <a:rPr kumimoji="0" lang="tr-TR" sz="3200" b="0" i="0" u="none" strike="noStrike" kern="1200" cap="none" normalizeH="0" baseline="0" dirty="0" smtClean="0">
                          <a:ln>
                            <a:noFill/>
                          </a:ln>
                          <a:solidFill>
                            <a:srgbClr val="C00000"/>
                          </a:solidFill>
                          <a:effectLst/>
                          <a:latin typeface="Times" pitchFamily="18" charset="0"/>
                          <a:ea typeface="+mn-ea"/>
                          <a:cs typeface="+mn-cs"/>
                        </a:rPr>
                        <a:t>2018</a:t>
                      </a:r>
                    </a:p>
                  </a:txBody>
                  <a:tcPr anchor="b" horzOverflow="overflow">
                    <a:lnL>
                      <a:noFill/>
                    </a:lnL>
                    <a:lnR cap="flat">
                      <a:noFill/>
                    </a:lnR>
                    <a:lnT cap="flat">
                      <a:noFill/>
                    </a:lnT>
                    <a:lnB>
                      <a:noFill/>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rgbClr val="C00000"/>
                          </a:solidFill>
                          <a:effectLst/>
                          <a:latin typeface="Times" pitchFamily="18" charset="0"/>
                        </a:rPr>
                        <a:t>2017</a:t>
                      </a:r>
                    </a:p>
                  </a:txBody>
                  <a:tcPr anchor="b"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28416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rgbClr val="CC3300"/>
                          </a:solidFill>
                          <a:effectLst/>
                          <a:latin typeface="Times" pitchFamily="18" charset="0"/>
                        </a:rPr>
                        <a:t> B-SERMAYE HESABI</a:t>
                      </a:r>
                    </a:p>
                  </a:txBody>
                  <a:tcPr anchor="b" horzOverflow="overflow">
                    <a:lnL cap="flat">
                      <a:noFill/>
                    </a:lnL>
                    <a:lnR>
                      <a:noFill/>
                    </a:lnR>
                    <a:lnT cap="flat">
                      <a:noFill/>
                    </a:lnT>
                    <a:lnB>
                      <a:noFill/>
                    </a:lnB>
                    <a:lnTlToBr>
                      <a:noFill/>
                    </a:lnTlToBr>
                    <a:lnBlToTr>
                      <a:noFill/>
                    </a:lnBlToTr>
                    <a:noFill/>
                  </a:tcPr>
                </a:tc>
                <a:tc>
                  <a:txBody>
                    <a:bodyPr/>
                    <a:lstStyle/>
                    <a:p>
                      <a:pPr algn="r" fontAlgn="b"/>
                      <a:r>
                        <a:rPr kumimoji="0" lang="tr-TR" sz="3200" b="0" i="0" u="none" strike="noStrike" kern="1200" cap="none" normalizeH="0" baseline="0" dirty="0">
                          <a:ln>
                            <a:noFill/>
                          </a:ln>
                          <a:solidFill>
                            <a:srgbClr val="C00000"/>
                          </a:solidFill>
                          <a:effectLst/>
                          <a:latin typeface="Times" pitchFamily="18" charset="0"/>
                          <a:ea typeface="+mn-ea"/>
                          <a:cs typeface="+mn-cs"/>
                        </a:rPr>
                        <a:t>62</a:t>
                      </a:r>
                    </a:p>
                  </a:txBody>
                  <a:tcPr marL="7620" marR="7620" marT="7620" marB="0" anchor="b">
                    <a:lnL>
                      <a:noFill/>
                    </a:lnL>
                    <a:lnR cap="flat">
                      <a:noFill/>
                    </a:lnR>
                    <a:lnT cap="flat">
                      <a:noFill/>
                    </a:lnT>
                    <a:lnB>
                      <a:noFill/>
                    </a:lnB>
                    <a:lnTlToBr>
                      <a:noFill/>
                    </a:lnTlToBr>
                    <a:lnBlToTr>
                      <a:noFill/>
                    </a:lnBlToTr>
                    <a:noFill/>
                  </a:tcPr>
                </a:tc>
                <a:tc>
                  <a:txBody>
                    <a:bodyPr/>
                    <a:lstStyle/>
                    <a:p>
                      <a:pPr algn="r" fontAlgn="b"/>
                      <a:r>
                        <a:rPr kumimoji="0" lang="tr-TR" sz="3200" b="0" i="0" u="none" strike="noStrike" kern="1200" cap="none" normalizeH="0" baseline="0" dirty="0">
                          <a:ln>
                            <a:noFill/>
                          </a:ln>
                          <a:solidFill>
                            <a:srgbClr val="C00000"/>
                          </a:solidFill>
                          <a:effectLst/>
                          <a:latin typeface="Times" pitchFamily="18" charset="0"/>
                          <a:ea typeface="+mn-ea"/>
                          <a:cs typeface="+mn-cs"/>
                        </a:rPr>
                        <a:t>17</a:t>
                      </a:r>
                    </a:p>
                  </a:txBody>
                  <a:tcPr marL="7620" marR="7620" marT="7620" marB="0" anchor="b">
                    <a:lnL>
                      <a:noFill/>
                    </a:lnL>
                    <a:lnR cap="flat">
                      <a:noFill/>
                    </a:lnR>
                    <a:lnT cap="flat">
                      <a:noFill/>
                    </a:lnT>
                    <a:lnB>
                      <a:noFill/>
                    </a:lnB>
                    <a:lnTlToBr>
                      <a:noFill/>
                    </a:lnTlToBr>
                    <a:lnBlToTr>
                      <a:noFill/>
                    </a:lnBlToTr>
                    <a:noFill/>
                  </a:tcPr>
                </a:tc>
                <a:extLst>
                  <a:ext uri="{0D108BD9-81ED-4DB2-BD59-A6C34878D82A}">
                    <a16:rowId xmlns:a16="http://schemas.microsoft.com/office/drawing/2014/main" val="312850805"/>
                  </a:ext>
                </a:extLst>
              </a:tr>
              <a:tr h="28416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rgbClr val="CC3300"/>
                          </a:solidFill>
                          <a:effectLst/>
                          <a:latin typeface="Times" pitchFamily="18" charset="0"/>
                        </a:rPr>
                        <a:t> C-FINANS HESABI</a:t>
                      </a:r>
                    </a:p>
                  </a:txBody>
                  <a:tcPr anchor="b" horzOverflow="overflow">
                    <a:lnL cap="flat">
                      <a:noFill/>
                    </a:lnL>
                    <a:lnR>
                      <a:noFill/>
                    </a:lnR>
                    <a:lnT cap="flat">
                      <a:noFill/>
                    </a:lnT>
                    <a:lnB>
                      <a:noFill/>
                    </a:lnB>
                    <a:lnTlToBr>
                      <a:noFill/>
                    </a:lnTlToBr>
                    <a:lnBlToTr>
                      <a:noFill/>
                    </a:lnBlToTr>
                    <a:noFill/>
                  </a:tcPr>
                </a:tc>
                <a:tc>
                  <a:txBody>
                    <a:bodyPr/>
                    <a:lstStyle/>
                    <a:p>
                      <a:pPr algn="r" fontAlgn="b"/>
                      <a:r>
                        <a:rPr lang="tr-TR" sz="3200" b="0" i="0" u="none" strike="noStrike" dirty="0">
                          <a:solidFill>
                            <a:srgbClr val="000000"/>
                          </a:solidFill>
                          <a:effectLst/>
                          <a:latin typeface="Times" panose="02020603050405020304" pitchFamily="18" charset="0"/>
                          <a:cs typeface="Times" panose="02020603050405020304" pitchFamily="18" charset="0"/>
                        </a:rPr>
                        <a:t>2.553</a:t>
                      </a:r>
                    </a:p>
                  </a:txBody>
                  <a:tcPr marL="7620" marR="7620" marT="7620" marB="0" anchor="b">
                    <a:lnL>
                      <a:noFill/>
                    </a:lnL>
                    <a:lnR cap="flat">
                      <a:noFill/>
                    </a:lnR>
                    <a:lnT cap="flat">
                      <a:noFill/>
                    </a:lnT>
                    <a:lnB>
                      <a:noFill/>
                    </a:lnB>
                    <a:lnTlToBr>
                      <a:noFill/>
                    </a:lnTlToBr>
                    <a:lnBlToTr>
                      <a:noFill/>
                    </a:lnBlToTr>
                    <a:noFill/>
                  </a:tcPr>
                </a:tc>
                <a:tc>
                  <a:txBody>
                    <a:bodyPr/>
                    <a:lstStyle/>
                    <a:p>
                      <a:pPr algn="r" fontAlgn="b"/>
                      <a:r>
                        <a:rPr lang="tr-TR" sz="3200" b="0" i="0" u="none" strike="noStrike" dirty="0">
                          <a:solidFill>
                            <a:srgbClr val="000000"/>
                          </a:solidFill>
                          <a:effectLst/>
                          <a:latin typeface="Times" panose="02020603050405020304" pitchFamily="18" charset="0"/>
                          <a:cs typeface="Times" panose="02020603050405020304" pitchFamily="18" charset="0"/>
                        </a:rPr>
                        <a:t>-38.509</a:t>
                      </a:r>
                    </a:p>
                  </a:txBody>
                  <a:tcPr marL="7620" marR="7620" marT="7620" marB="0" anchor="b">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1"/>
                  </a:ext>
                </a:extLst>
              </a:tr>
              <a:tr h="284163">
                <a:tc>
                  <a:txBody>
                    <a:bodyPr/>
                    <a:lstStyle/>
                    <a:p>
                      <a:pPr marL="742950" marR="0" lvl="1" indent="-28575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pitchFamily="18" charset="0"/>
                        </a:rPr>
                        <a:t>C-8-Doğrudan yatırımlar (varlıklar)</a:t>
                      </a:r>
                    </a:p>
                  </a:txBody>
                  <a:tcPr anchor="b" horzOverflow="overflow">
                    <a:lnL cap="flat">
                      <a:noFill/>
                    </a:lnL>
                    <a:lnR>
                      <a:noFill/>
                    </a:lnR>
                    <a:lnT>
                      <a:noFill/>
                    </a:lnT>
                    <a:lnB>
                      <a:noFill/>
                    </a:lnB>
                    <a:lnTlToBr>
                      <a:noFill/>
                    </a:lnTlToBr>
                    <a:lnBlToTr>
                      <a:noFill/>
                    </a:lnBlToTr>
                    <a:noFill/>
                  </a:tcPr>
                </a:tc>
                <a:tc>
                  <a:txBody>
                    <a:bodyPr/>
                    <a:lstStyle/>
                    <a:p>
                      <a:pPr algn="r" fontAlgn="b"/>
                      <a:r>
                        <a:rPr lang="tr-TR" sz="3200" b="0" i="0" u="none" strike="noStrike" dirty="0">
                          <a:solidFill>
                            <a:srgbClr val="000000"/>
                          </a:solidFill>
                          <a:effectLst/>
                          <a:latin typeface="Times" panose="02020603050405020304" pitchFamily="18" charset="0"/>
                          <a:cs typeface="Times" panose="02020603050405020304" pitchFamily="18" charset="0"/>
                        </a:rPr>
                        <a:t>3.649</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lang="tr-TR" sz="3200" b="0" i="0" u="none" strike="noStrike" dirty="0">
                          <a:solidFill>
                            <a:srgbClr val="000000"/>
                          </a:solidFill>
                          <a:effectLst/>
                          <a:latin typeface="Times" panose="02020603050405020304" pitchFamily="18" charset="0"/>
                          <a:cs typeface="Times" panose="02020603050405020304" pitchFamily="18" charset="0"/>
                        </a:rPr>
                        <a:t>2.701</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282575">
                <a:tc>
                  <a:txBody>
                    <a:bodyPr/>
                    <a:lstStyle/>
                    <a:p>
                      <a:pPr marL="742950" marR="0" lvl="1" indent="-28575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pitchFamily="18" charset="0"/>
                        </a:rPr>
                        <a:t>C-9-Doğrudan yatırımlar (yükümlülükler)</a:t>
                      </a:r>
                    </a:p>
                  </a:txBody>
                  <a:tcPr anchor="b" horzOverflow="overflow">
                    <a:lnL cap="flat">
                      <a:noFill/>
                    </a:lnL>
                    <a:lnR>
                      <a:noFill/>
                    </a:lnR>
                    <a:lnT>
                      <a:noFill/>
                    </a:lnT>
                    <a:lnB>
                      <a:noFill/>
                    </a:lnB>
                    <a:lnTlToBr>
                      <a:noFill/>
                    </a:lnTlToBr>
                    <a:lnBlToTr>
                      <a:noFill/>
                    </a:lnBlToTr>
                    <a:noFill/>
                  </a:tcPr>
                </a:tc>
                <a:tc>
                  <a:txBody>
                    <a:bodyPr/>
                    <a:lstStyle/>
                    <a:p>
                      <a:pPr algn="r" fontAlgn="b"/>
                      <a:r>
                        <a:rPr lang="tr-TR" sz="3200" b="0" i="0" u="none" strike="noStrike">
                          <a:solidFill>
                            <a:srgbClr val="000000"/>
                          </a:solidFill>
                          <a:effectLst/>
                          <a:latin typeface="Times" panose="02020603050405020304" pitchFamily="18" charset="0"/>
                          <a:cs typeface="Times" panose="02020603050405020304" pitchFamily="18" charset="0"/>
                        </a:rPr>
                        <a:t>13.061</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lang="tr-TR" sz="3200" b="0" i="0" u="none" strike="noStrike" dirty="0">
                          <a:solidFill>
                            <a:srgbClr val="000000"/>
                          </a:solidFill>
                          <a:effectLst/>
                          <a:latin typeface="Times" panose="02020603050405020304" pitchFamily="18" charset="0"/>
                          <a:cs typeface="Times" panose="02020603050405020304" pitchFamily="18" charset="0"/>
                        </a:rPr>
                        <a:t>11.546</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284163">
                <a:tc>
                  <a:txBody>
                    <a:bodyPr/>
                    <a:lstStyle/>
                    <a:p>
                      <a:pPr marL="742950" marR="0" lvl="1" indent="-28575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pitchFamily="18" charset="0"/>
                        </a:rPr>
                        <a:t>C-10-Portföy Yatırımları (varlıklar)</a:t>
                      </a:r>
                    </a:p>
                  </a:txBody>
                  <a:tcPr anchor="b" horzOverflow="overflow">
                    <a:lnL cap="flat">
                      <a:noFill/>
                    </a:lnL>
                    <a:lnR>
                      <a:noFill/>
                    </a:lnR>
                    <a:lnT>
                      <a:noFill/>
                    </a:lnT>
                    <a:lnB>
                      <a:noFill/>
                    </a:lnB>
                    <a:lnTlToBr>
                      <a:noFill/>
                    </a:lnTlToBr>
                    <a:lnBlToTr>
                      <a:noFill/>
                    </a:lnBlToTr>
                    <a:noFill/>
                  </a:tcPr>
                </a:tc>
                <a:tc>
                  <a:txBody>
                    <a:bodyPr/>
                    <a:lstStyle/>
                    <a:p>
                      <a:pPr algn="r" fontAlgn="b"/>
                      <a:r>
                        <a:rPr lang="tr-TR" sz="3200" b="0" i="0" u="none" strike="noStrike">
                          <a:solidFill>
                            <a:srgbClr val="000000"/>
                          </a:solidFill>
                          <a:effectLst/>
                          <a:latin typeface="Times" panose="02020603050405020304" pitchFamily="18" charset="0"/>
                          <a:cs typeface="Times" panose="02020603050405020304" pitchFamily="18" charset="0"/>
                        </a:rPr>
                        <a:t>3.147</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lang="tr-TR" sz="3200" b="0" i="0" u="none" strike="noStrike" dirty="0">
                          <a:solidFill>
                            <a:srgbClr val="000000"/>
                          </a:solidFill>
                          <a:effectLst/>
                          <a:latin typeface="Times" panose="02020603050405020304" pitchFamily="18" charset="0"/>
                          <a:cs typeface="Times" panose="02020603050405020304" pitchFamily="18" charset="0"/>
                        </a:rPr>
                        <a:t>-394</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284163">
                <a:tc>
                  <a:txBody>
                    <a:bodyPr/>
                    <a:lstStyle/>
                    <a:p>
                      <a:pPr marL="742950" marR="0" lvl="1" indent="-285750" algn="l" defTabSz="914400" rtl="0" eaLnBrk="1" fontAlgn="b" latinLnBrk="0" hangingPunct="1">
                        <a:lnSpc>
                          <a:spcPct val="100000"/>
                        </a:lnSpc>
                        <a:spcBef>
                          <a:spcPct val="0"/>
                        </a:spcBef>
                        <a:spcAft>
                          <a:spcPct val="0"/>
                        </a:spcAft>
                        <a:buClrTx/>
                        <a:buSzTx/>
                        <a:buFontTx/>
                        <a:buNone/>
                        <a:tabLst/>
                        <a:defRPr/>
                      </a:pPr>
                      <a:r>
                        <a:rPr kumimoji="0" lang="tr-TR" sz="2800" b="0" i="0" u="none" strike="noStrike" cap="none" normalizeH="0" baseline="0" dirty="0" smtClean="0">
                          <a:ln>
                            <a:noFill/>
                          </a:ln>
                          <a:solidFill>
                            <a:schemeClr val="tx1"/>
                          </a:solidFill>
                          <a:effectLst/>
                          <a:latin typeface="Times" pitchFamily="18" charset="0"/>
                        </a:rPr>
                        <a:t>C-11-Portföy Yatırımları (yükümlülükler)</a:t>
                      </a:r>
                    </a:p>
                  </a:txBody>
                  <a:tcPr anchor="b" horzOverflow="overflow">
                    <a:lnL cap="flat">
                      <a:noFill/>
                    </a:lnL>
                    <a:lnR>
                      <a:noFill/>
                    </a:lnR>
                    <a:lnT>
                      <a:noFill/>
                    </a:lnT>
                    <a:lnB>
                      <a:noFill/>
                    </a:lnB>
                    <a:lnTlToBr>
                      <a:noFill/>
                    </a:lnTlToBr>
                    <a:lnBlToTr>
                      <a:noFill/>
                    </a:lnBlToTr>
                    <a:noFill/>
                  </a:tcPr>
                </a:tc>
                <a:tc>
                  <a:txBody>
                    <a:bodyPr/>
                    <a:lstStyle/>
                    <a:p>
                      <a:pPr algn="r" fontAlgn="b"/>
                      <a:r>
                        <a:rPr lang="tr-TR" sz="3200" b="0" i="0" u="none" strike="noStrike">
                          <a:solidFill>
                            <a:srgbClr val="000000"/>
                          </a:solidFill>
                          <a:effectLst/>
                          <a:latin typeface="Times" panose="02020603050405020304" pitchFamily="18" charset="0"/>
                          <a:cs typeface="Times" panose="02020603050405020304" pitchFamily="18" charset="0"/>
                        </a:rPr>
                        <a:t>32</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lang="tr-TR" sz="3200" b="0" i="0" u="none" strike="noStrike" dirty="0">
                          <a:solidFill>
                            <a:srgbClr val="000000"/>
                          </a:solidFill>
                          <a:effectLst/>
                          <a:latin typeface="Times" panose="02020603050405020304" pitchFamily="18" charset="0"/>
                          <a:cs typeface="Times" panose="02020603050405020304" pitchFamily="18" charset="0"/>
                        </a:rPr>
                        <a:t>24.082</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284163">
                <a:tc>
                  <a:txBody>
                    <a:bodyPr/>
                    <a:lstStyle/>
                    <a:p>
                      <a:pPr marL="742950" marR="0" lvl="1" indent="-285750" algn="l" defTabSz="914400" rtl="0" eaLnBrk="1" fontAlgn="b" latinLnBrk="0" hangingPunct="1">
                        <a:lnSpc>
                          <a:spcPct val="100000"/>
                        </a:lnSpc>
                        <a:spcBef>
                          <a:spcPct val="0"/>
                        </a:spcBef>
                        <a:spcAft>
                          <a:spcPct val="0"/>
                        </a:spcAft>
                        <a:buClrTx/>
                        <a:buSzTx/>
                        <a:buFontTx/>
                        <a:buNone/>
                        <a:tabLst/>
                        <a:defRPr/>
                      </a:pPr>
                      <a:r>
                        <a:rPr kumimoji="0" lang="tr-TR" sz="2800" b="0" i="0" u="none" strike="noStrike" cap="none" normalizeH="0" baseline="0" dirty="0" smtClean="0">
                          <a:ln>
                            <a:noFill/>
                          </a:ln>
                          <a:solidFill>
                            <a:schemeClr val="tx1"/>
                          </a:solidFill>
                          <a:effectLst/>
                          <a:latin typeface="Times" pitchFamily="18" charset="0"/>
                        </a:rPr>
                        <a:t>C-12-Diğer Yatırımlar (varlıklar)</a:t>
                      </a:r>
                    </a:p>
                  </a:txBody>
                  <a:tcPr anchor="b" horzOverflow="overflow">
                    <a:lnL cap="flat">
                      <a:noFill/>
                    </a:lnL>
                    <a:lnR>
                      <a:noFill/>
                    </a:lnR>
                    <a:lnT>
                      <a:noFill/>
                    </a:lnT>
                    <a:lnB>
                      <a:noFill/>
                    </a:lnB>
                    <a:lnTlToBr>
                      <a:noFill/>
                    </a:lnTlToBr>
                    <a:lnBlToTr>
                      <a:noFill/>
                    </a:lnBlToTr>
                    <a:noFill/>
                  </a:tcPr>
                </a:tc>
                <a:tc>
                  <a:txBody>
                    <a:bodyPr/>
                    <a:lstStyle/>
                    <a:p>
                      <a:pPr algn="r" fontAlgn="b"/>
                      <a:r>
                        <a:rPr lang="tr-TR" sz="3200" b="0" i="0" u="none" strike="noStrike">
                          <a:solidFill>
                            <a:srgbClr val="000000"/>
                          </a:solidFill>
                          <a:effectLst/>
                          <a:latin typeface="Times" panose="02020603050405020304" pitchFamily="18" charset="0"/>
                          <a:cs typeface="Times" panose="02020603050405020304" pitchFamily="18" charset="0"/>
                        </a:rPr>
                        <a:t>9.740</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lang="tr-TR" sz="3200" b="0" i="0" u="none" strike="noStrike" dirty="0">
                          <a:solidFill>
                            <a:srgbClr val="000000"/>
                          </a:solidFill>
                          <a:effectLst/>
                          <a:latin typeface="Times" panose="02020603050405020304" pitchFamily="18" charset="0"/>
                          <a:cs typeface="Times" panose="02020603050405020304" pitchFamily="18" charset="0"/>
                        </a:rPr>
                        <a:t>8.095</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284163">
                <a:tc>
                  <a:txBody>
                    <a:bodyPr/>
                    <a:lstStyle/>
                    <a:p>
                      <a:pPr marL="742950" marR="0" lvl="1" indent="-285750" algn="l" defTabSz="914400" rtl="0" eaLnBrk="1" fontAlgn="b" latinLnBrk="0" hangingPunct="1">
                        <a:lnSpc>
                          <a:spcPct val="100000"/>
                        </a:lnSpc>
                        <a:spcBef>
                          <a:spcPct val="0"/>
                        </a:spcBef>
                        <a:spcAft>
                          <a:spcPct val="0"/>
                        </a:spcAft>
                        <a:buClrTx/>
                        <a:buSzTx/>
                        <a:buFontTx/>
                        <a:buNone/>
                        <a:tabLst/>
                        <a:defRPr/>
                      </a:pPr>
                      <a:r>
                        <a:rPr kumimoji="0" lang="tr-TR" sz="2800" b="0" i="0" u="none" strike="noStrike" cap="none" normalizeH="0" baseline="0" dirty="0" smtClean="0">
                          <a:ln>
                            <a:noFill/>
                          </a:ln>
                          <a:solidFill>
                            <a:schemeClr val="tx1"/>
                          </a:solidFill>
                          <a:effectLst/>
                          <a:latin typeface="Times" pitchFamily="18" charset="0"/>
                        </a:rPr>
                        <a:t>C-13-Diğer Yatırımlar (yükümlülükler)</a:t>
                      </a:r>
                    </a:p>
                  </a:txBody>
                  <a:tcPr anchor="b" horzOverflow="overflow">
                    <a:lnL cap="flat">
                      <a:noFill/>
                    </a:lnL>
                    <a:lnR>
                      <a:noFill/>
                    </a:lnR>
                    <a:lnT>
                      <a:noFill/>
                    </a:lnT>
                    <a:lnB cap="flat">
                      <a:noFill/>
                    </a:lnB>
                    <a:lnTlToBr>
                      <a:noFill/>
                    </a:lnTlToBr>
                    <a:lnBlToTr>
                      <a:noFill/>
                    </a:lnBlToTr>
                    <a:noFill/>
                  </a:tcPr>
                </a:tc>
                <a:tc>
                  <a:txBody>
                    <a:bodyPr/>
                    <a:lstStyle/>
                    <a:p>
                      <a:pPr algn="r" fontAlgn="b"/>
                      <a:r>
                        <a:rPr lang="tr-TR" sz="3200" b="0" i="0" u="none" strike="noStrike">
                          <a:solidFill>
                            <a:srgbClr val="000000"/>
                          </a:solidFill>
                          <a:effectLst/>
                          <a:latin typeface="Times" panose="02020603050405020304" pitchFamily="18" charset="0"/>
                          <a:cs typeface="Times" panose="02020603050405020304" pitchFamily="18" charset="0"/>
                        </a:rPr>
                        <a:t>890</a:t>
                      </a:r>
                    </a:p>
                  </a:txBody>
                  <a:tcPr marL="7620" marR="7620" marT="7620" marB="0" anchor="b">
                    <a:lnL>
                      <a:noFill/>
                    </a:lnL>
                    <a:lnR cap="flat">
                      <a:noFill/>
                    </a:lnR>
                    <a:lnT>
                      <a:noFill/>
                    </a:lnT>
                    <a:lnB cap="flat">
                      <a:noFill/>
                    </a:lnB>
                    <a:lnTlToBr>
                      <a:noFill/>
                    </a:lnTlToBr>
                    <a:lnBlToTr>
                      <a:noFill/>
                    </a:lnBlToTr>
                    <a:noFill/>
                  </a:tcPr>
                </a:tc>
                <a:tc>
                  <a:txBody>
                    <a:bodyPr/>
                    <a:lstStyle/>
                    <a:p>
                      <a:pPr algn="r" fontAlgn="b"/>
                      <a:r>
                        <a:rPr lang="tr-TR" sz="3200" b="0" i="0" u="none" strike="noStrike" dirty="0">
                          <a:solidFill>
                            <a:srgbClr val="000000"/>
                          </a:solidFill>
                          <a:effectLst/>
                          <a:latin typeface="Times" panose="02020603050405020304" pitchFamily="18" charset="0"/>
                          <a:cs typeface="Times" panose="02020603050405020304" pitchFamily="18" charset="0"/>
                        </a:rPr>
                        <a:t>13.283</a:t>
                      </a:r>
                    </a:p>
                  </a:txBody>
                  <a:tcPr marL="7620" marR="7620" marT="7620" marB="0" anchor="b">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7"/>
                  </a:ext>
                </a:extLst>
              </a:tr>
            </a:tbl>
          </a:graphicData>
        </a:graphic>
      </p:graphicFrame>
      <p:sp>
        <p:nvSpPr>
          <p:cNvPr id="2" name="Dikdörtgen 1"/>
          <p:cNvSpPr/>
          <p:nvPr/>
        </p:nvSpPr>
        <p:spPr>
          <a:xfrm>
            <a:off x="1724298" y="5434149"/>
            <a:ext cx="9222376" cy="1200329"/>
          </a:xfrm>
          <a:prstGeom prst="rect">
            <a:avLst/>
          </a:prstGeom>
        </p:spPr>
        <p:txBody>
          <a:bodyPr wrap="square">
            <a:spAutoFit/>
          </a:bodyPr>
          <a:lstStyle/>
          <a:p>
            <a:r>
              <a:rPr lang="tr-TR" dirty="0" smtClean="0">
                <a:solidFill>
                  <a:srgbClr val="000000"/>
                </a:solidFill>
                <a:latin typeface="Calibri-Light"/>
              </a:rPr>
              <a:t>«Altıncı </a:t>
            </a:r>
            <a:r>
              <a:rPr lang="tr-TR" dirty="0">
                <a:solidFill>
                  <a:srgbClr val="000000"/>
                </a:solidFill>
                <a:latin typeface="Calibri-Light"/>
              </a:rPr>
              <a:t>El Kitabı’nda, finans hesabının bakiyesi net finansal varlık edinimi eksi net</a:t>
            </a:r>
            <a:br>
              <a:rPr lang="tr-TR" dirty="0">
                <a:solidFill>
                  <a:srgbClr val="000000"/>
                </a:solidFill>
                <a:latin typeface="Calibri-Light"/>
              </a:rPr>
            </a:br>
            <a:r>
              <a:rPr lang="tr-TR" dirty="0">
                <a:solidFill>
                  <a:srgbClr val="000000"/>
                </a:solidFill>
                <a:latin typeface="Calibri-Light"/>
              </a:rPr>
              <a:t>yükümlülük oluşumu olarak gösterilmektedir. Dolayısıyla, eksi (artı) bakiye net girişe (</a:t>
            </a:r>
            <a:r>
              <a:rPr lang="tr-TR" dirty="0" smtClean="0">
                <a:solidFill>
                  <a:srgbClr val="000000"/>
                </a:solidFill>
                <a:latin typeface="Calibri-Light"/>
              </a:rPr>
              <a:t>çıkışa) işaret </a:t>
            </a:r>
            <a:r>
              <a:rPr lang="tr-TR" dirty="0">
                <a:solidFill>
                  <a:srgbClr val="000000"/>
                </a:solidFill>
                <a:latin typeface="Calibri-Light"/>
              </a:rPr>
              <a:t>etmektedir</a:t>
            </a:r>
            <a:r>
              <a:rPr lang="tr-TR" dirty="0" smtClean="0">
                <a:solidFill>
                  <a:srgbClr val="000000"/>
                </a:solidFill>
                <a:latin typeface="Calibri-Light"/>
              </a:rPr>
              <a:t>.»</a:t>
            </a:r>
            <a:r>
              <a:rPr lang="tr-TR" dirty="0" smtClean="0"/>
              <a:t> </a:t>
            </a:r>
            <a:r>
              <a:rPr lang="tr-TR" dirty="0"/>
              <a:t/>
            </a:r>
            <a:br>
              <a:rPr lang="tr-TR" dirty="0"/>
            </a:br>
            <a:endParaRPr lang="tr-TR" dirty="0"/>
          </a:p>
        </p:txBody>
      </p:sp>
    </p:spTree>
    <p:extLst>
      <p:ext uri="{BB962C8B-B14F-4D97-AF65-F5344CB8AC3E}">
        <p14:creationId xmlns:p14="http://schemas.microsoft.com/office/powerpoint/2010/main" val="3299389695"/>
      </p:ext>
    </p:extLst>
  </p:cSld>
  <p:clrMapOvr>
    <a:masterClrMapping/>
  </p:clrMapOvr>
  <p:transition>
    <p:cover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517" name="Group 85"/>
          <p:cNvGraphicFramePr>
            <a:graphicFrameLocks noGrp="1"/>
          </p:cNvGraphicFramePr>
          <p:nvPr>
            <p:ph/>
            <p:extLst/>
          </p:nvPr>
        </p:nvGraphicFramePr>
        <p:xfrm>
          <a:off x="1919537" y="476672"/>
          <a:ext cx="8496945" cy="3952507"/>
        </p:xfrm>
        <a:graphic>
          <a:graphicData uri="http://schemas.openxmlformats.org/drawingml/2006/table">
            <a:tbl>
              <a:tblPr/>
              <a:tblGrid>
                <a:gridCol w="4927621">
                  <a:extLst>
                    <a:ext uri="{9D8B030D-6E8A-4147-A177-3AD203B41FA5}">
                      <a16:colId xmlns:a16="http://schemas.microsoft.com/office/drawing/2014/main" val="20000"/>
                    </a:ext>
                  </a:extLst>
                </a:gridCol>
                <a:gridCol w="1781940">
                  <a:extLst>
                    <a:ext uri="{9D8B030D-6E8A-4147-A177-3AD203B41FA5}">
                      <a16:colId xmlns:a16="http://schemas.microsoft.com/office/drawing/2014/main" val="20001"/>
                    </a:ext>
                  </a:extLst>
                </a:gridCol>
                <a:gridCol w="1787384">
                  <a:extLst>
                    <a:ext uri="{9D8B030D-6E8A-4147-A177-3AD203B41FA5}">
                      <a16:colId xmlns:a16="http://schemas.microsoft.com/office/drawing/2014/main" val="20002"/>
                    </a:ext>
                  </a:extLst>
                </a:gridCol>
              </a:tblGrid>
              <a:tr h="83661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tr-TR" sz="3200" b="0" i="0" u="none" strike="noStrike" cap="none" normalizeH="0" baseline="0" dirty="0" smtClean="0">
                        <a:ln>
                          <a:noFill/>
                        </a:ln>
                        <a:solidFill>
                          <a:srgbClr val="CC3300"/>
                        </a:solidFill>
                        <a:effectLst/>
                        <a:latin typeface="Times New Roman" pitchFamily="18" charset="0"/>
                        <a:cs typeface="Times New Roman" pitchFamily="18" charset="0"/>
                      </a:endParaRPr>
                    </a:p>
                  </a:txBody>
                  <a:tcPr anchor="b" horzOverflow="overflow">
                    <a:lnL cap="flat">
                      <a:noFill/>
                    </a:lnL>
                    <a:lnR>
                      <a:noFill/>
                    </a:lnR>
                    <a:lnT cap="fla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rgbClr val="CC3300"/>
                          </a:solidFill>
                          <a:effectLst/>
                          <a:latin typeface="Times New Roman" pitchFamily="18" charset="0"/>
                          <a:cs typeface="Times New Roman" pitchFamily="18" charset="0"/>
                        </a:rPr>
                        <a:t>2018</a:t>
                      </a:r>
                    </a:p>
                  </a:txBody>
                  <a:tcPr anchor="b" horzOverflow="overflow">
                    <a:lnL>
                      <a:noFill/>
                    </a:lnL>
                    <a:lnR cap="flat">
                      <a:noFill/>
                    </a:lnR>
                    <a:lnT cap="fla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rgbClr val="CC3300"/>
                          </a:solidFill>
                          <a:effectLst/>
                          <a:latin typeface="Times New Roman" pitchFamily="18" charset="0"/>
                          <a:cs typeface="Times New Roman" pitchFamily="18" charset="0"/>
                        </a:rPr>
                        <a:t>2017</a:t>
                      </a:r>
                    </a:p>
                  </a:txBody>
                  <a:tcPr anchor="b"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836613">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rgbClr val="CC3300"/>
                          </a:solidFill>
                          <a:effectLst/>
                          <a:latin typeface="Times New Roman" pitchFamily="18" charset="0"/>
                          <a:cs typeface="Times New Roman" pitchFamily="18" charset="0"/>
                        </a:rPr>
                        <a:t>D - </a:t>
                      </a:r>
                      <a:r>
                        <a:rPr kumimoji="0" lang="tr-TR" sz="4000" b="0" i="0" u="none" strike="noStrike" cap="none" normalizeH="0" baseline="0" dirty="0" smtClean="0">
                          <a:ln>
                            <a:noFill/>
                          </a:ln>
                          <a:solidFill>
                            <a:srgbClr val="CC3300"/>
                          </a:solidFill>
                          <a:effectLst/>
                          <a:latin typeface="Times New Roman" pitchFamily="18" charset="0"/>
                          <a:cs typeface="Times New Roman" pitchFamily="18" charset="0"/>
                        </a:rPr>
                        <a:t>NET</a:t>
                      </a:r>
                      <a:r>
                        <a:rPr kumimoji="0" lang="tr-TR" sz="3200" b="0" i="0" u="none" strike="noStrike" cap="none" normalizeH="0" baseline="0" dirty="0" smtClean="0">
                          <a:ln>
                            <a:noFill/>
                          </a:ln>
                          <a:solidFill>
                            <a:srgbClr val="CC3300"/>
                          </a:solidFill>
                          <a:effectLst/>
                          <a:latin typeface="Times New Roman" pitchFamily="18" charset="0"/>
                          <a:cs typeface="Times New Roman" pitchFamily="18" charset="0"/>
                        </a:rPr>
                        <a:t> HATA VE NOKSAN</a:t>
                      </a:r>
                    </a:p>
                  </a:txBody>
                  <a:tcPr anchor="b" horzOverflow="overflow">
                    <a:lnL cap="flat">
                      <a:noFill/>
                    </a:lnL>
                    <a:lnR>
                      <a:noFill/>
                    </a:lnR>
                    <a:lnT cap="flat">
                      <a:noFill/>
                    </a:lnT>
                    <a:lnB>
                      <a:noFill/>
                    </a:lnB>
                    <a:lnTlToBr>
                      <a:noFill/>
                    </a:lnTlToBr>
                    <a:lnBlToTr>
                      <a:noFill/>
                    </a:lnBlToTr>
                    <a:noFill/>
                  </a:tcPr>
                </a:tc>
                <a:tc>
                  <a:txBody>
                    <a:bodyPr/>
                    <a:lstStyle/>
                    <a:p>
                      <a:pPr algn="r" fontAlgn="b"/>
                      <a:r>
                        <a:rPr kumimoji="0" lang="tr-TR" sz="3200" b="0" i="0" u="none" strike="noStrike" kern="1200" cap="none" normalizeH="0" baseline="0" dirty="0">
                          <a:ln>
                            <a:noFill/>
                          </a:ln>
                          <a:solidFill>
                            <a:srgbClr val="CC3300"/>
                          </a:solidFill>
                          <a:effectLst/>
                          <a:latin typeface="Times New Roman" pitchFamily="18" charset="0"/>
                          <a:ea typeface="+mn-ea"/>
                          <a:cs typeface="Times New Roman" pitchFamily="18" charset="0"/>
                        </a:rPr>
                        <a:t>19.270</a:t>
                      </a:r>
                    </a:p>
                  </a:txBody>
                  <a:tcPr marL="7620" marR="7620" marT="7620" marB="0" anchor="b">
                    <a:lnL>
                      <a:noFill/>
                    </a:lnL>
                    <a:lnR cap="flat">
                      <a:noFill/>
                    </a:lnR>
                    <a:lnT cap="flat">
                      <a:noFill/>
                    </a:lnT>
                    <a:lnB>
                      <a:noFill/>
                    </a:lnB>
                    <a:lnTlToBr>
                      <a:noFill/>
                    </a:lnTlToBr>
                    <a:lnBlToTr>
                      <a:noFill/>
                    </a:lnBlToTr>
                    <a:noFill/>
                  </a:tcPr>
                </a:tc>
                <a:tc>
                  <a:txBody>
                    <a:bodyPr/>
                    <a:lstStyle/>
                    <a:p>
                      <a:pPr algn="r" fontAlgn="b"/>
                      <a:r>
                        <a:rPr kumimoji="0" lang="tr-TR" sz="3200" b="0" i="0" u="none" strike="noStrike" kern="1200" cap="none" normalizeH="0" baseline="0" dirty="0">
                          <a:ln>
                            <a:noFill/>
                          </a:ln>
                          <a:solidFill>
                            <a:srgbClr val="CC3300"/>
                          </a:solidFill>
                          <a:effectLst/>
                          <a:latin typeface="Times New Roman" pitchFamily="18" charset="0"/>
                          <a:ea typeface="+mn-ea"/>
                          <a:cs typeface="Times New Roman" pitchFamily="18" charset="0"/>
                        </a:rPr>
                        <a:t>614</a:t>
                      </a:r>
                    </a:p>
                  </a:txBody>
                  <a:tcPr marL="7620" marR="7620" marT="7620" marB="0" anchor="b">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1"/>
                  </a:ext>
                </a:extLst>
              </a:tr>
              <a:tr h="1138238">
                <a:tc>
                  <a:txBody>
                    <a:bodyPr/>
                    <a:lstStyle/>
                    <a:p>
                      <a:pPr marL="742950" marR="0" lvl="1" indent="-285750" algn="l" defTabSz="914400" rtl="0" eaLnBrk="1" fontAlgn="b" latinLnBrk="0" hangingPunct="1">
                        <a:lnSpc>
                          <a:spcPct val="100000"/>
                        </a:lnSpc>
                        <a:spcBef>
                          <a:spcPct val="0"/>
                        </a:spcBef>
                        <a:spcAft>
                          <a:spcPct val="0"/>
                        </a:spcAft>
                        <a:buClrTx/>
                        <a:buSzTx/>
                        <a:buFontTx/>
                        <a:buNone/>
                        <a:tabLst/>
                      </a:pPr>
                      <a:endParaRPr kumimoji="0" lang="tr-TR" sz="3200" b="0" i="0" u="none" strike="noStrike" cap="none" normalizeH="0" baseline="0" dirty="0" smtClean="0">
                        <a:ln>
                          <a:noFill/>
                        </a:ln>
                        <a:solidFill>
                          <a:schemeClr val="tx1"/>
                        </a:solidFill>
                        <a:effectLst/>
                        <a:latin typeface="Times New Roman" pitchFamily="18" charset="0"/>
                        <a:cs typeface="Times New Roman" pitchFamily="18" charset="0"/>
                      </a:endParaRPr>
                    </a:p>
                  </a:txBody>
                  <a:tcPr anchor="b" horzOverflow="overflow">
                    <a:lnL cap="flat">
                      <a:noFill/>
                    </a:lnL>
                    <a:lnR>
                      <a:noFill/>
                    </a:lnR>
                    <a:lnT>
                      <a:noFill/>
                    </a:lnT>
                    <a:lnB>
                      <a:noFill/>
                    </a:lnB>
                    <a:lnTlToBr>
                      <a:noFill/>
                    </a:lnTlToBr>
                    <a:lnBlToTr>
                      <a:noFill/>
                    </a:lnBlToTr>
                    <a:noFill/>
                  </a:tcPr>
                </a:tc>
                <a:tc>
                  <a:txBody>
                    <a:bodyPr/>
                    <a:lstStyle/>
                    <a:p>
                      <a:pPr algn="r" fontAlgn="b"/>
                      <a:endParaRPr kumimoji="0" lang="tr-TR" sz="3200" b="0" i="0" u="none" strike="noStrike" kern="1200" cap="none" normalizeH="0" baseline="0" dirty="0">
                        <a:ln>
                          <a:noFill/>
                        </a:ln>
                        <a:solidFill>
                          <a:srgbClr val="CC3300"/>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endParaRPr kumimoji="0" lang="tr-TR" sz="3200" b="0" i="0" u="none" strike="noStrike" kern="1200" cap="none" normalizeH="0" baseline="0" dirty="0">
                        <a:ln>
                          <a:noFill/>
                        </a:ln>
                        <a:solidFill>
                          <a:srgbClr val="CC3300"/>
                        </a:solidFill>
                        <a:effectLst/>
                        <a:latin typeface="Times New Roman" pitchFamily="18" charset="0"/>
                        <a:ea typeface="+mn-ea"/>
                        <a:cs typeface="Times New Roman"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78893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rgbClr val="CC3300"/>
                          </a:solidFill>
                          <a:effectLst/>
                          <a:latin typeface="Times New Roman" pitchFamily="18" charset="0"/>
                          <a:cs typeface="Times New Roman" pitchFamily="18" charset="0"/>
                        </a:rPr>
                        <a:t>E - REZERV VARLIKLAR</a:t>
                      </a:r>
                    </a:p>
                  </a:txBody>
                  <a:tcPr anchor="b" horzOverflow="overflow">
                    <a:lnL cap="flat">
                      <a:noFill/>
                    </a:lnL>
                    <a:lnR>
                      <a:noFill/>
                    </a:lnR>
                    <a:lnT>
                      <a:noFill/>
                    </a:lnT>
                    <a:lnB>
                      <a:noFill/>
                    </a:lnB>
                    <a:lnTlToBr>
                      <a:noFill/>
                    </a:lnTlToBr>
                    <a:lnBlToTr>
                      <a:noFill/>
                    </a:lnBlToTr>
                    <a:noFill/>
                  </a:tcPr>
                </a:tc>
                <a:tc>
                  <a:txBody>
                    <a:bodyPr/>
                    <a:lstStyle/>
                    <a:p>
                      <a:pPr algn="r" fontAlgn="b"/>
                      <a:r>
                        <a:rPr kumimoji="0" lang="tr-TR" sz="3200" b="0" i="0" u="none" strike="noStrike" kern="1200" cap="none" normalizeH="0" baseline="0">
                          <a:ln>
                            <a:noFill/>
                          </a:ln>
                          <a:solidFill>
                            <a:srgbClr val="CC3300"/>
                          </a:solidFill>
                          <a:effectLst/>
                          <a:latin typeface="Times New Roman" pitchFamily="18" charset="0"/>
                          <a:ea typeface="+mn-ea"/>
                          <a:cs typeface="Times New Roman" pitchFamily="18" charset="0"/>
                        </a:rPr>
                        <a:t>-10.377</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kumimoji="0" lang="tr-TR" sz="3200" b="0" i="0" u="none" strike="noStrike" kern="1200" cap="none" normalizeH="0" baseline="0" dirty="0">
                          <a:ln>
                            <a:noFill/>
                          </a:ln>
                          <a:solidFill>
                            <a:srgbClr val="CC3300"/>
                          </a:solidFill>
                          <a:effectLst/>
                          <a:latin typeface="Times New Roman" pitchFamily="18" charset="0"/>
                          <a:ea typeface="+mn-ea"/>
                          <a:cs typeface="Times New Roman" pitchFamily="18" charset="0"/>
                        </a:rPr>
                        <a:t>-8.207</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04399878"/>
      </p:ext>
    </p:extLst>
  </p:cSld>
  <p:clrMapOvr>
    <a:masterClrMapping/>
  </p:clrMapOvr>
  <p:transition>
    <p:cover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5"/>
          <p:cNvSpPr>
            <a:spLocks noGrp="1" noChangeArrowheads="1"/>
          </p:cNvSpPr>
          <p:nvPr>
            <p:ph type="subTitle" idx="1"/>
          </p:nvPr>
        </p:nvSpPr>
        <p:spPr/>
        <p:txBody>
          <a:bodyPr/>
          <a:lstStyle/>
          <a:p>
            <a:endParaRPr lang="tr-TR" sz="2200" dirty="0"/>
          </a:p>
        </p:txBody>
      </p:sp>
      <p:sp>
        <p:nvSpPr>
          <p:cNvPr id="25604" name="Rectangle 4"/>
          <p:cNvSpPr>
            <a:spLocks noGrp="1" noChangeArrowheads="1"/>
          </p:cNvSpPr>
          <p:nvPr>
            <p:ph type="ctrTitle"/>
          </p:nvPr>
        </p:nvSpPr>
        <p:spPr/>
        <p:txBody>
          <a:bodyPr/>
          <a:lstStyle/>
          <a:p>
            <a:r>
              <a:rPr lang="tr-TR" dirty="0"/>
              <a:t>DIŞ ÖDEMELER </a:t>
            </a:r>
            <a:r>
              <a:rPr lang="tr-TR" dirty="0" smtClean="0"/>
              <a:t>DENGESİ</a:t>
            </a:r>
            <a:endParaRPr lang="tr-TR" dirty="0"/>
          </a:p>
        </p:txBody>
      </p:sp>
    </p:spTree>
    <p:extLst>
      <p:ext uri="{BB962C8B-B14F-4D97-AF65-F5344CB8AC3E}">
        <p14:creationId xmlns:p14="http://schemas.microsoft.com/office/powerpoint/2010/main" val="1289921557"/>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a:hlinkClick r:id="rId2"/>
              </a:rPr>
              <a:t>https://</a:t>
            </a:r>
            <a:r>
              <a:rPr lang="tr-TR" dirty="0" smtClean="0">
                <a:hlinkClick r:id="rId2"/>
              </a:rPr>
              <a:t>evds2.tcmb.gov.tr</a:t>
            </a:r>
            <a:endParaRPr lang="tr-TR" dirty="0" smtClean="0"/>
          </a:p>
          <a:p>
            <a:r>
              <a:rPr lang="tr-TR" dirty="0" smtClean="0"/>
              <a:t>«Ödemeler dengesi, uluslararası yatırım pozisyonu» </a:t>
            </a:r>
            <a:br>
              <a:rPr lang="tr-TR" dirty="0" smtClean="0"/>
            </a:br>
            <a:r>
              <a:rPr lang="tr-TR" dirty="0" err="1" smtClean="0"/>
              <a:t>Metaveri</a:t>
            </a:r>
            <a:r>
              <a:rPr lang="tr-TR" dirty="0" smtClean="0"/>
              <a:t> bağlantısı</a:t>
            </a:r>
          </a:p>
          <a:p>
            <a:r>
              <a:rPr lang="tr-TR" dirty="0" smtClean="0"/>
              <a:t> IMF, </a:t>
            </a:r>
            <a:r>
              <a:rPr lang="en-US" dirty="0" smtClean="0"/>
              <a:t>Balance of</a:t>
            </a:r>
            <a:r>
              <a:rPr lang="tr-TR" dirty="0" smtClean="0"/>
              <a:t> </a:t>
            </a:r>
            <a:r>
              <a:rPr lang="en-US" dirty="0" smtClean="0"/>
              <a:t>Payments and</a:t>
            </a:r>
            <a:r>
              <a:rPr lang="tr-TR" dirty="0" smtClean="0"/>
              <a:t> </a:t>
            </a:r>
            <a:r>
              <a:rPr lang="en-US" dirty="0" smtClean="0"/>
              <a:t>International</a:t>
            </a:r>
            <a:r>
              <a:rPr lang="tr-TR" dirty="0" smtClean="0"/>
              <a:t> </a:t>
            </a:r>
            <a:r>
              <a:rPr lang="en-US" dirty="0" smtClean="0"/>
              <a:t>Investment</a:t>
            </a:r>
            <a:r>
              <a:rPr lang="tr-TR" dirty="0" smtClean="0"/>
              <a:t> </a:t>
            </a:r>
            <a:r>
              <a:rPr lang="en-US" dirty="0" smtClean="0"/>
              <a:t>Position Manual</a:t>
            </a:r>
            <a:r>
              <a:rPr lang="tr-TR" dirty="0" smtClean="0"/>
              <a:t> </a:t>
            </a:r>
            <a:r>
              <a:rPr lang="en-US" dirty="0" smtClean="0"/>
              <a:t>Sixth </a:t>
            </a:r>
            <a:r>
              <a:rPr lang="en-US" dirty="0"/>
              <a:t>Edition (BPM6</a:t>
            </a:r>
            <a:r>
              <a:rPr lang="en-US" dirty="0" smtClean="0"/>
              <a:t>)</a:t>
            </a:r>
            <a:r>
              <a:rPr lang="tr-TR" dirty="0" smtClean="0"/>
              <a:t>, 2009</a:t>
            </a:r>
          </a:p>
          <a:p>
            <a:pPr marL="0" indent="0">
              <a:buNone/>
            </a:pPr>
            <a:r>
              <a:rPr lang="en-US" dirty="0"/>
              <a:t/>
            </a:r>
            <a:br>
              <a:rPr lang="en-US" dirty="0"/>
            </a:br>
            <a:endParaRPr lang="tr-TR" dirty="0" smtClean="0"/>
          </a:p>
          <a:p>
            <a:endParaRPr lang="tr-TR" dirty="0"/>
          </a:p>
        </p:txBody>
      </p:sp>
    </p:spTree>
    <p:extLst>
      <p:ext uri="{BB962C8B-B14F-4D97-AF65-F5344CB8AC3E}">
        <p14:creationId xmlns:p14="http://schemas.microsoft.com/office/powerpoint/2010/main" val="33907309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tr-TR" dirty="0"/>
              <a:t>Ödemeler Dengesi</a:t>
            </a:r>
          </a:p>
        </p:txBody>
      </p:sp>
      <p:sp>
        <p:nvSpPr>
          <p:cNvPr id="27651" name="Rectangle 3"/>
          <p:cNvSpPr>
            <a:spLocks noGrp="1" noChangeArrowheads="1"/>
          </p:cNvSpPr>
          <p:nvPr>
            <p:ph sz="quarter" idx="1"/>
          </p:nvPr>
        </p:nvSpPr>
        <p:spPr/>
        <p:txBody>
          <a:bodyPr>
            <a:normAutofit/>
          </a:bodyPr>
          <a:lstStyle/>
          <a:p>
            <a:r>
              <a:rPr lang="tr-TR" dirty="0"/>
              <a:t>“Ödemeler dengesi, geniş anlamıyla, bir ekonomide yerleşik kişilerin (Merkezi hükümet, bankalar, gerçek ve tüzel kişi ve kuruluşlar), diğer ekonomilerde yerleşik kişiler (yurtdışında yerleşikler) ile belli bir dönem içinde yapmış oldukları ekonomik işlemlerin sistematik kayıtlarını elde etmek üzere hazırlanan istatistiki bir rapordur.” (TCMB) </a:t>
            </a:r>
          </a:p>
        </p:txBody>
      </p:sp>
    </p:spTree>
    <p:extLst>
      <p:ext uri="{BB962C8B-B14F-4D97-AF65-F5344CB8AC3E}">
        <p14:creationId xmlns:p14="http://schemas.microsoft.com/office/powerpoint/2010/main" val="137738818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tr-TR" dirty="0"/>
              <a:t>Ödemeler </a:t>
            </a:r>
            <a:r>
              <a:rPr lang="tr-TR" dirty="0" smtClean="0"/>
              <a:t>Dengesi </a:t>
            </a:r>
            <a:r>
              <a:rPr lang="tr-TR" dirty="0"/>
              <a:t>Ana Kalemleri</a:t>
            </a:r>
          </a:p>
        </p:txBody>
      </p:sp>
      <p:sp>
        <p:nvSpPr>
          <p:cNvPr id="13315" name="Rectangle 3"/>
          <p:cNvSpPr>
            <a:spLocks noGrp="1" noChangeArrowheads="1"/>
          </p:cNvSpPr>
          <p:nvPr>
            <p:ph sz="quarter" idx="1"/>
          </p:nvPr>
        </p:nvSpPr>
        <p:spPr>
          <a:xfrm>
            <a:off x="1981201" y="1196975"/>
            <a:ext cx="8507413" cy="5390861"/>
          </a:xfrm>
        </p:spPr>
        <p:txBody>
          <a:bodyPr>
            <a:normAutofit/>
          </a:bodyPr>
          <a:lstStyle/>
          <a:p>
            <a:pPr>
              <a:lnSpc>
                <a:spcPct val="90000"/>
              </a:lnSpc>
            </a:pPr>
            <a:r>
              <a:rPr lang="tr-TR" dirty="0"/>
              <a:t>Cari İşlemler Hesabı</a:t>
            </a:r>
          </a:p>
          <a:p>
            <a:pPr lvl="1">
              <a:lnSpc>
                <a:spcPct val="90000"/>
              </a:lnSpc>
            </a:pPr>
            <a:r>
              <a:rPr lang="tr-TR" dirty="0"/>
              <a:t>Mal ticareti</a:t>
            </a:r>
          </a:p>
          <a:p>
            <a:pPr lvl="1">
              <a:lnSpc>
                <a:spcPct val="90000"/>
              </a:lnSpc>
            </a:pPr>
            <a:r>
              <a:rPr lang="tr-TR" dirty="0"/>
              <a:t>Hizmet ticareti</a:t>
            </a:r>
          </a:p>
          <a:p>
            <a:pPr lvl="1">
              <a:lnSpc>
                <a:spcPct val="90000"/>
              </a:lnSpc>
            </a:pPr>
            <a:r>
              <a:rPr lang="tr-TR" dirty="0"/>
              <a:t>Yatırım Gelir ve Giderleri</a:t>
            </a:r>
          </a:p>
          <a:p>
            <a:pPr lvl="1">
              <a:lnSpc>
                <a:spcPct val="90000"/>
              </a:lnSpc>
            </a:pPr>
            <a:r>
              <a:rPr lang="tr-TR" dirty="0"/>
              <a:t>Cari transferler (ikincil yatırım)</a:t>
            </a:r>
          </a:p>
          <a:p>
            <a:pPr>
              <a:lnSpc>
                <a:spcPct val="90000"/>
              </a:lnSpc>
            </a:pPr>
            <a:r>
              <a:rPr lang="tr-TR" dirty="0"/>
              <a:t>Finans Hesabı (sermaye hesabı ihmal edilebilecek kadar küçük)</a:t>
            </a:r>
          </a:p>
          <a:p>
            <a:pPr lvl="1">
              <a:lnSpc>
                <a:spcPct val="90000"/>
              </a:lnSpc>
            </a:pPr>
            <a:r>
              <a:rPr lang="tr-TR" dirty="0"/>
              <a:t>Doğrudan yatırımlar</a:t>
            </a:r>
          </a:p>
          <a:p>
            <a:pPr lvl="1">
              <a:lnSpc>
                <a:spcPct val="90000"/>
              </a:lnSpc>
            </a:pPr>
            <a:r>
              <a:rPr lang="tr-TR" dirty="0"/>
              <a:t>Portföy yatırımları</a:t>
            </a:r>
          </a:p>
          <a:p>
            <a:pPr lvl="1">
              <a:lnSpc>
                <a:spcPct val="90000"/>
              </a:lnSpc>
            </a:pPr>
            <a:r>
              <a:rPr lang="tr-TR" dirty="0"/>
              <a:t>Diğer yatırımlar</a:t>
            </a:r>
          </a:p>
          <a:p>
            <a:pPr>
              <a:lnSpc>
                <a:spcPct val="90000"/>
              </a:lnSpc>
            </a:pPr>
            <a:r>
              <a:rPr lang="tr-TR" dirty="0"/>
              <a:t>Rezerv Varlıklar</a:t>
            </a:r>
          </a:p>
          <a:p>
            <a:pPr>
              <a:lnSpc>
                <a:spcPct val="90000"/>
              </a:lnSpc>
            </a:pPr>
            <a:r>
              <a:rPr lang="tr-TR" dirty="0"/>
              <a:t>Net Hata ve Noksan</a:t>
            </a:r>
          </a:p>
        </p:txBody>
      </p:sp>
    </p:spTree>
    <p:extLst>
      <p:ext uri="{BB962C8B-B14F-4D97-AF65-F5344CB8AC3E}">
        <p14:creationId xmlns:p14="http://schemas.microsoft.com/office/powerpoint/2010/main" val="35775287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a:p>
        </p:txBody>
      </p:sp>
      <p:pic>
        <p:nvPicPr>
          <p:cNvPr id="4" name="Resim 3"/>
          <p:cNvPicPr>
            <a:picLocks noChangeAspect="1"/>
          </p:cNvPicPr>
          <p:nvPr/>
        </p:nvPicPr>
        <p:blipFill rotWithShape="1">
          <a:blip r:embed="rId2"/>
          <a:srcRect l="35431" t="27602" r="22832" b="43699"/>
          <a:stretch/>
        </p:blipFill>
        <p:spPr>
          <a:xfrm>
            <a:off x="934470" y="1605668"/>
            <a:ext cx="10505921" cy="4063611"/>
          </a:xfrm>
          <a:prstGeom prst="rect">
            <a:avLst/>
          </a:prstGeom>
        </p:spPr>
      </p:pic>
    </p:spTree>
    <p:extLst>
      <p:ext uri="{BB962C8B-B14F-4D97-AF65-F5344CB8AC3E}">
        <p14:creationId xmlns:p14="http://schemas.microsoft.com/office/powerpoint/2010/main" val="729355442"/>
      </p:ext>
    </p:extLst>
  </p:cSld>
  <p:clrMapOvr>
    <a:masterClrMapping/>
  </p:clrMapOvr>
  <p:transition>
    <p:cover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smtClean="0"/>
              <a:t>Çift Kayıt Esası (s.10)</a:t>
            </a:r>
            <a:endParaRPr lang="tr-TR" dirty="0"/>
          </a:p>
        </p:txBody>
      </p:sp>
      <p:sp>
        <p:nvSpPr>
          <p:cNvPr id="3" name="İçerik Yer Tutucusu 2"/>
          <p:cNvSpPr>
            <a:spLocks noGrp="1"/>
          </p:cNvSpPr>
          <p:nvPr>
            <p:ph idx="1"/>
          </p:nvPr>
        </p:nvSpPr>
        <p:spPr/>
        <p:txBody>
          <a:bodyPr/>
          <a:lstStyle/>
          <a:p>
            <a:r>
              <a:rPr lang="tr-TR" dirty="0" smtClean="0"/>
              <a:t>«Ödemeler </a:t>
            </a:r>
            <a:r>
              <a:rPr lang="tr-TR" dirty="0"/>
              <a:t>dengesi istatistiklerinde ana ilke olarak çift kayıt muhasebe sistemi benimsenmiştir</a:t>
            </a:r>
            <a:r>
              <a:rPr lang="tr-TR" dirty="0" smtClean="0"/>
              <a:t>.</a:t>
            </a:r>
          </a:p>
          <a:p>
            <a:r>
              <a:rPr lang="tr-TR" dirty="0" smtClean="0"/>
              <a:t>Ödemeler </a:t>
            </a:r>
            <a:r>
              <a:rPr lang="tr-TR" dirty="0"/>
              <a:t>dengesinin her bir işlemi, o işlemin giriş ve çıkış kayıtlarını gösterecek şekilde iki </a:t>
            </a:r>
            <a:r>
              <a:rPr lang="tr-TR" dirty="0" smtClean="0"/>
              <a:t>ayrı kaleme </a:t>
            </a:r>
            <a:r>
              <a:rPr lang="tr-TR" dirty="0"/>
              <a:t>eşit değerde ve karşılıklı olarak kaydedilmektedir</a:t>
            </a:r>
            <a:r>
              <a:rPr lang="tr-TR" dirty="0" smtClean="0"/>
              <a:t>.</a:t>
            </a:r>
          </a:p>
          <a:p>
            <a:r>
              <a:rPr lang="tr-TR" dirty="0" smtClean="0"/>
              <a:t>Başka </a:t>
            </a:r>
            <a:r>
              <a:rPr lang="tr-TR" dirty="0"/>
              <a:t>bir deyişle, çift kayıt muhasebe sistemine göre her ekonomik işlemin, bir “Alacak” bir </a:t>
            </a:r>
            <a:r>
              <a:rPr lang="tr-TR" dirty="0" smtClean="0"/>
              <a:t>de “Borç</a:t>
            </a:r>
            <a:r>
              <a:rPr lang="tr-TR" dirty="0"/>
              <a:t>” olmak üzere iki kaydı gerekmektedir</a:t>
            </a:r>
            <a:r>
              <a:rPr lang="tr-TR" dirty="0" smtClean="0"/>
              <a:t>.»</a:t>
            </a:r>
            <a:r>
              <a:rPr lang="tr-TR" dirty="0"/>
              <a:t/>
            </a:r>
            <a:br>
              <a:rPr lang="tr-TR" dirty="0"/>
            </a:br>
            <a:endParaRPr lang="tr-TR" dirty="0"/>
          </a:p>
        </p:txBody>
      </p:sp>
    </p:spTree>
    <p:extLst>
      <p:ext uri="{BB962C8B-B14F-4D97-AF65-F5344CB8AC3E}">
        <p14:creationId xmlns:p14="http://schemas.microsoft.com/office/powerpoint/2010/main" val="222613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Çift Kayıt Esası (s.10)</a:t>
            </a:r>
          </a:p>
        </p:txBody>
      </p:sp>
      <p:sp>
        <p:nvSpPr>
          <p:cNvPr id="3" name="İçerik Yer Tutucusu 2"/>
          <p:cNvSpPr>
            <a:spLocks noGrp="1"/>
          </p:cNvSpPr>
          <p:nvPr>
            <p:ph idx="1"/>
          </p:nvPr>
        </p:nvSpPr>
        <p:spPr/>
        <p:txBody>
          <a:bodyPr/>
          <a:lstStyle/>
          <a:p>
            <a:r>
              <a:rPr lang="tr-TR" dirty="0"/>
              <a:t>Alacak kayıtlar;</a:t>
            </a:r>
            <a:br>
              <a:rPr lang="tr-TR" dirty="0"/>
            </a:br>
            <a:r>
              <a:rPr lang="tr-TR" dirty="0"/>
              <a:t>Cari işlemler hesabında, reel kaynak (mal ve hizmet) ihracını</a:t>
            </a:r>
            <a:br>
              <a:rPr lang="tr-TR" dirty="0"/>
            </a:br>
            <a:r>
              <a:rPr lang="tr-TR" dirty="0"/>
              <a:t>Finans hesabında, yükümlülük artışını veya varlık </a:t>
            </a:r>
            <a:r>
              <a:rPr lang="tr-TR" dirty="0" smtClean="0"/>
              <a:t>azalışını</a:t>
            </a:r>
          </a:p>
          <a:p>
            <a:r>
              <a:rPr lang="tr-TR" dirty="0" smtClean="0"/>
              <a:t>Borç </a:t>
            </a:r>
            <a:r>
              <a:rPr lang="tr-TR" dirty="0"/>
              <a:t>kayıtlar;</a:t>
            </a:r>
            <a:br>
              <a:rPr lang="tr-TR" dirty="0"/>
            </a:br>
            <a:r>
              <a:rPr lang="tr-TR" dirty="0"/>
              <a:t>Cari işlemler hesabında, reel kaynak (mal ve hizmet) ithalini</a:t>
            </a:r>
            <a:br>
              <a:rPr lang="tr-TR" dirty="0"/>
            </a:br>
            <a:r>
              <a:rPr lang="tr-TR" dirty="0"/>
              <a:t>Finans hesabında, yükümlülük azalışını veya varlık artışını gösterir. </a:t>
            </a:r>
            <a:br>
              <a:rPr lang="tr-TR" dirty="0"/>
            </a:br>
            <a:endParaRPr lang="tr-TR" dirty="0"/>
          </a:p>
        </p:txBody>
      </p:sp>
    </p:spTree>
    <p:extLst>
      <p:ext uri="{BB962C8B-B14F-4D97-AF65-F5344CB8AC3E}">
        <p14:creationId xmlns:p14="http://schemas.microsoft.com/office/powerpoint/2010/main" val="16906470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420" name="Group 84"/>
          <p:cNvGraphicFramePr>
            <a:graphicFrameLocks noGrp="1"/>
          </p:cNvGraphicFramePr>
          <p:nvPr>
            <p:ph type="tbl" idx="1"/>
            <p:extLst/>
          </p:nvPr>
        </p:nvGraphicFramePr>
        <p:xfrm>
          <a:off x="1422498" y="306048"/>
          <a:ext cx="9262918" cy="6503574"/>
        </p:xfrm>
        <a:graphic>
          <a:graphicData uri="http://schemas.openxmlformats.org/drawingml/2006/table">
            <a:tbl>
              <a:tblPr/>
              <a:tblGrid>
                <a:gridCol w="6605524">
                  <a:extLst>
                    <a:ext uri="{9D8B030D-6E8A-4147-A177-3AD203B41FA5}">
                      <a16:colId xmlns:a16="http://schemas.microsoft.com/office/drawing/2014/main" val="20000"/>
                    </a:ext>
                  </a:extLst>
                </a:gridCol>
                <a:gridCol w="1214809">
                  <a:extLst>
                    <a:ext uri="{9D8B030D-6E8A-4147-A177-3AD203B41FA5}">
                      <a16:colId xmlns:a16="http://schemas.microsoft.com/office/drawing/2014/main" val="20001"/>
                    </a:ext>
                  </a:extLst>
                </a:gridCol>
                <a:gridCol w="1442585">
                  <a:extLst>
                    <a:ext uri="{9D8B030D-6E8A-4147-A177-3AD203B41FA5}">
                      <a16:colId xmlns:a16="http://schemas.microsoft.com/office/drawing/2014/main" val="20002"/>
                    </a:ext>
                  </a:extLst>
                </a:gridCol>
              </a:tblGrid>
              <a:tr h="61337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28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(milyon dolar)</a:t>
                      </a:r>
                    </a:p>
                  </a:txBody>
                  <a:tcPr anchor="ctr" horzOverflow="overflow">
                    <a:lnL cap="flat">
                      <a:noFill/>
                    </a:lnL>
                    <a:lnR>
                      <a:noFill/>
                    </a:lnR>
                    <a:lnT cap="flat">
                      <a:noFill/>
                    </a:lnT>
                    <a:lnB>
                      <a:noFill/>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rgbClr val="C00000"/>
                          </a:solidFill>
                          <a:effectLst/>
                          <a:latin typeface="Times New Roman" pitchFamily="18" charset="0"/>
                          <a:cs typeface="Times New Roman" pitchFamily="18" charset="0"/>
                        </a:rPr>
                        <a:t>2018</a:t>
                      </a:r>
                    </a:p>
                  </a:txBody>
                  <a:tcPr anchor="ctr" horzOverflow="overflow">
                    <a:lnL>
                      <a:noFill/>
                    </a:lnL>
                    <a:lnR cap="flat">
                      <a:noFill/>
                    </a:lnR>
                    <a:lnT cap="flat">
                      <a:noFill/>
                    </a:lnT>
                    <a:lnB>
                      <a:noFill/>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rgbClr val="C00000"/>
                          </a:solidFill>
                          <a:effectLst/>
                          <a:latin typeface="Times New Roman" pitchFamily="18" charset="0"/>
                          <a:cs typeface="Times New Roman" pitchFamily="18" charset="0"/>
                        </a:rPr>
                        <a:t>2017</a:t>
                      </a:r>
                    </a:p>
                  </a:txBody>
                  <a:tcPr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613378">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tr-TR" sz="3200" b="0" i="0" u="none" strike="noStrike" cap="none" normalizeH="0" baseline="0" dirty="0" smtClean="0">
                          <a:ln>
                            <a:noFill/>
                          </a:ln>
                          <a:solidFill>
                            <a:srgbClr val="CC3300"/>
                          </a:solidFill>
                          <a:effectLst/>
                          <a:latin typeface="Times New Roman" pitchFamily="18" charset="0"/>
                          <a:cs typeface="Times New Roman" pitchFamily="18" charset="0"/>
                        </a:rPr>
                        <a:t>A-CARI ISLEMLER HESABI </a:t>
                      </a:r>
                    </a:p>
                  </a:txBody>
                  <a:tcPr anchor="ctr" horzOverflow="overflow">
                    <a:lnL cap="flat">
                      <a:noFill/>
                    </a:lnL>
                    <a:lnR>
                      <a:noFill/>
                    </a:lnR>
                    <a:lnT cap="flat">
                      <a:noFill/>
                    </a:lnT>
                    <a:lnB>
                      <a:noFill/>
                    </a:lnB>
                    <a:lnTlToBr>
                      <a:noFill/>
                    </a:lnTlToBr>
                    <a:lnBlToTr>
                      <a:noFill/>
                    </a:lnBlToTr>
                    <a:noFill/>
                  </a:tcPr>
                </a:tc>
                <a:tc>
                  <a:txBody>
                    <a:bodyPr/>
                    <a:lstStyle/>
                    <a:p>
                      <a:pPr algn="r" fontAlgn="b"/>
                      <a:r>
                        <a:rPr lang="tr-TR" sz="2800" b="0" i="0" u="none" strike="noStrike" dirty="0">
                          <a:solidFill>
                            <a:srgbClr val="C00000"/>
                          </a:solidFill>
                          <a:effectLst/>
                          <a:latin typeface="Times" panose="02020603050405020304" pitchFamily="18" charset="0"/>
                          <a:cs typeface="Times" panose="02020603050405020304" pitchFamily="18" charset="0"/>
                        </a:rPr>
                        <a:t>-27.156</a:t>
                      </a:r>
                    </a:p>
                  </a:txBody>
                  <a:tcPr marL="7620" marR="7620" marT="7620" marB="0" anchor="b">
                    <a:lnL>
                      <a:noFill/>
                    </a:lnL>
                    <a:lnR cap="flat">
                      <a:noFill/>
                    </a:lnR>
                    <a:lnT cap="flat">
                      <a:noFill/>
                    </a:lnT>
                    <a:lnB>
                      <a:noFill/>
                    </a:lnB>
                    <a:lnTlToBr>
                      <a:noFill/>
                    </a:lnTlToBr>
                    <a:lnBlToTr>
                      <a:noFill/>
                    </a:lnBlToTr>
                    <a:noFill/>
                  </a:tcPr>
                </a:tc>
                <a:tc>
                  <a:txBody>
                    <a:bodyPr/>
                    <a:lstStyle/>
                    <a:p>
                      <a:pPr algn="r" fontAlgn="b"/>
                      <a:r>
                        <a:rPr lang="tr-TR" sz="2800" b="0" i="0" u="none" strike="noStrike" dirty="0">
                          <a:solidFill>
                            <a:srgbClr val="C00000"/>
                          </a:solidFill>
                          <a:effectLst/>
                          <a:latin typeface="Times" panose="02020603050405020304" pitchFamily="18" charset="0"/>
                          <a:cs typeface="Times" panose="02020603050405020304" pitchFamily="18" charset="0"/>
                        </a:rPr>
                        <a:t>-47.347</a:t>
                      </a:r>
                    </a:p>
                  </a:txBody>
                  <a:tcPr marL="7620" marR="7620" marT="7620" marB="0" anchor="b">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1"/>
                  </a:ext>
                </a:extLst>
              </a:tr>
              <a:tr h="484404">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A-1- Mal ihracatı</a:t>
                      </a:r>
                    </a:p>
                  </a:txBody>
                  <a:tcPr anchor="ctr" horzOverflow="overflow">
                    <a:lnL cap="flat">
                      <a:noFill/>
                    </a:lnL>
                    <a:lnR>
                      <a:noFill/>
                    </a:lnR>
                    <a:lnT>
                      <a:noFill/>
                    </a:lnT>
                    <a:lnB>
                      <a:noFill/>
                    </a:lnB>
                    <a:lnTlToBr>
                      <a:noFill/>
                    </a:lnTlToBr>
                    <a:lnBlToTr>
                      <a:noFill/>
                    </a:lnBlToTr>
                    <a:noFill/>
                  </a:tcPr>
                </a:tc>
                <a:tc>
                  <a:txBody>
                    <a:bodyPr/>
                    <a:lstStyle/>
                    <a:p>
                      <a:pPr algn="r" fontAlgn="b"/>
                      <a:r>
                        <a:rPr lang="tr-TR" sz="2800" b="0" i="0" u="none" strike="noStrike" dirty="0">
                          <a:solidFill>
                            <a:srgbClr val="000000"/>
                          </a:solidFill>
                          <a:effectLst/>
                          <a:latin typeface="Times" panose="02020603050405020304" pitchFamily="18" charset="0"/>
                          <a:cs typeface="Times" panose="02020603050405020304" pitchFamily="18" charset="0"/>
                        </a:rPr>
                        <a:t>174.599</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lang="tr-TR" sz="2800" b="0" i="0" u="none" strike="noStrike" dirty="0">
                          <a:solidFill>
                            <a:srgbClr val="000000"/>
                          </a:solidFill>
                          <a:effectLst/>
                          <a:latin typeface="Times" panose="02020603050405020304" pitchFamily="18" charset="0"/>
                          <a:cs typeface="Times" panose="02020603050405020304" pitchFamily="18" charset="0"/>
                        </a:rPr>
                        <a:t>166.159</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484404">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A-2- Mal ithalatı</a:t>
                      </a:r>
                    </a:p>
                  </a:txBody>
                  <a:tcPr anchor="ctr" horzOverflow="overflow">
                    <a:lnL cap="flat">
                      <a:noFill/>
                    </a:lnL>
                    <a:lnR>
                      <a:noFill/>
                    </a:lnR>
                    <a:lnT>
                      <a:noFill/>
                    </a:lnT>
                    <a:lnB>
                      <a:noFill/>
                    </a:lnB>
                    <a:lnTlToBr>
                      <a:noFill/>
                    </a:lnTlToBr>
                    <a:lnBlToTr>
                      <a:noFill/>
                    </a:lnBlToTr>
                    <a:noFill/>
                  </a:tcPr>
                </a:tc>
                <a:tc>
                  <a:txBody>
                    <a:bodyPr/>
                    <a:lstStyle/>
                    <a:p>
                      <a:pPr algn="r" fontAlgn="b"/>
                      <a:r>
                        <a:rPr lang="tr-TR" sz="2800" b="0" i="0" u="none" strike="noStrike">
                          <a:solidFill>
                            <a:srgbClr val="000000"/>
                          </a:solidFill>
                          <a:effectLst/>
                          <a:latin typeface="Times" panose="02020603050405020304" pitchFamily="18" charset="0"/>
                          <a:cs typeface="Times" panose="02020603050405020304" pitchFamily="18" charset="0"/>
                        </a:rPr>
                        <a:t>216.515</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lang="tr-TR" sz="2800" b="0" i="0" u="none" strike="noStrike" dirty="0">
                          <a:solidFill>
                            <a:srgbClr val="000000"/>
                          </a:solidFill>
                          <a:effectLst/>
                          <a:latin typeface="Times" panose="02020603050405020304" pitchFamily="18" charset="0"/>
                          <a:cs typeface="Times" panose="02020603050405020304" pitchFamily="18" charset="0"/>
                        </a:rPr>
                        <a:t>225.114</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613378">
                <a:tc>
                  <a:txBody>
                    <a:bodyPr/>
                    <a:lstStyle/>
                    <a:p>
                      <a:pPr marL="285750" marR="0" lvl="0" indent="-285750" algn="l" defTabSz="914400" rtl="0" eaLnBrk="1" fontAlgn="b" latinLnBrk="0" hangingPunct="1">
                        <a:lnSpc>
                          <a:spcPct val="100000"/>
                        </a:lnSpc>
                        <a:spcBef>
                          <a:spcPct val="0"/>
                        </a:spcBef>
                        <a:spcAft>
                          <a:spcPct val="0"/>
                        </a:spcAft>
                        <a:buClrTx/>
                        <a:buSzTx/>
                        <a:buFontTx/>
                        <a:buNone/>
                        <a:tabLst/>
                      </a:pPr>
                      <a:endParaRPr kumimoji="0" lang="tr-TR" sz="3200" b="0" i="0" u="sng"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cap="flat">
                      <a:noFill/>
                    </a:lnL>
                    <a:lnR>
                      <a:noFill/>
                    </a:lnR>
                    <a:lnT>
                      <a:noFill/>
                    </a:lnT>
                    <a:lnB>
                      <a:noFill/>
                    </a:lnB>
                    <a:lnTlToBr>
                      <a:noFill/>
                    </a:lnTlToBr>
                    <a:lnBlToTr>
                      <a:noFill/>
                    </a:lnBlToTr>
                    <a:noFill/>
                  </a:tcPr>
                </a:tc>
                <a:tc>
                  <a:txBody>
                    <a:bodyPr/>
                    <a:lstStyle/>
                    <a:p>
                      <a:pPr algn="r" fontAlgn="b"/>
                      <a:endParaRPr lang="tr-TR" sz="2800" b="0" i="0" u="none" strike="noStrike" dirty="0">
                        <a:solidFill>
                          <a:srgbClr val="000000"/>
                        </a:solidFill>
                        <a:effectLst/>
                        <a:latin typeface="Times" panose="02020603050405020304" pitchFamily="18" charset="0"/>
                        <a:cs typeface="Times" panose="02020603050405020304"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endParaRPr lang="tr-TR" sz="2800" b="0" i="0" u="none" strike="noStrike" dirty="0">
                        <a:solidFill>
                          <a:srgbClr val="000000"/>
                        </a:solidFill>
                        <a:effectLst/>
                        <a:latin typeface="Times" panose="02020603050405020304" pitchFamily="18" charset="0"/>
                        <a:cs typeface="Times" panose="02020603050405020304"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482905">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A-3-Hizmet gelirleri</a:t>
                      </a:r>
                    </a:p>
                  </a:txBody>
                  <a:tcPr anchor="ctr" horzOverflow="overflow">
                    <a:lnL cap="flat">
                      <a:noFill/>
                    </a:lnL>
                    <a:lnR>
                      <a:noFill/>
                    </a:lnR>
                    <a:lnT>
                      <a:noFill/>
                    </a:lnT>
                    <a:lnB>
                      <a:noFill/>
                    </a:lnB>
                    <a:lnTlToBr>
                      <a:noFill/>
                    </a:lnTlToBr>
                    <a:lnBlToTr>
                      <a:noFill/>
                    </a:lnBlToTr>
                    <a:noFill/>
                  </a:tcPr>
                </a:tc>
                <a:tc>
                  <a:txBody>
                    <a:bodyPr/>
                    <a:lstStyle/>
                    <a:p>
                      <a:pPr algn="r" fontAlgn="b"/>
                      <a:r>
                        <a:rPr lang="tr-TR" sz="2800" b="0" i="0" u="none" strike="noStrike">
                          <a:solidFill>
                            <a:srgbClr val="000000"/>
                          </a:solidFill>
                          <a:effectLst/>
                          <a:latin typeface="Times" panose="02020603050405020304" pitchFamily="18" charset="0"/>
                          <a:cs typeface="Times" panose="02020603050405020304" pitchFamily="18" charset="0"/>
                        </a:rPr>
                        <a:t>48.628</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lang="tr-TR" sz="2800" b="0" i="0" u="none" strike="noStrike" dirty="0">
                          <a:solidFill>
                            <a:srgbClr val="000000"/>
                          </a:solidFill>
                          <a:effectLst/>
                          <a:latin typeface="Times" panose="02020603050405020304" pitchFamily="18" charset="0"/>
                          <a:cs typeface="Times" panose="02020603050405020304" pitchFamily="18" charset="0"/>
                        </a:rPr>
                        <a:t>43.667</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484404">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A-4-Hizmet giderleri</a:t>
                      </a:r>
                    </a:p>
                  </a:txBody>
                  <a:tcPr anchor="ctr" horzOverflow="overflow">
                    <a:lnL cap="flat">
                      <a:noFill/>
                    </a:lnL>
                    <a:lnR>
                      <a:noFill/>
                    </a:lnR>
                    <a:lnT>
                      <a:noFill/>
                    </a:lnT>
                    <a:lnB>
                      <a:noFill/>
                    </a:lnB>
                    <a:lnTlToBr>
                      <a:noFill/>
                    </a:lnTlToBr>
                    <a:lnBlToTr>
                      <a:noFill/>
                    </a:lnBlToTr>
                    <a:noFill/>
                  </a:tcPr>
                </a:tc>
                <a:tc>
                  <a:txBody>
                    <a:bodyPr/>
                    <a:lstStyle/>
                    <a:p>
                      <a:pPr algn="r" fontAlgn="b"/>
                      <a:r>
                        <a:rPr lang="tr-TR" sz="2800" b="0" i="0" u="none" strike="noStrike">
                          <a:solidFill>
                            <a:srgbClr val="000000"/>
                          </a:solidFill>
                          <a:effectLst/>
                          <a:latin typeface="Times" panose="02020603050405020304" pitchFamily="18" charset="0"/>
                          <a:cs typeface="Times" panose="02020603050405020304" pitchFamily="18" charset="0"/>
                        </a:rPr>
                        <a:t>22.797</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lang="tr-TR" sz="2800" b="0" i="0" u="none" strike="noStrike" dirty="0">
                          <a:solidFill>
                            <a:srgbClr val="000000"/>
                          </a:solidFill>
                          <a:effectLst/>
                          <a:latin typeface="Times" panose="02020603050405020304" pitchFamily="18" charset="0"/>
                          <a:cs typeface="Times" panose="02020603050405020304" pitchFamily="18" charset="0"/>
                        </a:rPr>
                        <a:t>23.729</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450628">
                <a:tc>
                  <a:txBody>
                    <a:bodyPr/>
                    <a:lstStyle/>
                    <a:p>
                      <a:pPr marL="285750" marR="0" lvl="0" indent="-285750" algn="l" defTabSz="914400" rtl="0" eaLnBrk="1" fontAlgn="b" latinLnBrk="0" hangingPunct="1">
                        <a:lnSpc>
                          <a:spcPct val="100000"/>
                        </a:lnSpc>
                        <a:spcBef>
                          <a:spcPct val="0"/>
                        </a:spcBef>
                        <a:spcAft>
                          <a:spcPct val="0"/>
                        </a:spcAft>
                        <a:buClrTx/>
                        <a:buSzTx/>
                        <a:buFontTx/>
                        <a:buNone/>
                        <a:tabLst/>
                      </a:pPr>
                      <a:endParaRPr kumimoji="0" lang="tr-TR" sz="2800" b="0" i="0" u="sng"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cap="flat">
                      <a:noFill/>
                    </a:lnL>
                    <a:lnR>
                      <a:noFill/>
                    </a:lnR>
                    <a:lnT>
                      <a:noFill/>
                    </a:lnT>
                    <a:lnB>
                      <a:noFill/>
                    </a:lnB>
                    <a:lnTlToBr>
                      <a:noFill/>
                    </a:lnTlToBr>
                    <a:lnBlToTr>
                      <a:noFill/>
                    </a:lnBlToTr>
                    <a:noFill/>
                  </a:tcPr>
                </a:tc>
                <a:tc>
                  <a:txBody>
                    <a:bodyPr/>
                    <a:lstStyle/>
                    <a:p>
                      <a:pPr algn="r" fontAlgn="b"/>
                      <a:endParaRPr lang="tr-TR" sz="2800" b="0" i="0" u="none" strike="noStrike" dirty="0">
                        <a:solidFill>
                          <a:srgbClr val="000000"/>
                        </a:solidFill>
                        <a:effectLst/>
                        <a:latin typeface="Times" panose="02020603050405020304" pitchFamily="18" charset="0"/>
                        <a:cs typeface="Times" panose="02020603050405020304"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endParaRPr lang="tr-TR" sz="2800" b="0" i="0" u="none" strike="noStrike" dirty="0">
                        <a:solidFill>
                          <a:srgbClr val="000000"/>
                        </a:solidFill>
                        <a:effectLst/>
                        <a:latin typeface="Times" panose="02020603050405020304" pitchFamily="18" charset="0"/>
                        <a:cs typeface="Times" panose="02020603050405020304"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482905">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A-5- Faiz, ücret, kâr, kira gelirleri </a:t>
                      </a:r>
                    </a:p>
                  </a:txBody>
                  <a:tcPr anchor="ctr" horzOverflow="overflow">
                    <a:lnL cap="flat">
                      <a:noFill/>
                    </a:lnL>
                    <a:lnR>
                      <a:noFill/>
                    </a:lnR>
                    <a:lnT>
                      <a:noFill/>
                    </a:lnT>
                    <a:lnB>
                      <a:noFill/>
                    </a:lnB>
                    <a:lnTlToBr>
                      <a:noFill/>
                    </a:lnTlToBr>
                    <a:lnBlToTr>
                      <a:noFill/>
                    </a:lnBlToTr>
                    <a:noFill/>
                  </a:tcPr>
                </a:tc>
                <a:tc>
                  <a:txBody>
                    <a:bodyPr/>
                    <a:lstStyle/>
                    <a:p>
                      <a:pPr algn="r" fontAlgn="b"/>
                      <a:r>
                        <a:rPr lang="tr-TR" sz="2800" b="0" i="0" u="none" strike="noStrike">
                          <a:solidFill>
                            <a:srgbClr val="000000"/>
                          </a:solidFill>
                          <a:effectLst/>
                          <a:latin typeface="Times" panose="02020603050405020304" pitchFamily="18" charset="0"/>
                          <a:cs typeface="Times" panose="02020603050405020304" pitchFamily="18" charset="0"/>
                        </a:rPr>
                        <a:t>6.132</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lang="tr-TR" sz="2800" b="0" i="0" u="none" strike="noStrike" dirty="0">
                          <a:solidFill>
                            <a:srgbClr val="000000"/>
                          </a:solidFill>
                          <a:effectLst/>
                          <a:latin typeface="Times" panose="02020603050405020304" pitchFamily="18" charset="0"/>
                          <a:cs typeface="Times" panose="02020603050405020304" pitchFamily="18" charset="0"/>
                        </a:rPr>
                        <a:t>4.959</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484404">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800" b="0" i="0" u="none" strike="noStrike" cap="none" normalizeH="0" baseline="0" dirty="0" smtClean="0">
                          <a:ln>
                            <a:noFill/>
                          </a:ln>
                          <a:solidFill>
                            <a:schemeClr val="tx1"/>
                          </a:solidFill>
                          <a:effectLst/>
                          <a:latin typeface="Times New Roman" pitchFamily="18" charset="0"/>
                          <a:cs typeface="Times New Roman" pitchFamily="18" charset="0"/>
                        </a:rPr>
                        <a:t>A-6-Faiz, ücret, kâr, kira giderleri </a:t>
                      </a:r>
                    </a:p>
                  </a:txBody>
                  <a:tcPr anchor="ctr" horzOverflow="overflow">
                    <a:lnL cap="flat">
                      <a:noFill/>
                    </a:lnL>
                    <a:lnR>
                      <a:noFill/>
                    </a:lnR>
                    <a:lnT>
                      <a:noFill/>
                    </a:lnT>
                    <a:lnB>
                      <a:noFill/>
                    </a:lnB>
                    <a:lnTlToBr>
                      <a:noFill/>
                    </a:lnTlToBr>
                    <a:lnBlToTr>
                      <a:noFill/>
                    </a:lnBlToTr>
                    <a:noFill/>
                  </a:tcPr>
                </a:tc>
                <a:tc>
                  <a:txBody>
                    <a:bodyPr/>
                    <a:lstStyle/>
                    <a:p>
                      <a:pPr algn="r" fontAlgn="b"/>
                      <a:r>
                        <a:rPr lang="tr-TR" sz="2800" b="0" i="0" u="none" strike="noStrike">
                          <a:solidFill>
                            <a:srgbClr val="000000"/>
                          </a:solidFill>
                          <a:effectLst/>
                          <a:latin typeface="Times" panose="02020603050405020304" pitchFamily="18" charset="0"/>
                          <a:cs typeface="Times" panose="02020603050405020304" pitchFamily="18" charset="0"/>
                        </a:rPr>
                        <a:t>18.057</a:t>
                      </a:r>
                    </a:p>
                  </a:txBody>
                  <a:tcPr marL="7620" marR="7620" marT="7620" marB="0" anchor="b">
                    <a:lnL>
                      <a:noFill/>
                    </a:lnL>
                    <a:lnR cap="flat">
                      <a:noFill/>
                    </a:lnR>
                    <a:lnT>
                      <a:noFill/>
                    </a:lnT>
                    <a:lnB>
                      <a:noFill/>
                    </a:lnB>
                    <a:lnTlToBr>
                      <a:noFill/>
                    </a:lnTlToBr>
                    <a:lnBlToTr>
                      <a:noFill/>
                    </a:lnBlToTr>
                    <a:noFill/>
                  </a:tcPr>
                </a:tc>
                <a:tc>
                  <a:txBody>
                    <a:bodyPr/>
                    <a:lstStyle/>
                    <a:p>
                      <a:pPr algn="r" fontAlgn="b"/>
                      <a:r>
                        <a:rPr lang="tr-TR" sz="2800" b="0" i="0" u="none" strike="noStrike" dirty="0">
                          <a:solidFill>
                            <a:srgbClr val="000000"/>
                          </a:solidFill>
                          <a:effectLst/>
                          <a:latin typeface="Times" panose="02020603050405020304" pitchFamily="18" charset="0"/>
                          <a:cs typeface="Times" panose="02020603050405020304" pitchFamily="18" charset="0"/>
                        </a:rPr>
                        <a:t>16.003</a:t>
                      </a: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450628">
                <a:tc>
                  <a:txBody>
                    <a:bodyPr/>
                    <a:lstStyle/>
                    <a:p>
                      <a:pPr marL="285750" marR="0" lvl="0" indent="-285750" algn="l" defTabSz="914400" rtl="0" eaLnBrk="1" fontAlgn="b" latinLnBrk="0" hangingPunct="1">
                        <a:lnSpc>
                          <a:spcPct val="100000"/>
                        </a:lnSpc>
                        <a:spcBef>
                          <a:spcPct val="0"/>
                        </a:spcBef>
                        <a:spcAft>
                          <a:spcPct val="0"/>
                        </a:spcAft>
                        <a:buClrTx/>
                        <a:buSzTx/>
                        <a:buFontTx/>
                        <a:buNone/>
                        <a:tabLst/>
                      </a:pPr>
                      <a:endParaRPr kumimoji="0" lang="tr-TR" sz="2800" b="0" i="0" u="sng" strike="noStrike" cap="none" normalizeH="0" baseline="0" dirty="0" smtClean="0">
                        <a:ln>
                          <a:noFill/>
                        </a:ln>
                        <a:solidFill>
                          <a:srgbClr val="006600"/>
                        </a:solidFill>
                        <a:effectLst/>
                        <a:latin typeface="Times New Roman" pitchFamily="18" charset="0"/>
                        <a:cs typeface="Times New Roman" pitchFamily="18" charset="0"/>
                      </a:endParaRPr>
                    </a:p>
                  </a:txBody>
                  <a:tcPr anchor="ctr" horzOverflow="overflow">
                    <a:lnL cap="flat">
                      <a:noFill/>
                    </a:lnL>
                    <a:lnR>
                      <a:noFill/>
                    </a:lnR>
                    <a:lnT>
                      <a:noFill/>
                    </a:lnT>
                    <a:lnB>
                      <a:noFill/>
                    </a:lnB>
                    <a:lnTlToBr>
                      <a:noFill/>
                    </a:lnTlToBr>
                    <a:lnBlToTr>
                      <a:noFill/>
                    </a:lnBlToTr>
                    <a:noFill/>
                  </a:tcPr>
                </a:tc>
                <a:tc>
                  <a:txBody>
                    <a:bodyPr/>
                    <a:lstStyle/>
                    <a:p>
                      <a:pPr algn="r" fontAlgn="b"/>
                      <a:endParaRPr lang="tr-TR" sz="2800" b="0" i="0" u="none" strike="noStrike" dirty="0">
                        <a:solidFill>
                          <a:srgbClr val="000000"/>
                        </a:solidFill>
                        <a:effectLst/>
                        <a:latin typeface="Times" panose="02020603050405020304" pitchFamily="18" charset="0"/>
                        <a:cs typeface="Times" panose="02020603050405020304" pitchFamily="18" charset="0"/>
                      </a:endParaRPr>
                    </a:p>
                  </a:txBody>
                  <a:tcPr marL="7620" marR="7620" marT="7620" marB="0" anchor="b">
                    <a:lnL>
                      <a:noFill/>
                    </a:lnL>
                    <a:lnR cap="flat">
                      <a:noFill/>
                    </a:lnR>
                    <a:lnT>
                      <a:noFill/>
                    </a:lnT>
                    <a:lnB>
                      <a:noFill/>
                    </a:lnB>
                    <a:lnTlToBr>
                      <a:noFill/>
                    </a:lnTlToBr>
                    <a:lnBlToTr>
                      <a:noFill/>
                    </a:lnBlToTr>
                    <a:noFill/>
                  </a:tcPr>
                </a:tc>
                <a:tc>
                  <a:txBody>
                    <a:bodyPr/>
                    <a:lstStyle/>
                    <a:p>
                      <a:pPr algn="r" fontAlgn="b"/>
                      <a:endParaRPr lang="tr-TR" sz="2800" b="0" i="0" u="none" strike="noStrike" dirty="0">
                        <a:solidFill>
                          <a:srgbClr val="000000"/>
                        </a:solidFill>
                        <a:effectLst/>
                        <a:latin typeface="Times" panose="02020603050405020304" pitchFamily="18" charset="0"/>
                        <a:cs typeface="Times" panose="02020603050405020304" pitchFamily="18" charset="0"/>
                      </a:endParaRPr>
                    </a:p>
                  </a:txBody>
                  <a:tcPr marL="7620" marR="7620" marT="7620" marB="0" anchor="b">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484404">
                <a:tc>
                  <a:txBody>
                    <a:bodyPr/>
                    <a:lstStyle/>
                    <a:p>
                      <a:pPr marL="685800" marR="0" lvl="1" indent="-228600" algn="l" defTabSz="914400" rtl="0" eaLnBrk="1" fontAlgn="b" latinLnBrk="0" hangingPunct="1">
                        <a:lnSpc>
                          <a:spcPct val="100000"/>
                        </a:lnSpc>
                        <a:spcBef>
                          <a:spcPct val="0"/>
                        </a:spcBef>
                        <a:spcAft>
                          <a:spcPct val="0"/>
                        </a:spcAft>
                        <a:buClrTx/>
                        <a:buSzTx/>
                        <a:buFontTx/>
                        <a:buNone/>
                        <a:tabLst/>
                      </a:pPr>
                      <a:r>
                        <a:rPr kumimoji="0" lang="tr-TR" sz="2800" b="0" i="0" u="none" strike="noStrike" kern="1200" cap="none" normalizeH="0" baseline="0" dirty="0" smtClean="0">
                          <a:ln>
                            <a:noFill/>
                          </a:ln>
                          <a:solidFill>
                            <a:schemeClr val="tx1"/>
                          </a:solidFill>
                          <a:effectLst/>
                          <a:latin typeface="Times New Roman" pitchFamily="18" charset="0"/>
                          <a:ea typeface="+mn-ea"/>
                          <a:cs typeface="Times New Roman" pitchFamily="18" charset="0"/>
                        </a:rPr>
                        <a:t>A-7-Transferler</a:t>
                      </a:r>
                    </a:p>
                  </a:txBody>
                  <a:tcPr anchor="ctr" horzOverflow="overflow">
                    <a:lnL cap="flat">
                      <a:noFill/>
                    </a:lnL>
                    <a:lnR>
                      <a:noFill/>
                    </a:lnR>
                    <a:lnT>
                      <a:noFill/>
                    </a:lnT>
                    <a:lnB cap="flat">
                      <a:noFill/>
                    </a:lnB>
                    <a:lnTlToBr>
                      <a:noFill/>
                    </a:lnTlToBr>
                    <a:lnBlToTr>
                      <a:noFill/>
                    </a:lnBlToTr>
                    <a:noFill/>
                  </a:tcPr>
                </a:tc>
                <a:tc>
                  <a:txBody>
                    <a:bodyPr/>
                    <a:lstStyle/>
                    <a:p>
                      <a:pPr algn="r" fontAlgn="b"/>
                      <a:r>
                        <a:rPr lang="tr-TR" sz="2800" b="0" i="0" u="none" strike="noStrike" dirty="0">
                          <a:solidFill>
                            <a:srgbClr val="000000"/>
                          </a:solidFill>
                          <a:effectLst/>
                          <a:latin typeface="Times" panose="02020603050405020304" pitchFamily="18" charset="0"/>
                          <a:cs typeface="Times" panose="02020603050405020304" pitchFamily="18" charset="0"/>
                        </a:rPr>
                        <a:t>854</a:t>
                      </a:r>
                    </a:p>
                  </a:txBody>
                  <a:tcPr marL="7620" marR="7620" marT="7620" marB="0" anchor="b">
                    <a:lnL>
                      <a:noFill/>
                    </a:lnL>
                    <a:lnR cap="flat">
                      <a:noFill/>
                    </a:lnR>
                    <a:lnT>
                      <a:noFill/>
                    </a:lnT>
                    <a:lnB cap="flat">
                      <a:noFill/>
                    </a:lnB>
                    <a:lnTlToBr>
                      <a:noFill/>
                    </a:lnTlToBr>
                    <a:lnBlToTr>
                      <a:noFill/>
                    </a:lnBlToTr>
                    <a:noFill/>
                  </a:tcPr>
                </a:tc>
                <a:tc>
                  <a:txBody>
                    <a:bodyPr/>
                    <a:lstStyle/>
                    <a:p>
                      <a:pPr algn="r" fontAlgn="b"/>
                      <a:r>
                        <a:rPr lang="tr-TR" sz="2800" b="0" i="0" u="none" strike="noStrike" dirty="0">
                          <a:solidFill>
                            <a:srgbClr val="000000"/>
                          </a:solidFill>
                          <a:effectLst/>
                          <a:latin typeface="Times" panose="02020603050405020304" pitchFamily="18" charset="0"/>
                          <a:cs typeface="Times" panose="02020603050405020304" pitchFamily="18" charset="0"/>
                        </a:rPr>
                        <a:t>2.714</a:t>
                      </a:r>
                    </a:p>
                  </a:txBody>
                  <a:tcPr marL="7620" marR="7620" marT="7620" marB="0" anchor="b">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045710568"/>
      </p:ext>
    </p:extLst>
  </p:cSld>
  <p:clrMapOvr>
    <a:masterClrMapping/>
  </p:clrMapOvr>
  <p:transition>
    <p:cover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458</Words>
  <Application>Microsoft Office PowerPoint</Application>
  <PresentationFormat>Widescreen</PresentationFormat>
  <Paragraphs>99</Paragraphs>
  <Slides>11</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Calibri-Light</vt:lpstr>
      <vt:lpstr>Times</vt:lpstr>
      <vt:lpstr>Times New Roman</vt:lpstr>
      <vt:lpstr>Office Theme</vt:lpstr>
      <vt:lpstr>Uluslararası İktisat Politikası</vt:lpstr>
      <vt:lpstr>DIŞ ÖDEMELER DENGESİ</vt:lpstr>
      <vt:lpstr>Kaynak</vt:lpstr>
      <vt:lpstr>Ödemeler Dengesi</vt:lpstr>
      <vt:lpstr>Ödemeler Dengesi Ana Kalemleri</vt:lpstr>
      <vt:lpstr>PowerPoint Presentation</vt:lpstr>
      <vt:lpstr>Çift Kayıt Esası (s.10)</vt:lpstr>
      <vt:lpstr>Çift Kayıt Esası (s.10)</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Kemal Kızılca</dc:creator>
  <cp:lastModifiedBy>Kemal Kızılca</cp:lastModifiedBy>
  <cp:revision>2</cp:revision>
  <dcterms:created xsi:type="dcterms:W3CDTF">2020-06-23T15:41:03Z</dcterms:created>
  <dcterms:modified xsi:type="dcterms:W3CDTF">2020-06-23T15:43:43Z</dcterms:modified>
</cp:coreProperties>
</file>