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8" r:id="rId7"/>
    <p:sldId id="270" r:id="rId8"/>
    <p:sldId id="272" r:id="rId9"/>
    <p:sldId id="273" r:id="rId10"/>
    <p:sldId id="274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A69896-DDF6-46E5-912B-5EAE057DF8A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DB118BC-C741-49D1-89CF-FE437A3344F8}">
      <dgm:prSet phldrT="[Metin]" custT="1"/>
      <dgm:spPr>
        <a:solidFill>
          <a:schemeClr val="accent3">
            <a:lumMod val="75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tr-TR" sz="4000" b="1" smtClean="0"/>
            <a:t>Orta Yetişkinliğin Doğası</a:t>
          </a:r>
          <a:endParaRPr lang="tr-TR" sz="4000" b="1"/>
        </a:p>
      </dgm:t>
    </dgm:pt>
    <dgm:pt modelId="{E0E7EBC1-7D3D-4E10-AA5D-DB293DE98746}" type="parTrans" cxnId="{D7E0BE99-F25D-482B-99F0-534D9BBED487}">
      <dgm:prSet/>
      <dgm:spPr/>
      <dgm:t>
        <a:bodyPr/>
        <a:lstStyle/>
        <a:p>
          <a:endParaRPr lang="tr-TR"/>
        </a:p>
      </dgm:t>
    </dgm:pt>
    <dgm:pt modelId="{C76DEAE4-D411-4A81-9980-5D67B1634F35}" type="sibTrans" cxnId="{D7E0BE99-F25D-482B-99F0-534D9BBED487}">
      <dgm:prSet/>
      <dgm:spPr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endParaRPr lang="tr-TR" sz="4000"/>
        </a:p>
      </dgm:t>
    </dgm:pt>
    <dgm:pt modelId="{1B03D649-6501-4C65-9F81-1E20DD8B04F5}">
      <dgm:prSet phldrT="[Metin]" custT="1"/>
      <dgm:spPr>
        <a:solidFill>
          <a:schemeClr val="accent3">
            <a:lumMod val="75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tr-TR" sz="4000" b="1" smtClean="0"/>
            <a:t>Fiziksel Gelişim</a:t>
          </a:r>
          <a:endParaRPr lang="tr-TR" sz="4000" b="1"/>
        </a:p>
      </dgm:t>
    </dgm:pt>
    <dgm:pt modelId="{8DDC3091-4AC4-43EE-A25E-837DD7F41E91}" type="parTrans" cxnId="{17572172-6573-461F-909D-3A665F094C42}">
      <dgm:prSet/>
      <dgm:spPr/>
      <dgm:t>
        <a:bodyPr/>
        <a:lstStyle/>
        <a:p>
          <a:endParaRPr lang="tr-TR"/>
        </a:p>
      </dgm:t>
    </dgm:pt>
    <dgm:pt modelId="{16313742-763A-4335-8E79-48540BF4B3D7}" type="sibTrans" cxnId="{17572172-6573-461F-909D-3A665F094C42}">
      <dgm:prSet/>
      <dgm:spPr/>
      <dgm:t>
        <a:bodyPr/>
        <a:lstStyle/>
        <a:p>
          <a:endParaRPr lang="tr-TR"/>
        </a:p>
      </dgm:t>
    </dgm:pt>
    <dgm:pt modelId="{4662CE08-8C51-485E-BE8F-80B0856A5A59}">
      <dgm:prSet phldrT="[Metin]" custT="1"/>
      <dgm:spPr>
        <a:solidFill>
          <a:schemeClr val="accent3">
            <a:lumMod val="75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tr-TR" sz="4000" b="1" smtClean="0"/>
            <a:t>Bilişsel Gelişim</a:t>
          </a:r>
          <a:endParaRPr lang="tr-TR" sz="4000" b="1"/>
        </a:p>
      </dgm:t>
    </dgm:pt>
    <dgm:pt modelId="{77C9B53C-0D62-45C7-814A-6316BBCC663D}" type="parTrans" cxnId="{893D69A1-B531-459B-BE25-755C496C6F9C}">
      <dgm:prSet/>
      <dgm:spPr/>
      <dgm:t>
        <a:bodyPr/>
        <a:lstStyle/>
        <a:p>
          <a:endParaRPr lang="tr-TR"/>
        </a:p>
      </dgm:t>
    </dgm:pt>
    <dgm:pt modelId="{DBFBA021-A1E1-49E8-97BF-C4DB436A6EC7}" type="sibTrans" cxnId="{893D69A1-B531-459B-BE25-755C496C6F9C}">
      <dgm:prSet/>
      <dgm:spPr/>
      <dgm:t>
        <a:bodyPr/>
        <a:lstStyle/>
        <a:p>
          <a:endParaRPr lang="tr-TR"/>
        </a:p>
      </dgm:t>
    </dgm:pt>
    <dgm:pt modelId="{EC9AB74F-BD77-4E57-9213-4F828BF3C0C9}">
      <dgm:prSet custT="1"/>
      <dgm:spPr>
        <a:solidFill>
          <a:schemeClr val="accent3">
            <a:lumMod val="75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tr-TR" sz="4000" b="1" smtClean="0"/>
            <a:t>Kariyer, İş ve Boş Zaman</a:t>
          </a:r>
          <a:endParaRPr lang="tr-TR" sz="4000" b="1"/>
        </a:p>
      </dgm:t>
    </dgm:pt>
    <dgm:pt modelId="{8D995F6D-F3AE-4C5C-900A-AE35BAEB5826}" type="parTrans" cxnId="{C7066536-B594-4C4D-8818-0491E43DC347}">
      <dgm:prSet/>
      <dgm:spPr/>
      <dgm:t>
        <a:bodyPr/>
        <a:lstStyle/>
        <a:p>
          <a:endParaRPr lang="tr-TR"/>
        </a:p>
      </dgm:t>
    </dgm:pt>
    <dgm:pt modelId="{F3CBC311-47DC-45BA-81C7-EDB8DAD820D7}" type="sibTrans" cxnId="{C7066536-B594-4C4D-8818-0491E43DC347}">
      <dgm:prSet/>
      <dgm:spPr/>
      <dgm:t>
        <a:bodyPr/>
        <a:lstStyle/>
        <a:p>
          <a:endParaRPr lang="tr-TR"/>
        </a:p>
      </dgm:t>
    </dgm:pt>
    <dgm:pt modelId="{3F3ED1B7-A5B2-4CDE-A42D-BAB333A13377}">
      <dgm:prSet custT="1"/>
      <dgm:spPr>
        <a:solidFill>
          <a:schemeClr val="accent3">
            <a:lumMod val="75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tr-TR" sz="4000" b="1" smtClean="0"/>
            <a:t>Din ve Hayatın Anlamı</a:t>
          </a:r>
          <a:endParaRPr lang="tr-TR" sz="4000" b="1"/>
        </a:p>
      </dgm:t>
    </dgm:pt>
    <dgm:pt modelId="{5089F8B0-DF0D-477D-AE58-FAC02EC55229}" type="parTrans" cxnId="{2F139D4A-D95E-417A-B5A1-C2C67BA7EF1F}">
      <dgm:prSet/>
      <dgm:spPr/>
      <dgm:t>
        <a:bodyPr/>
        <a:lstStyle/>
        <a:p>
          <a:endParaRPr lang="tr-TR"/>
        </a:p>
      </dgm:t>
    </dgm:pt>
    <dgm:pt modelId="{0102DCD1-9504-472A-909C-AD8FA54EFFED}" type="sibTrans" cxnId="{2F139D4A-D95E-417A-B5A1-C2C67BA7EF1F}">
      <dgm:prSet/>
      <dgm:spPr/>
      <dgm:t>
        <a:bodyPr/>
        <a:lstStyle/>
        <a:p>
          <a:endParaRPr lang="tr-TR"/>
        </a:p>
      </dgm:t>
    </dgm:pt>
    <dgm:pt modelId="{530DFD0C-4C37-4815-A036-1E3364424247}" type="pres">
      <dgm:prSet presAssocID="{4FA69896-DDF6-46E5-912B-5EAE057DF8A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374F6DB7-9C3B-4772-B0D6-542B330946E4}" type="pres">
      <dgm:prSet presAssocID="{4FA69896-DDF6-46E5-912B-5EAE057DF8A1}" presName="Name1" presStyleCnt="0"/>
      <dgm:spPr/>
    </dgm:pt>
    <dgm:pt modelId="{A3B17130-E67D-49DD-8357-A50611E22114}" type="pres">
      <dgm:prSet presAssocID="{4FA69896-DDF6-46E5-912B-5EAE057DF8A1}" presName="cycle" presStyleCnt="0"/>
      <dgm:spPr/>
    </dgm:pt>
    <dgm:pt modelId="{D54FC3A7-5177-4353-8C33-7ED8DD4D2AE8}" type="pres">
      <dgm:prSet presAssocID="{4FA69896-DDF6-46E5-912B-5EAE057DF8A1}" presName="srcNode" presStyleLbl="node1" presStyleIdx="0" presStyleCnt="5"/>
      <dgm:spPr/>
    </dgm:pt>
    <dgm:pt modelId="{3307625D-543C-40B9-A49F-8AF2E49EDA48}" type="pres">
      <dgm:prSet presAssocID="{4FA69896-DDF6-46E5-912B-5EAE057DF8A1}" presName="conn" presStyleLbl="parChTrans1D2" presStyleIdx="0" presStyleCnt="1"/>
      <dgm:spPr/>
      <dgm:t>
        <a:bodyPr/>
        <a:lstStyle/>
        <a:p>
          <a:endParaRPr lang="tr-TR"/>
        </a:p>
      </dgm:t>
    </dgm:pt>
    <dgm:pt modelId="{76515E93-8000-414C-B3FC-665C7ED703B2}" type="pres">
      <dgm:prSet presAssocID="{4FA69896-DDF6-46E5-912B-5EAE057DF8A1}" presName="extraNode" presStyleLbl="node1" presStyleIdx="0" presStyleCnt="5"/>
      <dgm:spPr/>
    </dgm:pt>
    <dgm:pt modelId="{8297A3F6-73B5-4223-A977-512679CFCCB4}" type="pres">
      <dgm:prSet presAssocID="{4FA69896-DDF6-46E5-912B-5EAE057DF8A1}" presName="dstNode" presStyleLbl="node1" presStyleIdx="0" presStyleCnt="5"/>
      <dgm:spPr/>
    </dgm:pt>
    <dgm:pt modelId="{6BF7D901-F415-4578-8B06-C21AA52A55D9}" type="pres">
      <dgm:prSet presAssocID="{BDB118BC-C741-49D1-89CF-FE437A3344F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112577-7085-405C-A8C0-A242B5D3ED47}" type="pres">
      <dgm:prSet presAssocID="{BDB118BC-C741-49D1-89CF-FE437A3344F8}" presName="accent_1" presStyleCnt="0"/>
      <dgm:spPr/>
    </dgm:pt>
    <dgm:pt modelId="{C557E8C0-73C3-4DAA-A6D2-DEF41A64B446}" type="pres">
      <dgm:prSet presAssocID="{BDB118BC-C741-49D1-89CF-FE437A3344F8}" presName="accentRepeatNode" presStyleLbl="solidFgAcc1" presStyleIdx="0" presStyleCnt="5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FF9AAB02-A469-4962-80FC-76F8F867B422}" type="pres">
      <dgm:prSet presAssocID="{1B03D649-6501-4C65-9F81-1E20DD8B04F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9C5943-D9FD-4E59-9CD5-7EEBB9E20E2B}" type="pres">
      <dgm:prSet presAssocID="{1B03D649-6501-4C65-9F81-1E20DD8B04F5}" presName="accent_2" presStyleCnt="0"/>
      <dgm:spPr/>
    </dgm:pt>
    <dgm:pt modelId="{76C9F309-AC6B-403C-9DB9-F5F0F707EAF7}" type="pres">
      <dgm:prSet presAssocID="{1B03D649-6501-4C65-9F81-1E20DD8B04F5}" presName="accentRepeatNode" presStyleLbl="solidFgAcc1" presStyleIdx="1" presStyleCnt="5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79D0BAE5-2E60-4CCD-8F2F-EB44855098E4}" type="pres">
      <dgm:prSet presAssocID="{4662CE08-8C51-485E-BE8F-80B0856A5A5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9BF753-3DA6-4397-9172-3F092A5CDAFF}" type="pres">
      <dgm:prSet presAssocID="{4662CE08-8C51-485E-BE8F-80B0856A5A59}" presName="accent_3" presStyleCnt="0"/>
      <dgm:spPr/>
    </dgm:pt>
    <dgm:pt modelId="{04169F8F-527D-4696-B081-187C0314DAFC}" type="pres">
      <dgm:prSet presAssocID="{4662CE08-8C51-485E-BE8F-80B0856A5A59}" presName="accentRepeatNode" presStyleLbl="solidFgAcc1" presStyleIdx="2" presStyleCnt="5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40F0D610-5C6B-48CD-84A8-D092922C6C1D}" type="pres">
      <dgm:prSet presAssocID="{EC9AB74F-BD77-4E57-9213-4F828BF3C0C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1D831C-E82F-4037-875A-9FB79EC89417}" type="pres">
      <dgm:prSet presAssocID="{EC9AB74F-BD77-4E57-9213-4F828BF3C0C9}" presName="accent_4" presStyleCnt="0"/>
      <dgm:spPr/>
    </dgm:pt>
    <dgm:pt modelId="{B057775C-0FF6-4D45-A467-CCEC49D9A9BF}" type="pres">
      <dgm:prSet presAssocID="{EC9AB74F-BD77-4E57-9213-4F828BF3C0C9}" presName="accentRepeatNode" presStyleLbl="solidFgAcc1" presStyleIdx="3" presStyleCnt="5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E806F224-520E-4179-B05F-B2B395D22418}" type="pres">
      <dgm:prSet presAssocID="{3F3ED1B7-A5B2-4CDE-A42D-BAB333A1337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CE3D68-35CA-4880-941F-338AB1334420}" type="pres">
      <dgm:prSet presAssocID="{3F3ED1B7-A5B2-4CDE-A42D-BAB333A13377}" presName="accent_5" presStyleCnt="0"/>
      <dgm:spPr/>
    </dgm:pt>
    <dgm:pt modelId="{EF6A2CAB-0648-49F3-A023-B337F37FBCB3}" type="pres">
      <dgm:prSet presAssocID="{3F3ED1B7-A5B2-4CDE-A42D-BAB333A13377}" presName="accentRepeatNode" presStyleLbl="solidFgAcc1" presStyleIdx="4" presStyleCnt="5"/>
      <dgm:spPr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gm:spPr>
    </dgm:pt>
  </dgm:ptLst>
  <dgm:cxnLst>
    <dgm:cxn modelId="{98C8B5B1-45C7-4097-BE9E-E616FD9259C7}" type="presOf" srcId="{C76DEAE4-D411-4A81-9980-5D67B1634F35}" destId="{3307625D-543C-40B9-A49F-8AF2E49EDA48}" srcOrd="0" destOrd="0" presId="urn:microsoft.com/office/officeart/2008/layout/VerticalCurvedList"/>
    <dgm:cxn modelId="{CA67277B-594F-48B2-B298-70027AE5A6D4}" type="presOf" srcId="{1B03D649-6501-4C65-9F81-1E20DD8B04F5}" destId="{FF9AAB02-A469-4962-80FC-76F8F867B422}" srcOrd="0" destOrd="0" presId="urn:microsoft.com/office/officeart/2008/layout/VerticalCurvedList"/>
    <dgm:cxn modelId="{893D69A1-B531-459B-BE25-755C496C6F9C}" srcId="{4FA69896-DDF6-46E5-912B-5EAE057DF8A1}" destId="{4662CE08-8C51-485E-BE8F-80B0856A5A59}" srcOrd="2" destOrd="0" parTransId="{77C9B53C-0D62-45C7-814A-6316BBCC663D}" sibTransId="{DBFBA021-A1E1-49E8-97BF-C4DB436A6EC7}"/>
    <dgm:cxn modelId="{C7066536-B594-4C4D-8818-0491E43DC347}" srcId="{4FA69896-DDF6-46E5-912B-5EAE057DF8A1}" destId="{EC9AB74F-BD77-4E57-9213-4F828BF3C0C9}" srcOrd="3" destOrd="0" parTransId="{8D995F6D-F3AE-4C5C-900A-AE35BAEB5826}" sibTransId="{F3CBC311-47DC-45BA-81C7-EDB8DAD820D7}"/>
    <dgm:cxn modelId="{15577D20-4DE9-4E74-BDDB-94CAB6A53CB1}" type="presOf" srcId="{4662CE08-8C51-485E-BE8F-80B0856A5A59}" destId="{79D0BAE5-2E60-4CCD-8F2F-EB44855098E4}" srcOrd="0" destOrd="0" presId="urn:microsoft.com/office/officeart/2008/layout/VerticalCurvedList"/>
    <dgm:cxn modelId="{DD13BF6A-456E-4CCA-A797-1E142336C677}" type="presOf" srcId="{4FA69896-DDF6-46E5-912B-5EAE057DF8A1}" destId="{530DFD0C-4C37-4815-A036-1E3364424247}" srcOrd="0" destOrd="0" presId="urn:microsoft.com/office/officeart/2008/layout/VerticalCurvedList"/>
    <dgm:cxn modelId="{2F139D4A-D95E-417A-B5A1-C2C67BA7EF1F}" srcId="{4FA69896-DDF6-46E5-912B-5EAE057DF8A1}" destId="{3F3ED1B7-A5B2-4CDE-A42D-BAB333A13377}" srcOrd="4" destOrd="0" parTransId="{5089F8B0-DF0D-477D-AE58-FAC02EC55229}" sibTransId="{0102DCD1-9504-472A-909C-AD8FA54EFFED}"/>
    <dgm:cxn modelId="{D7E0BE99-F25D-482B-99F0-534D9BBED487}" srcId="{4FA69896-DDF6-46E5-912B-5EAE057DF8A1}" destId="{BDB118BC-C741-49D1-89CF-FE437A3344F8}" srcOrd="0" destOrd="0" parTransId="{E0E7EBC1-7D3D-4E10-AA5D-DB293DE98746}" sibTransId="{C76DEAE4-D411-4A81-9980-5D67B1634F35}"/>
    <dgm:cxn modelId="{6AEE18E3-91AA-4179-944C-985B600DADDA}" type="presOf" srcId="{BDB118BC-C741-49D1-89CF-FE437A3344F8}" destId="{6BF7D901-F415-4578-8B06-C21AA52A55D9}" srcOrd="0" destOrd="0" presId="urn:microsoft.com/office/officeart/2008/layout/VerticalCurvedList"/>
    <dgm:cxn modelId="{630133ED-25D1-42B7-973C-A7F9D2B26622}" type="presOf" srcId="{3F3ED1B7-A5B2-4CDE-A42D-BAB333A13377}" destId="{E806F224-520E-4179-B05F-B2B395D22418}" srcOrd="0" destOrd="0" presId="urn:microsoft.com/office/officeart/2008/layout/VerticalCurvedList"/>
    <dgm:cxn modelId="{17572172-6573-461F-909D-3A665F094C42}" srcId="{4FA69896-DDF6-46E5-912B-5EAE057DF8A1}" destId="{1B03D649-6501-4C65-9F81-1E20DD8B04F5}" srcOrd="1" destOrd="0" parTransId="{8DDC3091-4AC4-43EE-A25E-837DD7F41E91}" sibTransId="{16313742-763A-4335-8E79-48540BF4B3D7}"/>
    <dgm:cxn modelId="{F7BF87E9-4928-4705-9F7A-65C043B0DB57}" type="presOf" srcId="{EC9AB74F-BD77-4E57-9213-4F828BF3C0C9}" destId="{40F0D610-5C6B-48CD-84A8-D092922C6C1D}" srcOrd="0" destOrd="0" presId="urn:microsoft.com/office/officeart/2008/layout/VerticalCurvedList"/>
    <dgm:cxn modelId="{B97FB53C-5A7F-4D7D-9CDB-68FE267E082D}" type="presParOf" srcId="{530DFD0C-4C37-4815-A036-1E3364424247}" destId="{374F6DB7-9C3B-4772-B0D6-542B330946E4}" srcOrd="0" destOrd="0" presId="urn:microsoft.com/office/officeart/2008/layout/VerticalCurvedList"/>
    <dgm:cxn modelId="{138FFD5F-D9B6-4BAD-BC0B-13D9642696A5}" type="presParOf" srcId="{374F6DB7-9C3B-4772-B0D6-542B330946E4}" destId="{A3B17130-E67D-49DD-8357-A50611E22114}" srcOrd="0" destOrd="0" presId="urn:microsoft.com/office/officeart/2008/layout/VerticalCurvedList"/>
    <dgm:cxn modelId="{EB326705-F93E-4105-8CE0-62BBC2CC23BF}" type="presParOf" srcId="{A3B17130-E67D-49DD-8357-A50611E22114}" destId="{D54FC3A7-5177-4353-8C33-7ED8DD4D2AE8}" srcOrd="0" destOrd="0" presId="urn:microsoft.com/office/officeart/2008/layout/VerticalCurvedList"/>
    <dgm:cxn modelId="{AB8A75C0-8AF2-4BB0-890F-4E33BF414F55}" type="presParOf" srcId="{A3B17130-E67D-49DD-8357-A50611E22114}" destId="{3307625D-543C-40B9-A49F-8AF2E49EDA48}" srcOrd="1" destOrd="0" presId="urn:microsoft.com/office/officeart/2008/layout/VerticalCurvedList"/>
    <dgm:cxn modelId="{793F660D-2578-48EC-A9E6-CE77BEF7D928}" type="presParOf" srcId="{A3B17130-E67D-49DD-8357-A50611E22114}" destId="{76515E93-8000-414C-B3FC-665C7ED703B2}" srcOrd="2" destOrd="0" presId="urn:microsoft.com/office/officeart/2008/layout/VerticalCurvedList"/>
    <dgm:cxn modelId="{437399FC-15E7-41FD-9C93-48A5F6E72A7C}" type="presParOf" srcId="{A3B17130-E67D-49DD-8357-A50611E22114}" destId="{8297A3F6-73B5-4223-A977-512679CFCCB4}" srcOrd="3" destOrd="0" presId="urn:microsoft.com/office/officeart/2008/layout/VerticalCurvedList"/>
    <dgm:cxn modelId="{6C2A0AFB-0793-428D-949F-149BC592EDE3}" type="presParOf" srcId="{374F6DB7-9C3B-4772-B0D6-542B330946E4}" destId="{6BF7D901-F415-4578-8B06-C21AA52A55D9}" srcOrd="1" destOrd="0" presId="urn:microsoft.com/office/officeart/2008/layout/VerticalCurvedList"/>
    <dgm:cxn modelId="{6ABD4E69-AFA7-4745-97CB-73F77211221D}" type="presParOf" srcId="{374F6DB7-9C3B-4772-B0D6-542B330946E4}" destId="{A1112577-7085-405C-A8C0-A242B5D3ED47}" srcOrd="2" destOrd="0" presId="urn:microsoft.com/office/officeart/2008/layout/VerticalCurvedList"/>
    <dgm:cxn modelId="{0BA8127D-DDA1-4B94-9539-BCFD18DECFA0}" type="presParOf" srcId="{A1112577-7085-405C-A8C0-A242B5D3ED47}" destId="{C557E8C0-73C3-4DAA-A6D2-DEF41A64B446}" srcOrd="0" destOrd="0" presId="urn:microsoft.com/office/officeart/2008/layout/VerticalCurvedList"/>
    <dgm:cxn modelId="{9B4C4C8C-6E0E-437E-9C54-8EB634629459}" type="presParOf" srcId="{374F6DB7-9C3B-4772-B0D6-542B330946E4}" destId="{FF9AAB02-A469-4962-80FC-76F8F867B422}" srcOrd="3" destOrd="0" presId="urn:microsoft.com/office/officeart/2008/layout/VerticalCurvedList"/>
    <dgm:cxn modelId="{8859473A-706D-45ED-BB21-6215074E1F97}" type="presParOf" srcId="{374F6DB7-9C3B-4772-B0D6-542B330946E4}" destId="{1F9C5943-D9FD-4E59-9CD5-7EEBB9E20E2B}" srcOrd="4" destOrd="0" presId="urn:microsoft.com/office/officeart/2008/layout/VerticalCurvedList"/>
    <dgm:cxn modelId="{6F294EA3-D2FF-475C-8360-FA7B9633C4C2}" type="presParOf" srcId="{1F9C5943-D9FD-4E59-9CD5-7EEBB9E20E2B}" destId="{76C9F309-AC6B-403C-9DB9-F5F0F707EAF7}" srcOrd="0" destOrd="0" presId="urn:microsoft.com/office/officeart/2008/layout/VerticalCurvedList"/>
    <dgm:cxn modelId="{BC46F53E-C7D1-4B5E-8229-471FAA507563}" type="presParOf" srcId="{374F6DB7-9C3B-4772-B0D6-542B330946E4}" destId="{79D0BAE5-2E60-4CCD-8F2F-EB44855098E4}" srcOrd="5" destOrd="0" presId="urn:microsoft.com/office/officeart/2008/layout/VerticalCurvedList"/>
    <dgm:cxn modelId="{D49AD9DD-E0D9-4441-B092-EFD255C9CE31}" type="presParOf" srcId="{374F6DB7-9C3B-4772-B0D6-542B330946E4}" destId="{5E9BF753-3DA6-4397-9172-3F092A5CDAFF}" srcOrd="6" destOrd="0" presId="urn:microsoft.com/office/officeart/2008/layout/VerticalCurvedList"/>
    <dgm:cxn modelId="{6A44D36E-8A01-4401-9591-BF7F314DE843}" type="presParOf" srcId="{5E9BF753-3DA6-4397-9172-3F092A5CDAFF}" destId="{04169F8F-527D-4696-B081-187C0314DAFC}" srcOrd="0" destOrd="0" presId="urn:microsoft.com/office/officeart/2008/layout/VerticalCurvedList"/>
    <dgm:cxn modelId="{9AAC53D6-8A41-40CA-B81C-5B80729918DD}" type="presParOf" srcId="{374F6DB7-9C3B-4772-B0D6-542B330946E4}" destId="{40F0D610-5C6B-48CD-84A8-D092922C6C1D}" srcOrd="7" destOrd="0" presId="urn:microsoft.com/office/officeart/2008/layout/VerticalCurvedList"/>
    <dgm:cxn modelId="{B55000F6-346D-472F-AE06-076FACA8AB85}" type="presParOf" srcId="{374F6DB7-9C3B-4772-B0D6-542B330946E4}" destId="{E81D831C-E82F-4037-875A-9FB79EC89417}" srcOrd="8" destOrd="0" presId="urn:microsoft.com/office/officeart/2008/layout/VerticalCurvedList"/>
    <dgm:cxn modelId="{CD204AC4-D345-4F6F-8CCA-463C3869F31A}" type="presParOf" srcId="{E81D831C-E82F-4037-875A-9FB79EC89417}" destId="{B057775C-0FF6-4D45-A467-CCEC49D9A9BF}" srcOrd="0" destOrd="0" presId="urn:microsoft.com/office/officeart/2008/layout/VerticalCurvedList"/>
    <dgm:cxn modelId="{E96C1D64-CB43-435B-850C-E7DAA2C287D3}" type="presParOf" srcId="{374F6DB7-9C3B-4772-B0D6-542B330946E4}" destId="{E806F224-520E-4179-B05F-B2B395D22418}" srcOrd="9" destOrd="0" presId="urn:microsoft.com/office/officeart/2008/layout/VerticalCurvedList"/>
    <dgm:cxn modelId="{01CC5847-3E0A-48B3-A93C-28991442C6BE}" type="presParOf" srcId="{374F6DB7-9C3B-4772-B0D6-542B330946E4}" destId="{35CE3D68-35CA-4880-941F-338AB1334420}" srcOrd="10" destOrd="0" presId="urn:microsoft.com/office/officeart/2008/layout/VerticalCurvedList"/>
    <dgm:cxn modelId="{A8E09C36-F221-46E3-9E18-AB896180B4DF}" type="presParOf" srcId="{35CE3D68-35CA-4880-941F-338AB1334420}" destId="{EF6A2CAB-0648-49F3-A023-B337F37FBCB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7625D-543C-40B9-A49F-8AF2E49EDA48}">
      <dsp:nvSpPr>
        <dsp:cNvPr id="0" name=""/>
        <dsp:cNvSpPr/>
      </dsp:nvSpPr>
      <dsp:spPr>
        <a:xfrm>
          <a:off x="-6350946" y="-971459"/>
          <a:ext cx="7559542" cy="7559542"/>
        </a:xfrm>
        <a:prstGeom prst="blockArc">
          <a:avLst>
            <a:gd name="adj1" fmla="val 18900000"/>
            <a:gd name="adj2" fmla="val 2700000"/>
            <a:gd name="adj3" fmla="val 286"/>
          </a:avLst>
        </a:prstGeom>
        <a:noFill/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7D901-F415-4578-8B06-C21AA52A55D9}">
      <dsp:nvSpPr>
        <dsp:cNvPr id="0" name=""/>
        <dsp:cNvSpPr/>
      </dsp:nvSpPr>
      <dsp:spPr>
        <a:xfrm>
          <a:off x="528010" y="350926"/>
          <a:ext cx="8321273" cy="70230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smtClean="0"/>
            <a:t>Orta Yetişkinliğin Doğası</a:t>
          </a:r>
          <a:endParaRPr lang="tr-TR" sz="4000" b="1" kern="1200"/>
        </a:p>
      </dsp:txBody>
      <dsp:txXfrm>
        <a:off x="528010" y="350926"/>
        <a:ext cx="8321273" cy="702302"/>
      </dsp:txXfrm>
    </dsp:sp>
    <dsp:sp modelId="{C557E8C0-73C3-4DAA-A6D2-DEF41A64B446}">
      <dsp:nvSpPr>
        <dsp:cNvPr id="0" name=""/>
        <dsp:cNvSpPr/>
      </dsp:nvSpPr>
      <dsp:spPr>
        <a:xfrm>
          <a:off x="89070" y="263138"/>
          <a:ext cx="877878" cy="877878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AAB02-A469-4962-80FC-76F8F867B422}">
      <dsp:nvSpPr>
        <dsp:cNvPr id="0" name=""/>
        <dsp:cNvSpPr/>
      </dsp:nvSpPr>
      <dsp:spPr>
        <a:xfrm>
          <a:off x="1031259" y="1404043"/>
          <a:ext cx="7818023" cy="70230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smtClean="0"/>
            <a:t>Fiziksel Gelişim</a:t>
          </a:r>
          <a:endParaRPr lang="tr-TR" sz="4000" b="1" kern="1200"/>
        </a:p>
      </dsp:txBody>
      <dsp:txXfrm>
        <a:off x="1031259" y="1404043"/>
        <a:ext cx="7818023" cy="702302"/>
      </dsp:txXfrm>
    </dsp:sp>
    <dsp:sp modelId="{76C9F309-AC6B-403C-9DB9-F5F0F707EAF7}">
      <dsp:nvSpPr>
        <dsp:cNvPr id="0" name=""/>
        <dsp:cNvSpPr/>
      </dsp:nvSpPr>
      <dsp:spPr>
        <a:xfrm>
          <a:off x="592320" y="1316255"/>
          <a:ext cx="877878" cy="877878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0BAE5-2E60-4CCD-8F2F-EB44855098E4}">
      <dsp:nvSpPr>
        <dsp:cNvPr id="0" name=""/>
        <dsp:cNvSpPr/>
      </dsp:nvSpPr>
      <dsp:spPr>
        <a:xfrm>
          <a:off x="1185716" y="2457160"/>
          <a:ext cx="7663566" cy="70230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smtClean="0"/>
            <a:t>Bilişsel Gelişim</a:t>
          </a:r>
          <a:endParaRPr lang="tr-TR" sz="4000" b="1" kern="1200"/>
        </a:p>
      </dsp:txBody>
      <dsp:txXfrm>
        <a:off x="1185716" y="2457160"/>
        <a:ext cx="7663566" cy="702302"/>
      </dsp:txXfrm>
    </dsp:sp>
    <dsp:sp modelId="{04169F8F-527D-4696-B081-187C0314DAFC}">
      <dsp:nvSpPr>
        <dsp:cNvPr id="0" name=""/>
        <dsp:cNvSpPr/>
      </dsp:nvSpPr>
      <dsp:spPr>
        <a:xfrm>
          <a:off x="746777" y="2369372"/>
          <a:ext cx="877878" cy="877878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0D610-5C6B-48CD-84A8-D092922C6C1D}">
      <dsp:nvSpPr>
        <dsp:cNvPr id="0" name=""/>
        <dsp:cNvSpPr/>
      </dsp:nvSpPr>
      <dsp:spPr>
        <a:xfrm>
          <a:off x="1031259" y="3510277"/>
          <a:ext cx="7818023" cy="70230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smtClean="0"/>
            <a:t>Kariyer, İş ve Boş Zaman</a:t>
          </a:r>
          <a:endParaRPr lang="tr-TR" sz="4000" b="1" kern="1200"/>
        </a:p>
      </dsp:txBody>
      <dsp:txXfrm>
        <a:off x="1031259" y="3510277"/>
        <a:ext cx="7818023" cy="702302"/>
      </dsp:txXfrm>
    </dsp:sp>
    <dsp:sp modelId="{B057775C-0FF6-4D45-A467-CCEC49D9A9BF}">
      <dsp:nvSpPr>
        <dsp:cNvPr id="0" name=""/>
        <dsp:cNvSpPr/>
      </dsp:nvSpPr>
      <dsp:spPr>
        <a:xfrm>
          <a:off x="592320" y="3422489"/>
          <a:ext cx="877878" cy="877878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06F224-520E-4179-B05F-B2B395D22418}">
      <dsp:nvSpPr>
        <dsp:cNvPr id="0" name=""/>
        <dsp:cNvSpPr/>
      </dsp:nvSpPr>
      <dsp:spPr>
        <a:xfrm>
          <a:off x="528010" y="4563394"/>
          <a:ext cx="8321273" cy="70230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7453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smtClean="0"/>
            <a:t>Din ve Hayatın Anlamı</a:t>
          </a:r>
          <a:endParaRPr lang="tr-TR" sz="4000" b="1" kern="1200"/>
        </a:p>
      </dsp:txBody>
      <dsp:txXfrm>
        <a:off x="528010" y="4563394"/>
        <a:ext cx="8321273" cy="702302"/>
      </dsp:txXfrm>
    </dsp:sp>
    <dsp:sp modelId="{EF6A2CAB-0648-49F3-A023-B337F37FBCB3}">
      <dsp:nvSpPr>
        <dsp:cNvPr id="0" name=""/>
        <dsp:cNvSpPr/>
      </dsp:nvSpPr>
      <dsp:spPr>
        <a:xfrm>
          <a:off x="89070" y="4475606"/>
          <a:ext cx="877878" cy="877878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noFill/>
          <a:prstDash val="solid"/>
        </a:ln>
        <a:effectLst>
          <a:outerShdw blurRad="152400" dist="317500" dir="5400000" sx="90000" sy="-19000" rotWithShape="0">
            <a:prstClr val="black">
              <a:alpha val="15000"/>
            </a:prstClr>
          </a:outerShdw>
        </a:effectLst>
        <a:scene3d>
          <a:camera prst="perspectiveRelaxedModerately"/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6.04.2022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6" y="2276872"/>
            <a:ext cx="8936730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183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614279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Kronik hastalıklar, </a:t>
            </a:r>
            <a:r>
              <a:rPr lang="tr-TR" sz="3500"/>
              <a:t>yavaş başlaması ve uzun sürmesi ile </a:t>
            </a:r>
            <a:r>
              <a:rPr lang="tr-TR" sz="3500" smtClean="0"/>
              <a:t>tanımlanır. Kronik </a:t>
            </a:r>
            <a:r>
              <a:rPr lang="tr-TR" sz="3500"/>
              <a:t>hastalıklar ilk yetişkinlikte nadirdir, orta yetişkinlikte artar ve </a:t>
            </a:r>
            <a:r>
              <a:rPr lang="tr-TR" sz="3500" smtClean="0"/>
              <a:t>ileri yetişkinlikte </a:t>
            </a:r>
            <a:r>
              <a:rPr lang="tr-TR" sz="3500"/>
              <a:t>yaygın olur.</a:t>
            </a:r>
          </a:p>
        </p:txBody>
      </p:sp>
    </p:spTree>
    <p:extLst>
      <p:ext uri="{BB962C8B-B14F-4D97-AF65-F5344CB8AC3E}">
        <p14:creationId xmlns:p14="http://schemas.microsoft.com/office/powerpoint/2010/main" val="107130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9552" y="1075670"/>
            <a:ext cx="325095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c) Ölüm Oranları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0162" y="2227798"/>
            <a:ext cx="889633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Enfeksiyon hastalıkları 20. yüzyılın ortalarına kadar ölümün temel nedeni </a:t>
            </a:r>
            <a:r>
              <a:rPr lang="tr-TR" sz="3500" smtClean="0"/>
              <a:t>olmuştur. Enfeksiyon </a:t>
            </a:r>
            <a:r>
              <a:rPr lang="tr-TR" sz="3500"/>
              <a:t>hastalıkları oranı azaldıkça, bireylerin orta yaşa kadar yaşadığı, </a:t>
            </a:r>
            <a:r>
              <a:rPr lang="tr-TR" sz="3500" smtClean="0"/>
              <a:t>kronik bozuklukların </a:t>
            </a:r>
            <a:r>
              <a:rPr lang="tr-TR" sz="3500"/>
              <a:t>arttığı görülmüştür</a:t>
            </a:r>
          </a:p>
        </p:txBody>
      </p:sp>
    </p:spTree>
    <p:extLst>
      <p:ext uri="{BB962C8B-B14F-4D97-AF65-F5344CB8AC3E}">
        <p14:creationId xmlns:p14="http://schemas.microsoft.com/office/powerpoint/2010/main" val="97439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3568" y="825093"/>
            <a:ext cx="220605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d) Cinsellik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1905213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Orta yaşa doğru, kadınların ve erkeklerin cinselliğinde ne türden değişiklikler tanımlanır?</a:t>
            </a:r>
          </a:p>
          <a:p>
            <a:r>
              <a:rPr lang="tr-TR" sz="3500" b="1"/>
              <a:t>Klimakterik, </a:t>
            </a:r>
            <a:r>
              <a:rPr lang="tr-TR" sz="3500"/>
              <a:t>doğurganlığın azaldığı orta yaşa geçişi tanımlamak için </a:t>
            </a:r>
            <a:r>
              <a:rPr lang="tr-TR" sz="3500" smtClean="0"/>
              <a:t>kullanılan terimdir</a:t>
            </a:r>
            <a:r>
              <a:rPr lang="tr-TR" sz="3500"/>
              <a:t>. Kadın ve erkeklerdeki klimakterikteki </a:t>
            </a:r>
            <a:r>
              <a:rPr lang="tr-TR" sz="3500" smtClean="0"/>
              <a:t>önemli farklılıkları </a:t>
            </a:r>
            <a:r>
              <a:rPr lang="tr-TR" sz="3500"/>
              <a:t>araştıralım.</a:t>
            </a:r>
          </a:p>
        </p:txBody>
      </p:sp>
    </p:spTree>
    <p:extLst>
      <p:ext uri="{BB962C8B-B14F-4D97-AF65-F5344CB8AC3E}">
        <p14:creationId xmlns:p14="http://schemas.microsoft.com/office/powerpoint/2010/main" val="171077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40162" y="2910423"/>
            <a:ext cx="88963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Menopoz: </a:t>
            </a:r>
            <a:r>
              <a:rPr lang="tr-TR" sz="3500"/>
              <a:t>Çoğumuz menopoz hakkında bir şeyler biliriz. Fakat bildiklerimiz </a:t>
            </a:r>
            <a:r>
              <a:rPr lang="tr-TR" sz="3500" smtClean="0"/>
              <a:t>doğru mu</a:t>
            </a:r>
            <a:r>
              <a:rPr lang="tr-TR" sz="3500"/>
              <a:t>? Menopoz nedir? Ne zaman olur ve yan etkileri nelerdir?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40162" y="1196752"/>
            <a:ext cx="889633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Klimakterik: </a:t>
            </a:r>
            <a:r>
              <a:rPr lang="tr-TR" sz="3500"/>
              <a:t>Doğurganlığın azaldığı orta yaşa geçiş.</a:t>
            </a:r>
          </a:p>
        </p:txBody>
      </p:sp>
    </p:spTree>
    <p:extLst>
      <p:ext uri="{BB962C8B-B14F-4D97-AF65-F5344CB8AC3E}">
        <p14:creationId xmlns:p14="http://schemas.microsoft.com/office/powerpoint/2010/main" val="261236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9276" y="2008872"/>
            <a:ext cx="890722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Menopoz: </a:t>
            </a:r>
            <a:r>
              <a:rPr lang="tr-TR" sz="3500"/>
              <a:t>Kadınların menstural döneminin </a:t>
            </a:r>
            <a:r>
              <a:rPr lang="tr-TR" sz="3500" smtClean="0"/>
              <a:t>bitmesi, genellikle </a:t>
            </a:r>
            <a:r>
              <a:rPr lang="tr-TR" sz="3500"/>
              <a:t>40’lı yaşların sonları ya da 50’li yaşlardır.</a:t>
            </a:r>
          </a:p>
        </p:txBody>
      </p:sp>
    </p:spTree>
    <p:extLst>
      <p:ext uri="{BB962C8B-B14F-4D97-AF65-F5344CB8AC3E}">
        <p14:creationId xmlns:p14="http://schemas.microsoft.com/office/powerpoint/2010/main" val="171795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9276" y="1109514"/>
            <a:ext cx="8907220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Orta Yaşlı Erkeklerde Hormonal Değişiklikler: </a:t>
            </a:r>
            <a:r>
              <a:rPr lang="tr-TR" sz="3500"/>
              <a:t>Erkekler, kadınların </a:t>
            </a:r>
            <a:r>
              <a:rPr lang="tr-TR" sz="3500" smtClean="0"/>
              <a:t>yaşadığı menapoz </a:t>
            </a:r>
            <a:r>
              <a:rPr lang="tr-TR" sz="3500"/>
              <a:t>gibi bir şey mi yaşarlar? Yani, erkek menopozu var mıdır? Orta </a:t>
            </a:r>
            <a:r>
              <a:rPr lang="tr-TR" sz="3500" smtClean="0"/>
              <a:t>yetişkinlik boyunca</a:t>
            </a:r>
            <a:r>
              <a:rPr lang="tr-TR" sz="3500"/>
              <a:t>, cinsel hormon düzeyleri ve aktivitelerinde biraz azalma olmasına </a:t>
            </a:r>
            <a:r>
              <a:rPr lang="tr-TR" sz="3500" smtClean="0"/>
              <a:t>rağmen, çoğu </a:t>
            </a:r>
            <a:r>
              <a:rPr lang="tr-TR" sz="3500"/>
              <a:t>erkek çocuk yapma kapasitesini kaybetmez</a:t>
            </a:r>
          </a:p>
        </p:txBody>
      </p:sp>
    </p:spTree>
    <p:extLst>
      <p:ext uri="{BB962C8B-B14F-4D97-AF65-F5344CB8AC3E}">
        <p14:creationId xmlns:p14="http://schemas.microsoft.com/office/powerpoint/2010/main" val="230441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2008872"/>
            <a:ext cx="88569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Erektil fonksiyon bozukluğu: </a:t>
            </a:r>
            <a:r>
              <a:rPr lang="tr-TR" sz="3500"/>
              <a:t>Tatmin edici cinsel</a:t>
            </a:r>
          </a:p>
          <a:p>
            <a:r>
              <a:rPr lang="tr-TR" sz="3500"/>
              <a:t>performansa yol açan ereksiyonun sağlanmaması </a:t>
            </a:r>
            <a:r>
              <a:rPr lang="tr-TR" sz="3500" smtClean="0"/>
              <a:t>ve sürdürülmemesidir</a:t>
            </a:r>
            <a:r>
              <a:rPr lang="tr-TR" sz="35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073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1412776"/>
            <a:ext cx="8928992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Cinsel Tutum ve Davranışlar: </a:t>
            </a:r>
            <a:r>
              <a:rPr lang="tr-TR" sz="3500"/>
              <a:t>Orta yetişkinlikte kadınların ve erkeklerin </a:t>
            </a:r>
            <a:r>
              <a:rPr lang="tr-TR" sz="3500" smtClean="0"/>
              <a:t>cinsel fonksiyon </a:t>
            </a:r>
            <a:r>
              <a:rPr lang="tr-TR" sz="3500"/>
              <a:t>yeteneklerinde biyolojik olarak çok az azalma olmasına rağmen, </a:t>
            </a:r>
            <a:r>
              <a:rPr lang="tr-TR" sz="3500" smtClean="0"/>
              <a:t>cinsel faaliyetler </a:t>
            </a:r>
            <a:r>
              <a:rPr lang="tr-TR" sz="3500"/>
              <a:t>genellikle ilk yetişkinlikten daha seyrek olarak ortaya çıkar</a:t>
            </a:r>
          </a:p>
        </p:txBody>
      </p:sp>
    </p:spTree>
    <p:extLst>
      <p:ext uri="{BB962C8B-B14F-4D97-AF65-F5344CB8AC3E}">
        <p14:creationId xmlns:p14="http://schemas.microsoft.com/office/powerpoint/2010/main" val="65174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877618"/>
            <a:ext cx="8064896" cy="510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30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9552" y="646524"/>
            <a:ext cx="343074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accent3">
                    <a:lumMod val="75000"/>
                  </a:schemeClr>
                </a:solidFill>
              </a:rPr>
              <a:t>C) Bilişsel </a:t>
            </a:r>
            <a:r>
              <a:rPr lang="tr-TR" sz="3500" b="1">
                <a:solidFill>
                  <a:schemeClr val="accent3">
                    <a:lumMod val="75000"/>
                  </a:schemeClr>
                </a:solidFill>
              </a:rPr>
              <a:t>Gelişim</a:t>
            </a:r>
            <a:endParaRPr lang="tr-TR" sz="35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7740" y="1654636"/>
            <a:ext cx="8878756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Orta yaşlı yetişkinler 20’li ve 30’lu yaşlarındaki kadar iyi göremeyebilir, hızlı koşamayabilir</a:t>
            </a:r>
          </a:p>
          <a:p>
            <a:r>
              <a:rPr lang="tr-TR" sz="3500"/>
              <a:t>ya da sağlıklı olmayabilir. Fakat onların bilişsel becerileri nasıldır? </a:t>
            </a:r>
            <a:r>
              <a:rPr lang="tr-TR" sz="3500" smtClean="0"/>
              <a:t>Orta yetişkinliğe </a:t>
            </a:r>
            <a:r>
              <a:rPr lang="tr-TR" sz="3500"/>
              <a:t>girerken ve orta yetişkinliğe doğru düşer mi? Bu soruya cevap </a:t>
            </a:r>
            <a:r>
              <a:rPr lang="tr-TR" sz="3500" smtClean="0"/>
              <a:t>vermek için</a:t>
            </a:r>
            <a:r>
              <a:rPr lang="tr-TR" sz="3500"/>
              <a:t>, zekâdaki ve bilgi işlemedeki olası bilişsel değişimleri inceleyeceğiz.</a:t>
            </a:r>
          </a:p>
        </p:txBody>
      </p:sp>
    </p:spTree>
    <p:extLst>
      <p:ext uri="{BB962C8B-B14F-4D97-AF65-F5344CB8AC3E}">
        <p14:creationId xmlns:p14="http://schemas.microsoft.com/office/powerpoint/2010/main" val="182815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581338080"/>
              </p:ext>
            </p:extLst>
          </p:nvPr>
        </p:nvGraphicFramePr>
        <p:xfrm>
          <a:off x="107504" y="548680"/>
          <a:ext cx="892899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220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C9F309-AC6B-403C-9DB9-F5F0F707E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6C9F309-AC6B-403C-9DB9-F5F0F707EA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9AAB02-A469-4962-80FC-76F8F867B4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F9AAB02-A469-4962-80FC-76F8F867B4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169F8F-527D-4696-B081-187C0314DA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04169F8F-527D-4696-B081-187C0314DA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D0BAE5-2E60-4CCD-8F2F-EB44855098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79D0BAE5-2E60-4CCD-8F2F-EB44855098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57775C-0FF6-4D45-A467-CCEC49D9A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B057775C-0FF6-4D45-A467-CCEC49D9A9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F0D610-5C6B-48CD-84A8-D092922C6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40F0D610-5C6B-48CD-84A8-D092922C6C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6A2CAB-0648-49F3-A023-B337F37FB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EF6A2CAB-0648-49F3-A023-B337F37FBC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06F224-520E-4179-B05F-B2B395D22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E806F224-520E-4179-B05F-B2B395D224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3568" y="1110223"/>
            <a:ext cx="1510926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Zekâ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6854" y="2190343"/>
            <a:ext cx="88896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Orta yetişkinlikte zekâda olası değişikliklere ilişkin araştırmalarımız, </a:t>
            </a:r>
            <a:r>
              <a:rPr lang="tr-TR" sz="3500" smtClean="0"/>
              <a:t>akıcı ve </a:t>
            </a:r>
            <a:r>
              <a:rPr lang="tr-TR" sz="3500"/>
              <a:t>kristalize zekâ kavramlarına, Seattle Boylamsal Çalışmasına ve </a:t>
            </a:r>
            <a:r>
              <a:rPr lang="tr-TR" sz="3500" smtClean="0"/>
              <a:t>kuşak etkilerine </a:t>
            </a:r>
            <a:r>
              <a:rPr lang="tr-TR" sz="3500"/>
              <a:t>odaklanmıştır.</a:t>
            </a:r>
          </a:p>
        </p:txBody>
      </p:sp>
    </p:spTree>
    <p:extLst>
      <p:ext uri="{BB962C8B-B14F-4D97-AF65-F5344CB8AC3E}">
        <p14:creationId xmlns:p14="http://schemas.microsoft.com/office/powerpoint/2010/main" val="4910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7504" y="1504816"/>
            <a:ext cx="89289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Kristalize zekâ: </a:t>
            </a:r>
            <a:r>
              <a:rPr lang="tr-TR" sz="3500"/>
              <a:t>Horn’a göre orta yetişkinlikte </a:t>
            </a:r>
            <a:r>
              <a:rPr lang="tr-TR" sz="3500" smtClean="0"/>
              <a:t>artan birikmiş </a:t>
            </a:r>
            <a:r>
              <a:rPr lang="tr-TR" sz="3500"/>
              <a:t>bilgi ve sözel yeteneklerdir.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07504" y="3233008"/>
            <a:ext cx="892899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Akıcı zekâ: </a:t>
            </a:r>
            <a:r>
              <a:rPr lang="tr-TR" sz="3500"/>
              <a:t>Horn’a göre orta yetişkinlikten sonra </a:t>
            </a:r>
            <a:r>
              <a:rPr lang="tr-TR" sz="3500" smtClean="0"/>
              <a:t>düşmeye başlayan </a:t>
            </a:r>
            <a:r>
              <a:rPr lang="tr-TR" sz="3500"/>
              <a:t>soyut muhakeme yapabilme yeteneğidir.</a:t>
            </a:r>
          </a:p>
        </p:txBody>
      </p:sp>
    </p:spTree>
    <p:extLst>
      <p:ext uri="{BB962C8B-B14F-4D97-AF65-F5344CB8AC3E}">
        <p14:creationId xmlns:p14="http://schemas.microsoft.com/office/powerpoint/2010/main" val="257202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188324"/>
            <a:ext cx="519424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accent3">
                    <a:lumMod val="75000"/>
                  </a:schemeClr>
                </a:solidFill>
              </a:rPr>
              <a:t>A) Orta </a:t>
            </a:r>
            <a:r>
              <a:rPr lang="tr-TR" sz="3500" b="1">
                <a:solidFill>
                  <a:schemeClr val="accent3">
                    <a:lumMod val="75000"/>
                  </a:schemeClr>
                </a:solidFill>
              </a:rPr>
              <a:t>Yetişkinliğin Doğası</a:t>
            </a:r>
            <a:endParaRPr lang="tr-TR" sz="35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40162" y="2406367"/>
            <a:ext cx="88963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Bugün orta yaş 100 yıl önce olduğu gibi mi yaşanır? Sadece 25 yıl önce mi? </a:t>
            </a:r>
            <a:r>
              <a:rPr lang="tr-TR" sz="3500" smtClean="0"/>
              <a:t>Orta yetişkinlik </a:t>
            </a:r>
            <a:r>
              <a:rPr lang="tr-TR" sz="3500"/>
              <a:t>nasıl tanımlanabilir ve onun temel özelliklerinden bazıları nelerdir?</a:t>
            </a:r>
          </a:p>
        </p:txBody>
      </p:sp>
    </p:spTree>
    <p:extLst>
      <p:ext uri="{BB962C8B-B14F-4D97-AF65-F5344CB8AC3E}">
        <p14:creationId xmlns:p14="http://schemas.microsoft.com/office/powerpoint/2010/main" val="320239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83568" y="1003662"/>
            <a:ext cx="3765967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Değişen Orta Yaş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2443822"/>
            <a:ext cx="885698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Daha çok insan ileri yaşa kadar yaşadıkça, orta yaşın daha sonra ortaya </a:t>
            </a:r>
            <a:r>
              <a:rPr lang="tr-TR" sz="3500" smtClean="0"/>
              <a:t>çıkabileceğini düşünürüz</a:t>
            </a:r>
            <a:r>
              <a:rPr lang="tr-TR" sz="3500"/>
              <a:t>. Gelişimcilerin, orta yaşı çalışmaya başlamalarının temel nedeni, </a:t>
            </a:r>
            <a:r>
              <a:rPr lang="tr-TR" sz="3500" smtClean="0"/>
              <a:t>bu döneme </a:t>
            </a:r>
            <a:r>
              <a:rPr lang="tr-TR" sz="3500"/>
              <a:t>giren kişilerin sayısındaki ani artıştır.</a:t>
            </a:r>
          </a:p>
        </p:txBody>
      </p:sp>
    </p:spTree>
    <p:extLst>
      <p:ext uri="{BB962C8B-B14F-4D97-AF65-F5344CB8AC3E}">
        <p14:creationId xmlns:p14="http://schemas.microsoft.com/office/powerpoint/2010/main" val="426135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23528" y="1110223"/>
            <a:ext cx="6495240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b) Orta Yetişkinliğin Tanımlanması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9512" y="2406367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Yaş sınırı kesin şekilde olmamasına rağmen, biz </a:t>
            </a:r>
            <a:r>
              <a:rPr lang="tr-TR" sz="3500" b="1"/>
              <a:t>orta yetişkinliği </a:t>
            </a:r>
            <a:r>
              <a:rPr lang="tr-TR" sz="3500"/>
              <a:t>ortalama </a:t>
            </a:r>
            <a:r>
              <a:rPr lang="tr-TR" sz="3500" smtClean="0"/>
              <a:t>40-45 yaşlarında </a:t>
            </a:r>
            <a:r>
              <a:rPr lang="tr-TR" sz="3500"/>
              <a:t>başlayan ve 60-65 yaşlarına kadar uzayan gelişimsel dönem </a:t>
            </a:r>
            <a:r>
              <a:rPr lang="tr-TR" sz="3500" smtClean="0"/>
              <a:t>olarak düşünürüz</a:t>
            </a:r>
            <a:r>
              <a:rPr lang="tr-TR" sz="35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834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864856"/>
            <a:ext cx="885698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 b="1"/>
              <a:t>Orta yetişkinlik: </a:t>
            </a:r>
            <a:r>
              <a:rPr lang="tr-TR" sz="3500"/>
              <a:t>Ortalama 40-45 yaşlarında </a:t>
            </a:r>
            <a:r>
              <a:rPr lang="tr-TR" sz="3500" smtClean="0"/>
              <a:t>başlayan ve </a:t>
            </a:r>
            <a:r>
              <a:rPr lang="tr-TR" sz="3500"/>
              <a:t>60-65 yaşlarına uzanan gelişimsel dönemdir.</a:t>
            </a:r>
          </a:p>
        </p:txBody>
      </p:sp>
    </p:spTree>
    <p:extLst>
      <p:ext uri="{BB962C8B-B14F-4D97-AF65-F5344CB8AC3E}">
        <p14:creationId xmlns:p14="http://schemas.microsoft.com/office/powerpoint/2010/main" val="66616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1147678"/>
            <a:ext cx="349916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accent3">
                    <a:lumMod val="75000"/>
                  </a:schemeClr>
                </a:solidFill>
              </a:rPr>
              <a:t>B) Fiziksel Gelişim</a:t>
            </a:r>
            <a:endParaRPr lang="tr-TR" sz="35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7740" y="2227798"/>
            <a:ext cx="8878756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Hangi fiziksel değişimler orta yetişkinliği tanımlar? Orta yaşlı yetişkinler ne kadar</a:t>
            </a:r>
          </a:p>
          <a:p>
            <a:r>
              <a:rPr lang="tr-TR" sz="3500"/>
              <a:t>sağlıklıdır? Orta yaştaki temel ölüm nedenleri nelerdir? Orta yetişkinlikte </a:t>
            </a:r>
            <a:r>
              <a:rPr lang="tr-TR" sz="3500" smtClean="0"/>
              <a:t>bireylerin cinsel </a:t>
            </a:r>
            <a:r>
              <a:rPr lang="tr-TR" sz="3500"/>
              <a:t>faaliyetleri nasıldır?</a:t>
            </a:r>
          </a:p>
        </p:txBody>
      </p:sp>
    </p:spTree>
    <p:extLst>
      <p:ext uri="{BB962C8B-B14F-4D97-AF65-F5344CB8AC3E}">
        <p14:creationId xmlns:p14="http://schemas.microsoft.com/office/powerpoint/2010/main" val="522776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620688"/>
            <a:ext cx="5186100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/>
              <a:t>Gözle Görülür </a:t>
            </a:r>
            <a:r>
              <a:rPr lang="tr-TR" sz="3500" b="1" smtClean="0"/>
              <a:t>İşaretler ?</a:t>
            </a:r>
            <a:endParaRPr lang="tr-TR" sz="3500"/>
          </a:p>
        </p:txBody>
      </p:sp>
      <p:sp>
        <p:nvSpPr>
          <p:cNvPr id="5" name="Dikdörtgen 4"/>
          <p:cNvSpPr/>
          <p:nvPr/>
        </p:nvSpPr>
        <p:spPr>
          <a:xfrm>
            <a:off x="611560" y="1556792"/>
            <a:ext cx="300396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/>
              <a:t>Boy ve </a:t>
            </a:r>
            <a:r>
              <a:rPr lang="tr-TR" sz="3500" b="1" smtClean="0"/>
              <a:t>Kilo ?</a:t>
            </a:r>
            <a:endParaRPr lang="tr-TR" sz="3500"/>
          </a:p>
        </p:txBody>
      </p:sp>
      <p:sp>
        <p:nvSpPr>
          <p:cNvPr id="6" name="Dikdörtgen 5"/>
          <p:cNvSpPr/>
          <p:nvPr/>
        </p:nvSpPr>
        <p:spPr>
          <a:xfrm>
            <a:off x="611560" y="2492896"/>
            <a:ext cx="6373668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/>
              <a:t>Kuvvet, Eklemler ve </a:t>
            </a:r>
            <a:r>
              <a:rPr lang="tr-TR" sz="3500" b="1" smtClean="0"/>
              <a:t>Kemikler ?</a:t>
            </a:r>
            <a:endParaRPr lang="tr-TR" sz="3500"/>
          </a:p>
        </p:txBody>
      </p:sp>
      <p:sp>
        <p:nvSpPr>
          <p:cNvPr id="7" name="Dikdörtgen 6"/>
          <p:cNvSpPr/>
          <p:nvPr/>
        </p:nvSpPr>
        <p:spPr>
          <a:xfrm>
            <a:off x="611560" y="3374122"/>
            <a:ext cx="4194418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/>
              <a:t>Görme ve </a:t>
            </a:r>
            <a:r>
              <a:rPr lang="tr-TR" sz="3500" b="1" smtClean="0"/>
              <a:t>Duyma ?</a:t>
            </a:r>
            <a:endParaRPr lang="tr-TR" sz="3500"/>
          </a:p>
        </p:txBody>
      </p:sp>
      <p:sp>
        <p:nvSpPr>
          <p:cNvPr id="8" name="Dikdörtgen 7"/>
          <p:cNvSpPr/>
          <p:nvPr/>
        </p:nvSpPr>
        <p:spPr>
          <a:xfrm>
            <a:off x="611560" y="4293096"/>
            <a:ext cx="506023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/>
              <a:t>Kardiovasküler </a:t>
            </a:r>
            <a:r>
              <a:rPr lang="tr-TR" sz="3500" b="1" smtClean="0"/>
              <a:t>Sistem ?</a:t>
            </a:r>
            <a:endParaRPr lang="tr-TR" sz="3500"/>
          </a:p>
        </p:txBody>
      </p:sp>
      <p:sp>
        <p:nvSpPr>
          <p:cNvPr id="9" name="Dikdörtgen 8"/>
          <p:cNvSpPr/>
          <p:nvPr/>
        </p:nvSpPr>
        <p:spPr>
          <a:xfrm>
            <a:off x="611560" y="5174322"/>
            <a:ext cx="191206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3500" b="1" smtClean="0"/>
              <a:t>Uyku ?</a:t>
            </a:r>
            <a:endParaRPr lang="tr-TR" sz="3500"/>
          </a:p>
        </p:txBody>
      </p:sp>
    </p:spTree>
    <p:extLst>
      <p:ext uri="{BB962C8B-B14F-4D97-AF65-F5344CB8AC3E}">
        <p14:creationId xmlns:p14="http://schemas.microsoft.com/office/powerpoint/2010/main" val="323136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7544" y="1326247"/>
            <a:ext cx="390645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5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b) Sağlık Ve Hastalık</a:t>
            </a:r>
            <a:endParaRPr lang="tr-TR" sz="3500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6542" y="2406367"/>
            <a:ext cx="887995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500"/>
              <a:t>Orta yetişkinlikte, kazaların sıklığı düşer ve çocukluk, ergenlik ya da </a:t>
            </a:r>
            <a:r>
              <a:rPr lang="tr-TR" sz="3500" smtClean="0"/>
              <a:t>ilk yetişkinlik </a:t>
            </a:r>
            <a:r>
              <a:rPr lang="tr-TR" sz="3500"/>
              <a:t>yıllarına göre gribe ve alerjilere karşı daha az duyarlı olurlar.</a:t>
            </a:r>
          </a:p>
        </p:txBody>
      </p:sp>
    </p:spTree>
    <p:extLst>
      <p:ext uri="{BB962C8B-B14F-4D97-AF65-F5344CB8AC3E}">
        <p14:creationId xmlns:p14="http://schemas.microsoft.com/office/powerpoint/2010/main" val="411007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555</Words>
  <Application>Microsoft Office PowerPoint</Application>
  <PresentationFormat>Ekran Gösterisi (4:3)</PresentationFormat>
  <Paragraphs>43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bugra</dc:creator>
  <cp:lastModifiedBy>Pc</cp:lastModifiedBy>
  <cp:revision>8</cp:revision>
  <dcterms:created xsi:type="dcterms:W3CDTF">2015-01-13T09:15:33Z</dcterms:created>
  <dcterms:modified xsi:type="dcterms:W3CDTF">2022-04-05T21:12:33Z</dcterms:modified>
</cp:coreProperties>
</file>