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7" r:id="rId2"/>
    <p:sldId id="258" r:id="rId3"/>
    <p:sldId id="264"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EBB0A043-99DE-4FB6-B6FB-7723FF533B8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1745200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BB0A043-99DE-4FB6-B6FB-7723FF533B8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1037753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BB0A043-99DE-4FB6-B6FB-7723FF533B8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22826FD-9C00-4619-AD2F-681E88EB4068}"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3868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BB0A043-99DE-4FB6-B6FB-7723FF533B89}"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480770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BB0A043-99DE-4FB6-B6FB-7723FF533B89}"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22826FD-9C00-4619-AD2F-681E88EB4068}"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94136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EBB0A043-99DE-4FB6-B6FB-7723FF533B89}"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26664889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BB0A043-99DE-4FB6-B6FB-7723FF533B8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20557468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BB0A043-99DE-4FB6-B6FB-7723FF533B8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8018911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BB0A043-99DE-4FB6-B6FB-7723FF533B8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19470029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EBB0A043-99DE-4FB6-B6FB-7723FF533B89}"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17078792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BB0A043-99DE-4FB6-B6FB-7723FF533B89}"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1960120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BB0A043-99DE-4FB6-B6FB-7723FF533B89}"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543525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BB0A043-99DE-4FB6-B6FB-7723FF533B89}"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36580955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B0A043-99DE-4FB6-B6FB-7723FF533B89}"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2542670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BB0A043-99DE-4FB6-B6FB-7723FF533B89}"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1121396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BB0A043-99DE-4FB6-B6FB-7723FF533B89}"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22826FD-9C00-4619-AD2F-681E88EB4068}" type="slidenum">
              <a:rPr lang="tr-TR" smtClean="0"/>
              <a:t>‹#›</a:t>
            </a:fld>
            <a:endParaRPr lang="tr-TR"/>
          </a:p>
        </p:txBody>
      </p:sp>
    </p:spTree>
    <p:extLst>
      <p:ext uri="{BB962C8B-B14F-4D97-AF65-F5344CB8AC3E}">
        <p14:creationId xmlns:p14="http://schemas.microsoft.com/office/powerpoint/2010/main" val="420413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BB0A043-99DE-4FB6-B6FB-7723FF533B89}"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22826FD-9C00-4619-AD2F-681E88EB4068}" type="slidenum">
              <a:rPr lang="tr-TR" smtClean="0"/>
              <a:t>‹#›</a:t>
            </a:fld>
            <a:endParaRPr lang="tr-TR"/>
          </a:p>
        </p:txBody>
      </p:sp>
    </p:spTree>
    <p:extLst>
      <p:ext uri="{BB962C8B-B14F-4D97-AF65-F5344CB8AC3E}">
        <p14:creationId xmlns:p14="http://schemas.microsoft.com/office/powerpoint/2010/main" val="313468206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Sözleşmenin Kurulması</a:t>
            </a:r>
            <a:endParaRPr lang="tr-TR" dirty="0"/>
          </a:p>
        </p:txBody>
      </p:sp>
      <p:sp>
        <p:nvSpPr>
          <p:cNvPr id="3" name="İçerik Yer Tutucusu 2"/>
          <p:cNvSpPr>
            <a:spLocks noGrp="1"/>
          </p:cNvSpPr>
          <p:nvPr>
            <p:ph idx="1"/>
          </p:nvPr>
        </p:nvSpPr>
        <p:spPr/>
        <p:txBody>
          <a:bodyPr/>
          <a:lstStyle/>
          <a:p>
            <a:pPr algn="just"/>
            <a:r>
              <a:rPr lang="tr-TR" dirty="0" smtClean="0"/>
              <a:t>Objektif </a:t>
            </a:r>
            <a:r>
              <a:rPr lang="tr-TR" dirty="0" smtClean="0"/>
              <a:t>esaslı noktalar           Kanun Koyucu tarafından öngörülmüş esaslı unsurlar (sözleşmenin tipik unsurları)</a:t>
            </a:r>
          </a:p>
          <a:p>
            <a:pPr algn="just"/>
            <a:r>
              <a:rPr lang="tr-TR" dirty="0" err="1" smtClean="0"/>
              <a:t>Subjektif</a:t>
            </a:r>
            <a:r>
              <a:rPr lang="tr-TR" dirty="0" smtClean="0"/>
              <a:t> esaslı noktalar            Tarafların anlaşarak sözleşme iradesinin zorunlu koşulu haline getirdikleri unsurlar</a:t>
            </a:r>
          </a:p>
          <a:p>
            <a:pPr algn="just"/>
            <a:endParaRPr lang="tr-TR" dirty="0"/>
          </a:p>
        </p:txBody>
      </p:sp>
      <p:sp>
        <p:nvSpPr>
          <p:cNvPr id="4" name="Sağ Ok 3"/>
          <p:cNvSpPr/>
          <p:nvPr/>
        </p:nvSpPr>
        <p:spPr>
          <a:xfrm>
            <a:off x="5656993" y="2222423"/>
            <a:ext cx="586854" cy="2866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5" name="Sağ Ok 4"/>
          <p:cNvSpPr/>
          <p:nvPr/>
        </p:nvSpPr>
        <p:spPr>
          <a:xfrm>
            <a:off x="5909478" y="2884452"/>
            <a:ext cx="600502" cy="28660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441391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Öneri ve Kabul Kavramları</a:t>
            </a:r>
            <a:endParaRPr lang="tr-TR" dirty="0"/>
          </a:p>
        </p:txBody>
      </p:sp>
      <p:sp>
        <p:nvSpPr>
          <p:cNvPr id="3" name="İçerik Yer Tutucusu 2"/>
          <p:cNvSpPr>
            <a:spLocks noGrp="1"/>
          </p:cNvSpPr>
          <p:nvPr>
            <p:ph idx="1"/>
          </p:nvPr>
        </p:nvSpPr>
        <p:spPr/>
        <p:txBody>
          <a:bodyPr>
            <a:normAutofit/>
          </a:bodyPr>
          <a:lstStyle/>
          <a:p>
            <a:pPr algn="just"/>
            <a:r>
              <a:rPr lang="tr-TR" dirty="0" smtClean="0"/>
              <a:t>Öneri Kavramı</a:t>
            </a:r>
            <a:endParaRPr lang="tr-TR" dirty="0" smtClean="0"/>
          </a:p>
          <a:p>
            <a:pPr algn="just"/>
            <a:r>
              <a:rPr lang="tr-TR" dirty="0" smtClean="0"/>
              <a:t>Kabul Kavramı</a:t>
            </a:r>
          </a:p>
          <a:p>
            <a:pPr marL="0" indent="0" algn="just">
              <a:buNone/>
            </a:pPr>
            <a:r>
              <a:rPr lang="tr-TR" dirty="0"/>
              <a:t>	</a:t>
            </a:r>
            <a:r>
              <a:rPr lang="tr-TR" dirty="0" smtClean="0"/>
              <a:t>Önerinin </a:t>
            </a:r>
            <a:r>
              <a:rPr lang="tr-TR" dirty="0" smtClean="0"/>
              <a:t>Özellikleri:</a:t>
            </a:r>
          </a:p>
          <a:p>
            <a:pPr algn="just"/>
            <a:r>
              <a:rPr lang="tr-TR" dirty="0" smtClean="0"/>
              <a:t>1- Öneri, karşı tarafa varmalıdır.</a:t>
            </a:r>
          </a:p>
          <a:p>
            <a:pPr algn="just"/>
            <a:r>
              <a:rPr lang="tr-TR" dirty="0" smtClean="0"/>
              <a:t>2- Öneri, sözleşmenin objektif ve sübjektif yönden esaslı bütün noktalarını kapsamalıdır.</a:t>
            </a:r>
          </a:p>
          <a:p>
            <a:pPr algn="just"/>
            <a:r>
              <a:rPr lang="tr-TR" dirty="0" smtClean="0"/>
              <a:t>3- Öneri, hukuki sebebi içermelidir.</a:t>
            </a:r>
          </a:p>
          <a:p>
            <a:pPr algn="just"/>
            <a:r>
              <a:rPr lang="tr-TR" dirty="0" smtClean="0"/>
              <a:t>4- Öneren önerisinde ciddi ve bağlanmak niyetinde olmalıdır.</a:t>
            </a:r>
            <a:endParaRPr lang="tr-TR" dirty="0"/>
          </a:p>
        </p:txBody>
      </p:sp>
    </p:spTree>
    <p:extLst>
      <p:ext uri="{BB962C8B-B14F-4D97-AF65-F5344CB8AC3E}">
        <p14:creationId xmlns:p14="http://schemas.microsoft.com/office/powerpoint/2010/main" val="1970904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Yarg</a:t>
            </a:r>
            <a:r>
              <a:rPr lang="tr-TR" dirty="0" smtClean="0"/>
              <a:t>. 17. HD, 09/12/2019,</a:t>
            </a:r>
            <a:r>
              <a:rPr lang="tr-TR" b="1" dirty="0"/>
              <a:t> </a:t>
            </a:r>
            <a:r>
              <a:rPr lang="tr-TR" dirty="0" smtClean="0"/>
              <a:t>E. 2017/5670, </a:t>
            </a:r>
            <a:r>
              <a:rPr lang="tr-TR" dirty="0"/>
              <a:t> </a:t>
            </a:r>
            <a:r>
              <a:rPr lang="tr-TR" dirty="0" smtClean="0"/>
              <a:t>K. 2019/11704</a:t>
            </a:r>
            <a:endParaRPr lang="tr-TR" dirty="0"/>
          </a:p>
        </p:txBody>
      </p:sp>
      <p:sp>
        <p:nvSpPr>
          <p:cNvPr id="3" name="İçerik Yer Tutucusu 2"/>
          <p:cNvSpPr>
            <a:spLocks noGrp="1"/>
          </p:cNvSpPr>
          <p:nvPr>
            <p:ph idx="1"/>
          </p:nvPr>
        </p:nvSpPr>
        <p:spPr/>
        <p:txBody>
          <a:bodyPr/>
          <a:lstStyle/>
          <a:p>
            <a:pPr algn="just"/>
            <a:r>
              <a:rPr lang="tr-TR" dirty="0" smtClean="0"/>
              <a:t>«Somut </a:t>
            </a:r>
            <a:r>
              <a:rPr lang="tr-TR" dirty="0"/>
              <a:t>olayda; her ne kadar kazada vefat eden ...’</a:t>
            </a:r>
            <a:r>
              <a:rPr lang="tr-TR" dirty="0" err="1"/>
              <a:t>ın</a:t>
            </a:r>
            <a:r>
              <a:rPr lang="tr-TR" dirty="0"/>
              <a:t> mirasçıları tarafından, diğer davalılar yanında, zorunlu trafik sigorta şirketi ... Sigorta A.Ş. aleyhine destekten yoksun kalma tazminatı davası açılmış ise de, zorunlu trafik sigorta poliçesinin düzenlendiği 30.09.2009 tarihi itibariyle sigortalı İsmet Yılmaz’ın ölü olduğu anlaşılmış olup, ölüm ile kişilik hakları son bulduğundan ve dolaysıyla karşılıklı olarak açıklanan bir irade beyanından söz edilemeyeceğinden geçerli bir sigorta sözleşmesinin bulunmadığı anlaşılmakla, ilk derece mahkemesince verilen poliçeye dayalı olarak davanın kabulü kararı hatalı olup, Bölge Adliye Mahkemesince de davalı ... Sigorta A.Ş. vekilinin bu husustaki istinaf başvurusunun kabulü gerekirken esastan reddine karar verilmesi doğru olmamış, yerel mahkeme kararının bozulması gerekmiştir</a:t>
            </a:r>
            <a:r>
              <a:rPr lang="tr-TR" dirty="0" smtClean="0"/>
              <a:t>.»</a:t>
            </a:r>
            <a:endParaRPr lang="tr-TR" dirty="0"/>
          </a:p>
        </p:txBody>
      </p:sp>
    </p:spTree>
    <p:extLst>
      <p:ext uri="{BB962C8B-B14F-4D97-AF65-F5344CB8AC3E}">
        <p14:creationId xmlns:p14="http://schemas.microsoft.com/office/powerpoint/2010/main" val="3739262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b="1" dirty="0" smtClean="0"/>
              <a:t>TBK </a:t>
            </a:r>
            <a:r>
              <a:rPr lang="tr-TR" b="1" dirty="0" smtClean="0"/>
              <a:t>m. 8/2</a:t>
            </a:r>
            <a:r>
              <a:rPr lang="tr-TR" dirty="0" smtClean="0"/>
              <a:t>: «Fiyatını göstererek mal sergilenmesi veya tarife, fiyat listesi ya da benzerlerinin gönderilmesi, aksi açıkça ve kolaylıkla anlaşılmadıkça öneri sayılır.»</a:t>
            </a:r>
            <a:endParaRPr lang="tr-TR" dirty="0"/>
          </a:p>
        </p:txBody>
      </p:sp>
    </p:spTree>
    <p:extLst>
      <p:ext uri="{BB962C8B-B14F-4D97-AF65-F5344CB8AC3E}">
        <p14:creationId xmlns:p14="http://schemas.microsoft.com/office/powerpoint/2010/main" val="2682177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smtClean="0"/>
              <a:t>Süreli Öneri</a:t>
            </a:r>
          </a:p>
          <a:p>
            <a:pPr algn="just"/>
            <a:r>
              <a:rPr lang="tr-TR" b="1" dirty="0" smtClean="0"/>
              <a:t>TBK m. 3</a:t>
            </a:r>
            <a:r>
              <a:rPr lang="tr-TR" dirty="0" smtClean="0"/>
              <a:t>: «Kabul için süre belirleyerek bir sözleşme yapılmasını öneren, bu sürenin sona ermesine kadar önerisiyle bağlıdır. Kabul bu süre içinde kendisine ulaşmazsa; öneren, önerisiyle bağlılıktan kurtulur.»</a:t>
            </a:r>
          </a:p>
          <a:p>
            <a:pPr algn="just"/>
            <a:r>
              <a:rPr lang="tr-TR" dirty="0" smtClean="0"/>
              <a:t>Hazırlar Arasında Süresiz Öneri</a:t>
            </a:r>
          </a:p>
          <a:p>
            <a:pPr algn="just"/>
            <a:r>
              <a:rPr lang="tr-TR" b="1" dirty="0" smtClean="0"/>
              <a:t>TBK m. 4</a:t>
            </a:r>
            <a:r>
              <a:rPr lang="tr-TR" dirty="0" smtClean="0"/>
              <a:t>: «Kabul için süre belirlenmeksizin hazır olan bir kişiye yapılan öneri hemen kabul edilmezse; öneren, önerisiyle bağlılıktan kurtulur. Telefon, bilgisayar gibi iletişim sağlayabilen araçlarla doğrudan iletişim sırasında yapılan öneri, hazır olanlar arasında yapılmış sayılır.»</a:t>
            </a:r>
          </a:p>
          <a:p>
            <a:pPr algn="just"/>
            <a:endParaRPr lang="tr-TR" dirty="0"/>
          </a:p>
        </p:txBody>
      </p:sp>
    </p:spTree>
    <p:extLst>
      <p:ext uri="{BB962C8B-B14F-4D97-AF65-F5344CB8AC3E}">
        <p14:creationId xmlns:p14="http://schemas.microsoft.com/office/powerpoint/2010/main" val="4250929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Hazır Olmayanlar Arasında Süresiz Öneri</a:t>
            </a:r>
          </a:p>
          <a:p>
            <a:pPr algn="just"/>
            <a:r>
              <a:rPr lang="tr-TR" b="1" dirty="0" smtClean="0"/>
              <a:t>TBK m. 5</a:t>
            </a:r>
            <a:r>
              <a:rPr lang="tr-TR" dirty="0" smtClean="0"/>
              <a:t>: «Kabul için süre belirlenmeksizin hazır olmayan bir kişiye yapılan öneri, zamanında ve usulüne uygun olarak gönderilmiş bir yanıtın ulaşmasının beklenebileceği ana kadar, önereni bağlar. Öneren, önerisini zamanında ulaşmış sayabilir. Zamanında gönderilen kabul, önerene geç ulaşır ve öneren onunla bağlı olmak istemezse, durumu hemen kabul edene bildirmek zorundadır.» </a:t>
            </a:r>
            <a:endParaRPr lang="tr-TR" dirty="0"/>
          </a:p>
        </p:txBody>
      </p:sp>
    </p:spTree>
    <p:extLst>
      <p:ext uri="{BB962C8B-B14F-4D97-AF65-F5344CB8AC3E}">
        <p14:creationId xmlns:p14="http://schemas.microsoft.com/office/powerpoint/2010/main" val="12403981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Ismarlanmayan Şeyin Gönderilmesi</a:t>
            </a:r>
          </a:p>
          <a:p>
            <a:pPr algn="just"/>
            <a:r>
              <a:rPr lang="tr-TR" b="1" dirty="0" smtClean="0"/>
              <a:t>TBK m. </a:t>
            </a:r>
            <a:r>
              <a:rPr lang="tr-TR" b="1" dirty="0"/>
              <a:t>7</a:t>
            </a:r>
            <a:r>
              <a:rPr lang="tr-TR" dirty="0" smtClean="0"/>
              <a:t>: «Ismarlanmamış bir şeyin gönderilmesi öneri sayılmaz. Bu şeyi alan kişi, onu geri göndermek veya saklamakla yükümlü değildir.»</a:t>
            </a:r>
          </a:p>
          <a:p>
            <a:pPr algn="just"/>
            <a:r>
              <a:rPr lang="tr-TR" dirty="0" smtClean="0"/>
              <a:t>Bağlayıcı Olmayan Öneri</a:t>
            </a:r>
          </a:p>
          <a:p>
            <a:pPr algn="just"/>
            <a:r>
              <a:rPr lang="tr-TR" b="1" dirty="0" smtClean="0"/>
              <a:t>TBK m. 8/1</a:t>
            </a:r>
            <a:r>
              <a:rPr lang="tr-TR" dirty="0" smtClean="0"/>
              <a:t>: «Öneren, önerisi ile bağlı olmama hakkının saklı olduğunu açıkça belirtirse veya işin özelliğinden ya da durumun gereğinden bağlanma niyetinde olmadığı anlaşılırsa, önerisi kendisini bağlamaz.»</a:t>
            </a:r>
            <a:endParaRPr lang="tr-TR" dirty="0"/>
          </a:p>
        </p:txBody>
      </p:sp>
    </p:spTree>
    <p:extLst>
      <p:ext uri="{BB962C8B-B14F-4D97-AF65-F5344CB8AC3E}">
        <p14:creationId xmlns:p14="http://schemas.microsoft.com/office/powerpoint/2010/main" val="1691831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t>Hazırlar arasında sözleşme hüküm ve sonuçlarını kabul iradesinin açıklandığı anda doğurur.</a:t>
            </a:r>
          </a:p>
          <a:p>
            <a:pPr marL="0" indent="0">
              <a:buNone/>
            </a:pPr>
            <a:r>
              <a:rPr lang="tr-TR" dirty="0" smtClean="0"/>
              <a:t>Hazır olmayanlar arasında kurulan sözleşmenin hüküm anı</a:t>
            </a:r>
          </a:p>
          <a:p>
            <a:pPr marL="0" indent="0" algn="just">
              <a:buNone/>
            </a:pPr>
            <a:r>
              <a:rPr lang="tr-TR" b="1" dirty="0" smtClean="0"/>
              <a:t>TBK m. 11</a:t>
            </a:r>
            <a:r>
              <a:rPr lang="tr-TR" dirty="0" smtClean="0"/>
              <a:t>: «Hazır olmayanlar arasında kurulan sözleşmeler, kabulün gönderildiği andan başlayarak hüküm doğurur. Açık bir kabulün gerekli olmadığı durumlarda, sözleşme önerinin ulaşma anından başlayarak hüküm doğurur.»</a:t>
            </a:r>
            <a:endParaRPr lang="tr-TR" dirty="0"/>
          </a:p>
        </p:txBody>
      </p:sp>
    </p:spTree>
    <p:extLst>
      <p:ext uri="{BB962C8B-B14F-4D97-AF65-F5344CB8AC3E}">
        <p14:creationId xmlns:p14="http://schemas.microsoft.com/office/powerpoint/2010/main" val="4115123329"/>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30</TotalTime>
  <Words>465</Words>
  <Application>Microsoft Office PowerPoint</Application>
  <PresentationFormat>Geniş ekran</PresentationFormat>
  <Paragraphs>27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Century Gothic</vt:lpstr>
      <vt:lpstr>Wingdings 3</vt:lpstr>
      <vt:lpstr>Duman</vt:lpstr>
      <vt:lpstr>Sözleşmenin Kurulması</vt:lpstr>
      <vt:lpstr>Öneri ve Kabul Kavramları</vt:lpstr>
      <vt:lpstr>Yarg. 17. HD, 09/12/2019, E. 2017/5670,  K. 2019/11704</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Sözleşmenin Kurulması</dc:title>
  <dc:creator>TOSHIBA</dc:creator>
  <cp:lastModifiedBy>TOSHIBA</cp:lastModifiedBy>
  <cp:revision>7</cp:revision>
  <dcterms:created xsi:type="dcterms:W3CDTF">2020-04-23T20:05:33Z</dcterms:created>
  <dcterms:modified xsi:type="dcterms:W3CDTF">2020-05-04T12:19:51Z</dcterms:modified>
</cp:coreProperties>
</file>