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2" r:id="rId2"/>
    <p:sldId id="317" r:id="rId3"/>
    <p:sldId id="318" r:id="rId4"/>
    <p:sldId id="319" r:id="rId5"/>
    <p:sldId id="320" r:id="rId6"/>
    <p:sldId id="309" r:id="rId7"/>
    <p:sldId id="321" r:id="rId8"/>
    <p:sldId id="310" r:id="rId9"/>
    <p:sldId id="322" r:id="rId10"/>
    <p:sldId id="311" r:id="rId11"/>
    <p:sldId id="323" r:id="rId12"/>
    <p:sldId id="324" r:id="rId13"/>
    <p:sldId id="325" r:id="rId14"/>
    <p:sldId id="326" r:id="rId15"/>
    <p:sldId id="327" r:id="rId16"/>
    <p:sldId id="328" r:id="rId17"/>
    <p:sldId id="329" r:id="rId18"/>
    <p:sldId id="330" r:id="rId19"/>
    <p:sldId id="331" r:id="rId2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5" d="100"/>
          <a:sy n="75" d="100"/>
        </p:scale>
        <p:origin x="24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7142FB5B-6B45-4982-9B0C-C77438855CDF}" type="datetimeFigureOut">
              <a:rPr lang="tr-TR" smtClean="0"/>
              <a:t>2.04.2020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875A48D-7AC7-41DB-B0C2-B29DFF68649E}" type="slidenum">
              <a:rPr lang="tr-TR" smtClean="0"/>
              <a:t>‹#›</a:t>
            </a:fld>
            <a:endParaRPr lang="tr-TR"/>
          </a:p>
        </p:txBody>
      </p:sp>
    </p:spTree>
    <p:extLst>
      <p:ext uri="{BB962C8B-B14F-4D97-AF65-F5344CB8AC3E}">
        <p14:creationId xmlns:p14="http://schemas.microsoft.com/office/powerpoint/2010/main" val="1538781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142FB5B-6B45-4982-9B0C-C77438855CDF}" type="datetimeFigureOut">
              <a:rPr lang="tr-TR" smtClean="0"/>
              <a:t>2.04.2020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875A48D-7AC7-41DB-B0C2-B29DFF68649E}" type="slidenum">
              <a:rPr lang="tr-TR" smtClean="0"/>
              <a:t>‹#›</a:t>
            </a:fld>
            <a:endParaRPr lang="tr-TR"/>
          </a:p>
        </p:txBody>
      </p:sp>
    </p:spTree>
    <p:extLst>
      <p:ext uri="{BB962C8B-B14F-4D97-AF65-F5344CB8AC3E}">
        <p14:creationId xmlns:p14="http://schemas.microsoft.com/office/powerpoint/2010/main" val="967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142FB5B-6B45-4982-9B0C-C77438855CDF}" type="datetimeFigureOut">
              <a:rPr lang="tr-TR" smtClean="0"/>
              <a:t>2.04.2020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875A48D-7AC7-41DB-B0C2-B29DFF68649E}" type="slidenum">
              <a:rPr lang="tr-TR" smtClean="0"/>
              <a:t>‹#›</a:t>
            </a:fld>
            <a:endParaRPr lang="tr-TR"/>
          </a:p>
        </p:txBody>
      </p:sp>
    </p:spTree>
    <p:extLst>
      <p:ext uri="{BB962C8B-B14F-4D97-AF65-F5344CB8AC3E}">
        <p14:creationId xmlns:p14="http://schemas.microsoft.com/office/powerpoint/2010/main" val="158811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142FB5B-6B45-4982-9B0C-C77438855CDF}" type="datetimeFigureOut">
              <a:rPr lang="tr-TR" smtClean="0"/>
              <a:t>2.04.2020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875A48D-7AC7-41DB-B0C2-B29DFF68649E}" type="slidenum">
              <a:rPr lang="tr-TR" smtClean="0"/>
              <a:t>‹#›</a:t>
            </a:fld>
            <a:endParaRPr lang="tr-TR"/>
          </a:p>
        </p:txBody>
      </p:sp>
    </p:spTree>
    <p:extLst>
      <p:ext uri="{BB962C8B-B14F-4D97-AF65-F5344CB8AC3E}">
        <p14:creationId xmlns:p14="http://schemas.microsoft.com/office/powerpoint/2010/main" val="2956643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7142FB5B-6B45-4982-9B0C-C77438855CDF}" type="datetimeFigureOut">
              <a:rPr lang="tr-TR" smtClean="0"/>
              <a:t>2.04.2020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875A48D-7AC7-41DB-B0C2-B29DFF68649E}" type="slidenum">
              <a:rPr lang="tr-TR" smtClean="0"/>
              <a:t>‹#›</a:t>
            </a:fld>
            <a:endParaRPr lang="tr-TR"/>
          </a:p>
        </p:txBody>
      </p:sp>
    </p:spTree>
    <p:extLst>
      <p:ext uri="{BB962C8B-B14F-4D97-AF65-F5344CB8AC3E}">
        <p14:creationId xmlns:p14="http://schemas.microsoft.com/office/powerpoint/2010/main" val="1888020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7142FB5B-6B45-4982-9B0C-C77438855CDF}" type="datetimeFigureOut">
              <a:rPr lang="tr-TR" smtClean="0"/>
              <a:t>2.04.2020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875A48D-7AC7-41DB-B0C2-B29DFF68649E}" type="slidenum">
              <a:rPr lang="tr-TR" smtClean="0"/>
              <a:t>‹#›</a:t>
            </a:fld>
            <a:endParaRPr lang="tr-TR"/>
          </a:p>
        </p:txBody>
      </p:sp>
    </p:spTree>
    <p:extLst>
      <p:ext uri="{BB962C8B-B14F-4D97-AF65-F5344CB8AC3E}">
        <p14:creationId xmlns:p14="http://schemas.microsoft.com/office/powerpoint/2010/main" val="3602198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142FB5B-6B45-4982-9B0C-C77438855CDF}" type="datetimeFigureOut">
              <a:rPr lang="tr-TR" smtClean="0"/>
              <a:t>2.04.2020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875A48D-7AC7-41DB-B0C2-B29DFF68649E}" type="slidenum">
              <a:rPr lang="tr-TR" smtClean="0"/>
              <a:t>‹#›</a:t>
            </a:fld>
            <a:endParaRPr lang="tr-TR"/>
          </a:p>
        </p:txBody>
      </p:sp>
    </p:spTree>
    <p:extLst>
      <p:ext uri="{BB962C8B-B14F-4D97-AF65-F5344CB8AC3E}">
        <p14:creationId xmlns:p14="http://schemas.microsoft.com/office/powerpoint/2010/main" val="4212603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7142FB5B-6B45-4982-9B0C-C77438855CDF}" type="datetimeFigureOut">
              <a:rPr lang="tr-TR" smtClean="0"/>
              <a:t>2.04.2020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875A48D-7AC7-41DB-B0C2-B29DFF68649E}" type="slidenum">
              <a:rPr lang="tr-TR" smtClean="0"/>
              <a:t>‹#›</a:t>
            </a:fld>
            <a:endParaRPr lang="tr-TR"/>
          </a:p>
        </p:txBody>
      </p:sp>
    </p:spTree>
    <p:extLst>
      <p:ext uri="{BB962C8B-B14F-4D97-AF65-F5344CB8AC3E}">
        <p14:creationId xmlns:p14="http://schemas.microsoft.com/office/powerpoint/2010/main" val="377656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142FB5B-6B45-4982-9B0C-C77438855CDF}" type="datetimeFigureOut">
              <a:rPr lang="tr-TR" smtClean="0"/>
              <a:t>2.04.2020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875A48D-7AC7-41DB-B0C2-B29DFF68649E}" type="slidenum">
              <a:rPr lang="tr-TR" smtClean="0"/>
              <a:t>‹#›</a:t>
            </a:fld>
            <a:endParaRPr lang="tr-TR"/>
          </a:p>
        </p:txBody>
      </p:sp>
    </p:spTree>
    <p:extLst>
      <p:ext uri="{BB962C8B-B14F-4D97-AF65-F5344CB8AC3E}">
        <p14:creationId xmlns:p14="http://schemas.microsoft.com/office/powerpoint/2010/main" val="1408144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142FB5B-6B45-4982-9B0C-C77438855CDF}" type="datetimeFigureOut">
              <a:rPr lang="tr-TR" smtClean="0"/>
              <a:t>2.04.2020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875A48D-7AC7-41DB-B0C2-B29DFF68649E}" type="slidenum">
              <a:rPr lang="tr-TR" smtClean="0"/>
              <a:t>‹#›</a:t>
            </a:fld>
            <a:endParaRPr lang="tr-TR"/>
          </a:p>
        </p:txBody>
      </p:sp>
    </p:spTree>
    <p:extLst>
      <p:ext uri="{BB962C8B-B14F-4D97-AF65-F5344CB8AC3E}">
        <p14:creationId xmlns:p14="http://schemas.microsoft.com/office/powerpoint/2010/main" val="3257496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142FB5B-6B45-4982-9B0C-C77438855CDF}" type="datetimeFigureOut">
              <a:rPr lang="tr-TR" smtClean="0"/>
              <a:t>2.04.2020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875A48D-7AC7-41DB-B0C2-B29DFF68649E}" type="slidenum">
              <a:rPr lang="tr-TR" smtClean="0"/>
              <a:t>‹#›</a:t>
            </a:fld>
            <a:endParaRPr lang="tr-TR"/>
          </a:p>
        </p:txBody>
      </p:sp>
    </p:spTree>
    <p:extLst>
      <p:ext uri="{BB962C8B-B14F-4D97-AF65-F5344CB8AC3E}">
        <p14:creationId xmlns:p14="http://schemas.microsoft.com/office/powerpoint/2010/main" val="4008380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2FB5B-6B45-4982-9B0C-C77438855CDF}" type="datetimeFigureOut">
              <a:rPr lang="tr-TR" smtClean="0"/>
              <a:t>2.04.2020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5A48D-7AC7-41DB-B0C2-B29DFF68649E}" type="slidenum">
              <a:rPr lang="tr-TR" smtClean="0"/>
              <a:t>‹#›</a:t>
            </a:fld>
            <a:endParaRPr lang="tr-TR"/>
          </a:p>
        </p:txBody>
      </p:sp>
    </p:spTree>
    <p:extLst>
      <p:ext uri="{BB962C8B-B14F-4D97-AF65-F5344CB8AC3E}">
        <p14:creationId xmlns:p14="http://schemas.microsoft.com/office/powerpoint/2010/main" val="3752639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3461539" y="104501"/>
            <a:ext cx="4805746" cy="4805746"/>
          </a:xfrm>
          <a:prstGeom prst="rect">
            <a:avLst/>
          </a:prstGeom>
        </p:spPr>
      </p:pic>
      <p:sp>
        <p:nvSpPr>
          <p:cNvPr id="2" name="Unvan 1"/>
          <p:cNvSpPr>
            <a:spLocks noGrp="1"/>
          </p:cNvSpPr>
          <p:nvPr>
            <p:ph type="ctrTitle"/>
          </p:nvPr>
        </p:nvSpPr>
        <p:spPr>
          <a:xfrm>
            <a:off x="1306284" y="4572001"/>
            <a:ext cx="9757955" cy="1559624"/>
          </a:xfrm>
        </p:spPr>
        <p:txBody>
          <a:bodyPr>
            <a:noAutofit/>
          </a:bodyPr>
          <a:lstStyle/>
          <a:p>
            <a:r>
              <a:rPr lang="tr-TR" sz="4000" dirty="0" smtClean="0"/>
              <a:t>Spor ve Sağlık</a:t>
            </a:r>
            <a:br>
              <a:rPr lang="tr-TR" sz="4000" dirty="0" smtClean="0"/>
            </a:br>
            <a:r>
              <a:rPr lang="tr-TR" sz="4000" dirty="0" smtClean="0"/>
              <a:t>Sağlıklı </a:t>
            </a:r>
            <a:r>
              <a:rPr lang="tr-TR" sz="4000" smtClean="0"/>
              <a:t>Beslenme </a:t>
            </a:r>
            <a:r>
              <a:rPr lang="tr-TR" sz="4000" smtClean="0"/>
              <a:t>III</a:t>
            </a:r>
            <a:r>
              <a:rPr lang="tr-TR" sz="4000" dirty="0" smtClean="0"/>
              <a:t/>
            </a:r>
            <a:br>
              <a:rPr lang="tr-TR" sz="4000" dirty="0" smtClean="0"/>
            </a:br>
            <a:r>
              <a:rPr lang="tr-TR" sz="2000" dirty="0" smtClean="0"/>
              <a:t>Dr. Burcu ERTAŞ DÖLEK</a:t>
            </a:r>
          </a:p>
        </p:txBody>
      </p:sp>
    </p:spTree>
    <p:extLst>
      <p:ext uri="{BB962C8B-B14F-4D97-AF65-F5344CB8AC3E}">
        <p14:creationId xmlns:p14="http://schemas.microsoft.com/office/powerpoint/2010/main" val="36851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166"/>
            <a:ext cx="10515600" cy="1325563"/>
          </a:xfrm>
        </p:spPr>
        <p:txBody>
          <a:bodyPr/>
          <a:lstStyle/>
          <a:p>
            <a:r>
              <a:rPr lang="tr-TR" dirty="0" smtClean="0"/>
              <a:t>Vitaminler</a:t>
            </a:r>
            <a:endParaRPr lang="tr-TR" dirty="0"/>
          </a:p>
        </p:txBody>
      </p:sp>
      <p:sp>
        <p:nvSpPr>
          <p:cNvPr id="6" name="İçerik Yer Tutucusu 5"/>
          <p:cNvSpPr>
            <a:spLocks noGrp="1"/>
          </p:cNvSpPr>
          <p:nvPr>
            <p:ph idx="1"/>
          </p:nvPr>
        </p:nvSpPr>
        <p:spPr>
          <a:xfrm>
            <a:off x="910936" y="2179407"/>
            <a:ext cx="10515600" cy="4351338"/>
          </a:xfrm>
        </p:spPr>
        <p:txBody>
          <a:bodyPr>
            <a:normAutofit/>
          </a:bodyPr>
          <a:lstStyle/>
          <a:p>
            <a:pPr marL="0" indent="0">
              <a:buNone/>
            </a:pPr>
            <a:r>
              <a:rPr lang="tr-TR" sz="2400" b="1" dirty="0" smtClean="0">
                <a:solidFill>
                  <a:srgbClr val="0070C0"/>
                </a:solidFill>
              </a:rPr>
              <a:t>A Vitamini (</a:t>
            </a:r>
            <a:r>
              <a:rPr lang="tr-TR" sz="2400" b="1" dirty="0" err="1" smtClean="0">
                <a:solidFill>
                  <a:srgbClr val="0070C0"/>
                </a:solidFill>
              </a:rPr>
              <a:t>Retinol</a:t>
            </a:r>
            <a:r>
              <a:rPr lang="tr-TR" sz="2400" b="1" dirty="0" smtClean="0">
                <a:solidFill>
                  <a:srgbClr val="0070C0"/>
                </a:solidFill>
              </a:rPr>
              <a:t>)</a:t>
            </a:r>
          </a:p>
          <a:p>
            <a:pPr marL="0" indent="0">
              <a:buNone/>
            </a:pPr>
            <a:r>
              <a:rPr lang="tr-TR" sz="2400" dirty="0" smtClean="0"/>
              <a:t>Bulunduğu besinler: Karaciğer, balık yağı, süt ürünleri, yumurta sarısı …</a:t>
            </a:r>
          </a:p>
          <a:p>
            <a:pPr marL="0" indent="0">
              <a:buNone/>
            </a:pPr>
            <a:r>
              <a:rPr lang="tr-TR" sz="2400" dirty="0" smtClean="0"/>
              <a:t>En önemli işlevleri: Görme sürecine katılım, deri ve mukozaların büyüme ve yenilenmesi</a:t>
            </a:r>
          </a:p>
          <a:p>
            <a:pPr marL="0" indent="0">
              <a:buNone/>
            </a:pPr>
            <a:r>
              <a:rPr lang="tr-TR" sz="2400" dirty="0" smtClean="0"/>
              <a:t>Eksiklik belirtileri: Karanlıkta görme bozuklukları (Gece körlüğü)</a:t>
            </a:r>
            <a:endParaRPr lang="tr-TR" sz="2400" dirty="0"/>
          </a:p>
        </p:txBody>
      </p:sp>
      <p:sp>
        <p:nvSpPr>
          <p:cNvPr id="3" name="Metin kutusu 2"/>
          <p:cNvSpPr txBox="1"/>
          <p:nvPr/>
        </p:nvSpPr>
        <p:spPr>
          <a:xfrm>
            <a:off x="838200" y="1460400"/>
            <a:ext cx="3910445" cy="461665"/>
          </a:xfrm>
          <a:prstGeom prst="rect">
            <a:avLst/>
          </a:prstGeom>
          <a:noFill/>
        </p:spPr>
        <p:txBody>
          <a:bodyPr wrap="square" rtlCol="0">
            <a:spAutoFit/>
          </a:bodyPr>
          <a:lstStyle/>
          <a:p>
            <a:r>
              <a:rPr lang="tr-TR" sz="2400" dirty="0" smtClean="0">
                <a:solidFill>
                  <a:srgbClr val="FF0000"/>
                </a:solidFill>
              </a:rPr>
              <a:t>Yağda Eriyen Vitaminler</a:t>
            </a:r>
            <a:endParaRPr lang="tr-TR" sz="2400" dirty="0">
              <a:solidFill>
                <a:srgbClr val="FF0000"/>
              </a:solidFill>
            </a:endParaRPr>
          </a:p>
        </p:txBody>
      </p:sp>
      <p:pic>
        <p:nvPicPr>
          <p:cNvPr id="7" name="Resim 6"/>
          <p:cNvPicPr>
            <a:picLocks noChangeAspect="1"/>
          </p:cNvPicPr>
          <p:nvPr/>
        </p:nvPicPr>
        <p:blipFill>
          <a:blip r:embed="rId2"/>
          <a:stretch>
            <a:fillRect/>
          </a:stretch>
        </p:blipFill>
        <p:spPr>
          <a:xfrm>
            <a:off x="3732500" y="4218646"/>
            <a:ext cx="3854161" cy="2569441"/>
          </a:xfrm>
          <a:prstGeom prst="rect">
            <a:avLst/>
          </a:prstGeom>
        </p:spPr>
      </p:pic>
    </p:spTree>
    <p:extLst>
      <p:ext uri="{BB962C8B-B14F-4D97-AF65-F5344CB8AC3E}">
        <p14:creationId xmlns:p14="http://schemas.microsoft.com/office/powerpoint/2010/main" val="4169821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166"/>
            <a:ext cx="10515600" cy="1325563"/>
          </a:xfrm>
        </p:spPr>
        <p:txBody>
          <a:bodyPr/>
          <a:lstStyle/>
          <a:p>
            <a:r>
              <a:rPr lang="tr-TR" dirty="0" smtClean="0"/>
              <a:t>Vitaminler</a:t>
            </a:r>
            <a:endParaRPr lang="tr-TR" dirty="0"/>
          </a:p>
        </p:txBody>
      </p:sp>
      <p:sp>
        <p:nvSpPr>
          <p:cNvPr id="6" name="İçerik Yer Tutucusu 5"/>
          <p:cNvSpPr>
            <a:spLocks noGrp="1"/>
          </p:cNvSpPr>
          <p:nvPr>
            <p:ph idx="1"/>
          </p:nvPr>
        </p:nvSpPr>
        <p:spPr>
          <a:xfrm>
            <a:off x="910936" y="2179407"/>
            <a:ext cx="10515600" cy="4351338"/>
          </a:xfrm>
        </p:spPr>
        <p:txBody>
          <a:bodyPr>
            <a:normAutofit/>
          </a:bodyPr>
          <a:lstStyle/>
          <a:p>
            <a:pPr marL="0" indent="0">
              <a:buNone/>
            </a:pPr>
            <a:r>
              <a:rPr lang="tr-TR" sz="2400" b="1" dirty="0" err="1">
                <a:solidFill>
                  <a:srgbClr val="0070C0"/>
                </a:solidFill>
              </a:rPr>
              <a:t>Karotin</a:t>
            </a:r>
            <a:r>
              <a:rPr lang="tr-TR" sz="2400" b="1" dirty="0">
                <a:solidFill>
                  <a:srgbClr val="0070C0"/>
                </a:solidFill>
              </a:rPr>
              <a:t> (</a:t>
            </a:r>
            <a:r>
              <a:rPr lang="tr-TR" sz="2400" b="1" dirty="0" err="1">
                <a:solidFill>
                  <a:srgbClr val="0070C0"/>
                </a:solidFill>
              </a:rPr>
              <a:t>Provitamin</a:t>
            </a:r>
            <a:r>
              <a:rPr lang="tr-TR" sz="2400" b="1" dirty="0">
                <a:solidFill>
                  <a:srgbClr val="0070C0"/>
                </a:solidFill>
              </a:rPr>
              <a:t> A)</a:t>
            </a:r>
          </a:p>
          <a:p>
            <a:pPr marL="0" indent="0">
              <a:buNone/>
            </a:pPr>
            <a:r>
              <a:rPr lang="tr-TR" sz="2400" dirty="0" smtClean="0"/>
              <a:t>Bulunduğu </a:t>
            </a:r>
            <a:r>
              <a:rPr lang="tr-TR" sz="2400" dirty="0"/>
              <a:t>besinler: </a:t>
            </a:r>
            <a:r>
              <a:rPr lang="tr-TR" sz="2400" dirty="0" smtClean="0"/>
              <a:t>Kırmızı, sarı ve yeşil meyve ve sebze çeşitleri, havuç, biber, domates, kayısı, yeşil lahana …</a:t>
            </a:r>
            <a:endParaRPr lang="tr-TR" sz="2400" dirty="0"/>
          </a:p>
          <a:p>
            <a:pPr marL="0" indent="0">
              <a:buNone/>
            </a:pPr>
            <a:r>
              <a:rPr lang="tr-TR" sz="2400" dirty="0"/>
              <a:t>En önemli işlevleri: Görme sürecine katılım, deri ve mukozaların büyüme ve yenilenmesi</a:t>
            </a:r>
          </a:p>
          <a:p>
            <a:pPr marL="0" indent="0">
              <a:buNone/>
            </a:pPr>
            <a:r>
              <a:rPr lang="tr-TR" sz="2400" dirty="0"/>
              <a:t>Eksiklik belirtileri: Karanlıkta görme bozuklukları (Gece körlüğü)</a:t>
            </a:r>
          </a:p>
          <a:p>
            <a:pPr marL="0" indent="0">
              <a:buNone/>
            </a:pPr>
            <a:endParaRPr lang="tr-TR" sz="2400" dirty="0" smtClean="0"/>
          </a:p>
          <a:p>
            <a:pPr marL="0" indent="0">
              <a:buNone/>
            </a:pPr>
            <a:endParaRPr lang="tr-TR" sz="2400" dirty="0"/>
          </a:p>
        </p:txBody>
      </p:sp>
      <p:sp>
        <p:nvSpPr>
          <p:cNvPr id="3" name="Metin kutusu 2"/>
          <p:cNvSpPr txBox="1"/>
          <p:nvPr/>
        </p:nvSpPr>
        <p:spPr>
          <a:xfrm>
            <a:off x="838200" y="1460400"/>
            <a:ext cx="3910445" cy="461665"/>
          </a:xfrm>
          <a:prstGeom prst="rect">
            <a:avLst/>
          </a:prstGeom>
          <a:noFill/>
        </p:spPr>
        <p:txBody>
          <a:bodyPr wrap="square" rtlCol="0">
            <a:spAutoFit/>
          </a:bodyPr>
          <a:lstStyle/>
          <a:p>
            <a:r>
              <a:rPr lang="tr-TR" sz="2400" dirty="0" smtClean="0">
                <a:solidFill>
                  <a:srgbClr val="FF0000"/>
                </a:solidFill>
              </a:rPr>
              <a:t>Yağda Eriyen Vitaminler</a:t>
            </a:r>
            <a:endParaRPr lang="tr-TR" sz="2400" dirty="0">
              <a:solidFill>
                <a:srgbClr val="FF0000"/>
              </a:solidFill>
            </a:endParaRPr>
          </a:p>
        </p:txBody>
      </p:sp>
      <p:pic>
        <p:nvPicPr>
          <p:cNvPr id="7" name="Resim 6"/>
          <p:cNvPicPr>
            <a:picLocks noChangeAspect="1"/>
          </p:cNvPicPr>
          <p:nvPr/>
        </p:nvPicPr>
        <p:blipFill>
          <a:blip r:embed="rId2"/>
          <a:stretch>
            <a:fillRect/>
          </a:stretch>
        </p:blipFill>
        <p:spPr>
          <a:xfrm>
            <a:off x="4239491" y="4579835"/>
            <a:ext cx="3249756" cy="2208252"/>
          </a:xfrm>
          <a:prstGeom prst="rect">
            <a:avLst/>
          </a:prstGeom>
        </p:spPr>
      </p:pic>
    </p:spTree>
    <p:extLst>
      <p:ext uri="{BB962C8B-B14F-4D97-AF65-F5344CB8AC3E}">
        <p14:creationId xmlns:p14="http://schemas.microsoft.com/office/powerpoint/2010/main" val="19485649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a:stretch>
            <a:fillRect/>
          </a:stretch>
        </p:blipFill>
        <p:spPr>
          <a:xfrm>
            <a:off x="7815695" y="4355075"/>
            <a:ext cx="3883630" cy="1941815"/>
          </a:xfrm>
          <a:prstGeom prst="rect">
            <a:avLst/>
          </a:prstGeom>
        </p:spPr>
      </p:pic>
      <p:sp>
        <p:nvSpPr>
          <p:cNvPr id="2" name="Unvan 1"/>
          <p:cNvSpPr>
            <a:spLocks noGrp="1"/>
          </p:cNvSpPr>
          <p:nvPr>
            <p:ph type="title"/>
          </p:nvPr>
        </p:nvSpPr>
        <p:spPr>
          <a:xfrm>
            <a:off x="838200" y="6166"/>
            <a:ext cx="10515600" cy="1325563"/>
          </a:xfrm>
        </p:spPr>
        <p:txBody>
          <a:bodyPr/>
          <a:lstStyle/>
          <a:p>
            <a:r>
              <a:rPr lang="tr-TR" dirty="0" smtClean="0"/>
              <a:t>Vitaminler</a:t>
            </a:r>
            <a:endParaRPr lang="tr-TR" dirty="0"/>
          </a:p>
        </p:txBody>
      </p:sp>
      <p:sp>
        <p:nvSpPr>
          <p:cNvPr id="6" name="İçerik Yer Tutucusu 5"/>
          <p:cNvSpPr>
            <a:spLocks noGrp="1"/>
          </p:cNvSpPr>
          <p:nvPr>
            <p:ph idx="1"/>
          </p:nvPr>
        </p:nvSpPr>
        <p:spPr>
          <a:xfrm>
            <a:off x="910936" y="2179407"/>
            <a:ext cx="10515600" cy="4351338"/>
          </a:xfrm>
        </p:spPr>
        <p:txBody>
          <a:bodyPr>
            <a:normAutofit/>
          </a:bodyPr>
          <a:lstStyle/>
          <a:p>
            <a:pPr marL="0" indent="0">
              <a:buNone/>
            </a:pPr>
            <a:r>
              <a:rPr lang="tr-TR" sz="2400" b="1" dirty="0" smtClean="0">
                <a:solidFill>
                  <a:srgbClr val="0070C0"/>
                </a:solidFill>
              </a:rPr>
              <a:t>D Vitamini (</a:t>
            </a:r>
            <a:r>
              <a:rPr lang="tr-TR" sz="2400" b="1" dirty="0" err="1" smtClean="0">
                <a:solidFill>
                  <a:srgbClr val="0070C0"/>
                </a:solidFill>
              </a:rPr>
              <a:t>Kalsiferol</a:t>
            </a:r>
            <a:r>
              <a:rPr lang="tr-TR" sz="2400" b="1" dirty="0" smtClean="0">
                <a:solidFill>
                  <a:srgbClr val="0070C0"/>
                </a:solidFill>
              </a:rPr>
              <a:t>)</a:t>
            </a:r>
            <a:endParaRPr lang="tr-TR" sz="2400" b="1" dirty="0">
              <a:solidFill>
                <a:srgbClr val="0070C0"/>
              </a:solidFill>
            </a:endParaRPr>
          </a:p>
          <a:p>
            <a:pPr marL="0" indent="0">
              <a:buNone/>
            </a:pPr>
            <a:r>
              <a:rPr lang="tr-TR" sz="2400" dirty="0" smtClean="0"/>
              <a:t>Bulunduğu </a:t>
            </a:r>
            <a:r>
              <a:rPr lang="tr-TR" sz="2400" dirty="0"/>
              <a:t>besinler: </a:t>
            </a:r>
            <a:r>
              <a:rPr lang="tr-TR" sz="2400" dirty="0" smtClean="0"/>
              <a:t>Karaciğer, balık yağı, yumurta, güneş ışınları yolu ile …</a:t>
            </a:r>
            <a:endParaRPr lang="tr-TR" sz="2400" dirty="0"/>
          </a:p>
          <a:p>
            <a:pPr marL="0" indent="0">
              <a:buNone/>
            </a:pPr>
            <a:r>
              <a:rPr lang="tr-TR" sz="2400" dirty="0"/>
              <a:t>En önemli işlevleri: </a:t>
            </a:r>
            <a:r>
              <a:rPr lang="tr-TR" sz="2400" dirty="0" smtClean="0"/>
              <a:t>Kalsiyum emilimi, kalsiyum fosfat metabolizması için gerekli</a:t>
            </a:r>
            <a:endParaRPr lang="tr-TR" sz="2400" dirty="0"/>
          </a:p>
          <a:p>
            <a:pPr marL="0" indent="0">
              <a:buNone/>
            </a:pPr>
            <a:r>
              <a:rPr lang="tr-TR" sz="2400" dirty="0"/>
              <a:t>Eksiklik belirtileri: </a:t>
            </a:r>
            <a:r>
              <a:rPr lang="tr-TR" sz="2400" dirty="0" smtClean="0"/>
              <a:t>Kemiklerde yumuşama, çocuklarda raşitizm, erişkinlerde </a:t>
            </a:r>
            <a:r>
              <a:rPr lang="tr-TR" sz="2400" dirty="0" err="1" smtClean="0"/>
              <a:t>osteomalazi</a:t>
            </a:r>
            <a:endParaRPr lang="tr-TR" sz="2400" dirty="0" smtClean="0"/>
          </a:p>
          <a:p>
            <a:pPr marL="0" indent="0">
              <a:buNone/>
            </a:pPr>
            <a:endParaRPr lang="tr-TR" sz="2400" dirty="0"/>
          </a:p>
          <a:p>
            <a:pPr marL="0" indent="0">
              <a:buNone/>
            </a:pPr>
            <a:endParaRPr lang="tr-TR" sz="2400" dirty="0" smtClean="0"/>
          </a:p>
          <a:p>
            <a:pPr marL="0" indent="0">
              <a:buNone/>
            </a:pPr>
            <a:endParaRPr lang="tr-TR" sz="2400" dirty="0"/>
          </a:p>
        </p:txBody>
      </p:sp>
      <p:sp>
        <p:nvSpPr>
          <p:cNvPr id="3" name="Metin kutusu 2"/>
          <p:cNvSpPr txBox="1"/>
          <p:nvPr/>
        </p:nvSpPr>
        <p:spPr>
          <a:xfrm>
            <a:off x="838200" y="1460400"/>
            <a:ext cx="3910445" cy="461665"/>
          </a:xfrm>
          <a:prstGeom prst="rect">
            <a:avLst/>
          </a:prstGeom>
          <a:noFill/>
        </p:spPr>
        <p:txBody>
          <a:bodyPr wrap="square" rtlCol="0">
            <a:spAutoFit/>
          </a:bodyPr>
          <a:lstStyle/>
          <a:p>
            <a:r>
              <a:rPr lang="tr-TR" sz="2400" dirty="0" smtClean="0">
                <a:solidFill>
                  <a:srgbClr val="FF0000"/>
                </a:solidFill>
              </a:rPr>
              <a:t>Yağda Eriyen Vitaminler</a:t>
            </a:r>
            <a:endParaRPr lang="tr-TR" sz="2400" dirty="0">
              <a:solidFill>
                <a:srgbClr val="FF0000"/>
              </a:solidFill>
            </a:endParaRPr>
          </a:p>
        </p:txBody>
      </p:sp>
      <p:pic>
        <p:nvPicPr>
          <p:cNvPr id="7" name="Resim 6"/>
          <p:cNvPicPr>
            <a:picLocks noChangeAspect="1"/>
          </p:cNvPicPr>
          <p:nvPr/>
        </p:nvPicPr>
        <p:blipFill>
          <a:blip r:embed="rId3"/>
          <a:stretch>
            <a:fillRect/>
          </a:stretch>
        </p:blipFill>
        <p:spPr>
          <a:xfrm>
            <a:off x="2795154" y="4188587"/>
            <a:ext cx="4641965" cy="2599500"/>
          </a:xfrm>
          <a:prstGeom prst="rect">
            <a:avLst/>
          </a:prstGeom>
        </p:spPr>
      </p:pic>
    </p:spTree>
    <p:extLst>
      <p:ext uri="{BB962C8B-B14F-4D97-AF65-F5344CB8AC3E}">
        <p14:creationId xmlns:p14="http://schemas.microsoft.com/office/powerpoint/2010/main" val="2327161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166"/>
            <a:ext cx="10515600" cy="1325563"/>
          </a:xfrm>
        </p:spPr>
        <p:txBody>
          <a:bodyPr/>
          <a:lstStyle/>
          <a:p>
            <a:r>
              <a:rPr lang="tr-TR" dirty="0" smtClean="0"/>
              <a:t>Vitaminler</a:t>
            </a:r>
            <a:endParaRPr lang="tr-TR" dirty="0"/>
          </a:p>
        </p:txBody>
      </p:sp>
      <p:sp>
        <p:nvSpPr>
          <p:cNvPr id="6" name="İçerik Yer Tutucusu 5"/>
          <p:cNvSpPr>
            <a:spLocks noGrp="1"/>
          </p:cNvSpPr>
          <p:nvPr>
            <p:ph idx="1"/>
          </p:nvPr>
        </p:nvSpPr>
        <p:spPr>
          <a:xfrm>
            <a:off x="910936" y="2179407"/>
            <a:ext cx="10515600" cy="4351338"/>
          </a:xfrm>
        </p:spPr>
        <p:txBody>
          <a:bodyPr>
            <a:normAutofit/>
          </a:bodyPr>
          <a:lstStyle/>
          <a:p>
            <a:pPr marL="0" indent="0">
              <a:buNone/>
            </a:pPr>
            <a:r>
              <a:rPr lang="tr-TR" sz="2400" b="1" dirty="0" smtClean="0">
                <a:solidFill>
                  <a:srgbClr val="0070C0"/>
                </a:solidFill>
              </a:rPr>
              <a:t>E Vitamini (</a:t>
            </a:r>
            <a:r>
              <a:rPr lang="tr-TR" sz="2400" b="1" dirty="0" err="1" smtClean="0">
                <a:solidFill>
                  <a:srgbClr val="0070C0"/>
                </a:solidFill>
              </a:rPr>
              <a:t>Tokoferol</a:t>
            </a:r>
            <a:r>
              <a:rPr lang="tr-TR" sz="2400" b="1" dirty="0" smtClean="0">
                <a:solidFill>
                  <a:srgbClr val="0070C0"/>
                </a:solidFill>
              </a:rPr>
              <a:t>)</a:t>
            </a:r>
            <a:endParaRPr lang="tr-TR" sz="2400" b="1" dirty="0">
              <a:solidFill>
                <a:srgbClr val="0070C0"/>
              </a:solidFill>
            </a:endParaRPr>
          </a:p>
          <a:p>
            <a:pPr marL="0" indent="0">
              <a:buNone/>
            </a:pPr>
            <a:r>
              <a:rPr lang="tr-TR" sz="2400" dirty="0" smtClean="0"/>
              <a:t>Bulunduğu </a:t>
            </a:r>
            <a:r>
              <a:rPr lang="tr-TR" sz="2400" dirty="0"/>
              <a:t>besinler: </a:t>
            </a:r>
            <a:r>
              <a:rPr lang="tr-TR" sz="2400" dirty="0" smtClean="0"/>
              <a:t>Buğday özü, tahıl taneleri, yumurta, bitkisel yağlar, sebze ve doğal pirinç…</a:t>
            </a:r>
            <a:endParaRPr lang="tr-TR" sz="2400" dirty="0"/>
          </a:p>
          <a:p>
            <a:pPr marL="0" indent="0">
              <a:buNone/>
            </a:pPr>
            <a:r>
              <a:rPr lang="tr-TR" sz="2400" dirty="0"/>
              <a:t>En önemli işlevleri: </a:t>
            </a:r>
            <a:r>
              <a:rPr lang="tr-TR" sz="2400" dirty="0" smtClean="0"/>
              <a:t>Doymamış yağ </a:t>
            </a:r>
            <a:r>
              <a:rPr lang="tr-TR" sz="2400" dirty="0" err="1" smtClean="0"/>
              <a:t>oksidasyonunu</a:t>
            </a:r>
            <a:r>
              <a:rPr lang="tr-TR" sz="2400" dirty="0" smtClean="0"/>
              <a:t> önler (</a:t>
            </a:r>
            <a:r>
              <a:rPr lang="tr-TR" sz="2400" dirty="0" err="1" smtClean="0"/>
              <a:t>antioksidant</a:t>
            </a:r>
            <a:r>
              <a:rPr lang="tr-TR" sz="2400" dirty="0" smtClean="0"/>
              <a:t>)</a:t>
            </a:r>
            <a:endParaRPr lang="tr-TR" sz="2400" dirty="0"/>
          </a:p>
          <a:p>
            <a:pPr marL="0" indent="0">
              <a:buNone/>
            </a:pPr>
            <a:r>
              <a:rPr lang="tr-TR" sz="2400" dirty="0"/>
              <a:t>Eksiklik belirtileri: K</a:t>
            </a:r>
            <a:r>
              <a:rPr lang="tr-TR" sz="2400" dirty="0" smtClean="0"/>
              <a:t>onsantrasyonda </a:t>
            </a:r>
            <a:r>
              <a:rPr lang="tr-TR" sz="2400" dirty="0"/>
              <a:t>bozukluk, yorgunluk ve kansızlık</a:t>
            </a:r>
          </a:p>
          <a:p>
            <a:pPr marL="0" indent="0">
              <a:buNone/>
            </a:pPr>
            <a:endParaRPr lang="tr-TR" sz="2400" dirty="0" smtClean="0"/>
          </a:p>
          <a:p>
            <a:pPr marL="0" indent="0">
              <a:buNone/>
            </a:pPr>
            <a:endParaRPr lang="tr-TR" sz="2400" dirty="0"/>
          </a:p>
        </p:txBody>
      </p:sp>
      <p:sp>
        <p:nvSpPr>
          <p:cNvPr id="3" name="Metin kutusu 2"/>
          <p:cNvSpPr txBox="1"/>
          <p:nvPr/>
        </p:nvSpPr>
        <p:spPr>
          <a:xfrm>
            <a:off x="838200" y="1460400"/>
            <a:ext cx="3910445" cy="461665"/>
          </a:xfrm>
          <a:prstGeom prst="rect">
            <a:avLst/>
          </a:prstGeom>
          <a:noFill/>
        </p:spPr>
        <p:txBody>
          <a:bodyPr wrap="square" rtlCol="0">
            <a:spAutoFit/>
          </a:bodyPr>
          <a:lstStyle/>
          <a:p>
            <a:r>
              <a:rPr lang="tr-TR" sz="2400" dirty="0" smtClean="0">
                <a:solidFill>
                  <a:srgbClr val="FF0000"/>
                </a:solidFill>
              </a:rPr>
              <a:t>Yağda Eriyen Vitaminler</a:t>
            </a:r>
            <a:endParaRPr lang="tr-TR" sz="2400" dirty="0">
              <a:solidFill>
                <a:srgbClr val="FF0000"/>
              </a:solidFill>
            </a:endParaRPr>
          </a:p>
        </p:txBody>
      </p:sp>
      <p:pic>
        <p:nvPicPr>
          <p:cNvPr id="7" name="Resim 6"/>
          <p:cNvPicPr>
            <a:picLocks noChangeAspect="1"/>
          </p:cNvPicPr>
          <p:nvPr/>
        </p:nvPicPr>
        <p:blipFill>
          <a:blip r:embed="rId2"/>
          <a:stretch>
            <a:fillRect/>
          </a:stretch>
        </p:blipFill>
        <p:spPr>
          <a:xfrm>
            <a:off x="3377044" y="4355837"/>
            <a:ext cx="5101071" cy="2432250"/>
          </a:xfrm>
          <a:prstGeom prst="rect">
            <a:avLst/>
          </a:prstGeom>
        </p:spPr>
      </p:pic>
    </p:spTree>
    <p:extLst>
      <p:ext uri="{BB962C8B-B14F-4D97-AF65-F5344CB8AC3E}">
        <p14:creationId xmlns:p14="http://schemas.microsoft.com/office/powerpoint/2010/main" val="1364465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166"/>
            <a:ext cx="10515600" cy="1325563"/>
          </a:xfrm>
        </p:spPr>
        <p:txBody>
          <a:bodyPr/>
          <a:lstStyle/>
          <a:p>
            <a:r>
              <a:rPr lang="tr-TR" dirty="0" smtClean="0"/>
              <a:t>Vitaminler</a:t>
            </a:r>
            <a:endParaRPr lang="tr-TR" dirty="0"/>
          </a:p>
        </p:txBody>
      </p:sp>
      <p:sp>
        <p:nvSpPr>
          <p:cNvPr id="6" name="İçerik Yer Tutucusu 5"/>
          <p:cNvSpPr>
            <a:spLocks noGrp="1"/>
          </p:cNvSpPr>
          <p:nvPr>
            <p:ph idx="1"/>
          </p:nvPr>
        </p:nvSpPr>
        <p:spPr>
          <a:xfrm>
            <a:off x="910936" y="2179407"/>
            <a:ext cx="10515600" cy="4351338"/>
          </a:xfrm>
        </p:spPr>
        <p:txBody>
          <a:bodyPr>
            <a:normAutofit/>
          </a:bodyPr>
          <a:lstStyle/>
          <a:p>
            <a:pPr marL="0" indent="0">
              <a:buNone/>
            </a:pPr>
            <a:r>
              <a:rPr lang="tr-TR" sz="2400" b="1" dirty="0" smtClean="0">
                <a:solidFill>
                  <a:srgbClr val="0070C0"/>
                </a:solidFill>
              </a:rPr>
              <a:t>K Vitamini </a:t>
            </a:r>
          </a:p>
          <a:p>
            <a:pPr marL="0" indent="0">
              <a:buNone/>
            </a:pPr>
            <a:r>
              <a:rPr lang="tr-TR" sz="2400" dirty="0" smtClean="0"/>
              <a:t>Bulunduğu </a:t>
            </a:r>
            <a:r>
              <a:rPr lang="tr-TR" sz="2400" dirty="0"/>
              <a:t>besinler: </a:t>
            </a:r>
            <a:r>
              <a:rPr lang="tr-TR" sz="2400" dirty="0" smtClean="0"/>
              <a:t>Karalahana, pancar, pazı, </a:t>
            </a:r>
            <a:r>
              <a:rPr lang="tr-TR" sz="2400" dirty="0" err="1" smtClean="0"/>
              <a:t>marul,yeşil</a:t>
            </a:r>
            <a:r>
              <a:rPr lang="tr-TR" sz="2400" dirty="0" smtClean="0"/>
              <a:t> soğan, yaban mersini …</a:t>
            </a:r>
            <a:endParaRPr lang="tr-TR" sz="2400" dirty="0"/>
          </a:p>
          <a:p>
            <a:pPr marL="0" indent="0">
              <a:buNone/>
            </a:pPr>
            <a:r>
              <a:rPr lang="tr-TR" sz="2400" dirty="0"/>
              <a:t>En önemli işlevleri: </a:t>
            </a:r>
            <a:r>
              <a:rPr lang="tr-TR" sz="2400" dirty="0" smtClean="0"/>
              <a:t>Kan pıhtılaşmasında katılım</a:t>
            </a:r>
            <a:endParaRPr lang="tr-TR" sz="2400" dirty="0"/>
          </a:p>
          <a:p>
            <a:pPr marL="0" indent="0">
              <a:buNone/>
            </a:pPr>
            <a:r>
              <a:rPr lang="tr-TR" sz="2400" dirty="0"/>
              <a:t>Eksiklik belirtileri: </a:t>
            </a:r>
            <a:r>
              <a:rPr lang="tr-TR" sz="2400" dirty="0" smtClean="0"/>
              <a:t>Kanamalara yatkın (</a:t>
            </a:r>
            <a:r>
              <a:rPr lang="tr-TR" sz="2400" dirty="0" err="1" smtClean="0"/>
              <a:t>Hemoraji</a:t>
            </a:r>
            <a:r>
              <a:rPr lang="tr-TR" sz="2400" dirty="0" smtClean="0"/>
              <a:t>), kan pıhtılaşma bozuklukları</a:t>
            </a:r>
            <a:endParaRPr lang="tr-TR" sz="2400" dirty="0"/>
          </a:p>
          <a:p>
            <a:pPr marL="0" indent="0">
              <a:buNone/>
            </a:pPr>
            <a:endParaRPr lang="tr-TR" sz="2400" dirty="0" smtClean="0"/>
          </a:p>
          <a:p>
            <a:pPr marL="0" indent="0">
              <a:buNone/>
            </a:pPr>
            <a:endParaRPr lang="tr-TR" sz="2400" dirty="0"/>
          </a:p>
        </p:txBody>
      </p:sp>
      <p:sp>
        <p:nvSpPr>
          <p:cNvPr id="3" name="Metin kutusu 2"/>
          <p:cNvSpPr txBox="1"/>
          <p:nvPr/>
        </p:nvSpPr>
        <p:spPr>
          <a:xfrm>
            <a:off x="838200" y="1460400"/>
            <a:ext cx="3910445" cy="461665"/>
          </a:xfrm>
          <a:prstGeom prst="rect">
            <a:avLst/>
          </a:prstGeom>
          <a:noFill/>
        </p:spPr>
        <p:txBody>
          <a:bodyPr wrap="square" rtlCol="0">
            <a:spAutoFit/>
          </a:bodyPr>
          <a:lstStyle/>
          <a:p>
            <a:r>
              <a:rPr lang="tr-TR" sz="2400" dirty="0" smtClean="0">
                <a:solidFill>
                  <a:srgbClr val="FF0000"/>
                </a:solidFill>
              </a:rPr>
              <a:t>Yağda Eriyen Vitaminler</a:t>
            </a:r>
            <a:endParaRPr lang="tr-TR" sz="2400" dirty="0">
              <a:solidFill>
                <a:srgbClr val="FF0000"/>
              </a:solidFill>
            </a:endParaRPr>
          </a:p>
        </p:txBody>
      </p:sp>
      <p:pic>
        <p:nvPicPr>
          <p:cNvPr id="7" name="Resim 6"/>
          <p:cNvPicPr>
            <a:picLocks noChangeAspect="1"/>
          </p:cNvPicPr>
          <p:nvPr/>
        </p:nvPicPr>
        <p:blipFill>
          <a:blip r:embed="rId2"/>
          <a:stretch>
            <a:fillRect/>
          </a:stretch>
        </p:blipFill>
        <p:spPr>
          <a:xfrm>
            <a:off x="3699164" y="4072496"/>
            <a:ext cx="3280930" cy="2458249"/>
          </a:xfrm>
          <a:prstGeom prst="rect">
            <a:avLst/>
          </a:prstGeom>
        </p:spPr>
      </p:pic>
    </p:spTree>
    <p:extLst>
      <p:ext uri="{BB962C8B-B14F-4D97-AF65-F5344CB8AC3E}">
        <p14:creationId xmlns:p14="http://schemas.microsoft.com/office/powerpoint/2010/main" val="21888883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166"/>
            <a:ext cx="10515600" cy="1325563"/>
          </a:xfrm>
        </p:spPr>
        <p:txBody>
          <a:bodyPr/>
          <a:lstStyle/>
          <a:p>
            <a:r>
              <a:rPr lang="tr-TR" dirty="0" smtClean="0"/>
              <a:t>Vitaminler</a:t>
            </a:r>
            <a:endParaRPr lang="tr-TR" dirty="0"/>
          </a:p>
        </p:txBody>
      </p:sp>
      <p:sp>
        <p:nvSpPr>
          <p:cNvPr id="6" name="İçerik Yer Tutucusu 5"/>
          <p:cNvSpPr>
            <a:spLocks noGrp="1"/>
          </p:cNvSpPr>
          <p:nvPr>
            <p:ph idx="1"/>
          </p:nvPr>
        </p:nvSpPr>
        <p:spPr>
          <a:xfrm>
            <a:off x="910936" y="2179407"/>
            <a:ext cx="10515600" cy="4351338"/>
          </a:xfrm>
        </p:spPr>
        <p:txBody>
          <a:bodyPr>
            <a:normAutofit/>
          </a:bodyPr>
          <a:lstStyle/>
          <a:p>
            <a:pPr marL="0" indent="0">
              <a:buNone/>
            </a:pPr>
            <a:r>
              <a:rPr lang="tr-TR" sz="2400" b="1" dirty="0" smtClean="0">
                <a:solidFill>
                  <a:srgbClr val="0070C0"/>
                </a:solidFill>
              </a:rPr>
              <a:t>B1 Vitamini (</a:t>
            </a:r>
            <a:r>
              <a:rPr lang="tr-TR" sz="2400" b="1" dirty="0" err="1" smtClean="0">
                <a:solidFill>
                  <a:srgbClr val="0070C0"/>
                </a:solidFill>
              </a:rPr>
              <a:t>Tiamin</a:t>
            </a:r>
            <a:r>
              <a:rPr lang="tr-TR" sz="2400" b="1" dirty="0" smtClean="0">
                <a:solidFill>
                  <a:srgbClr val="0070C0"/>
                </a:solidFill>
              </a:rPr>
              <a:t>)</a:t>
            </a:r>
          </a:p>
          <a:p>
            <a:pPr marL="0" indent="0">
              <a:buNone/>
            </a:pPr>
            <a:r>
              <a:rPr lang="tr-TR" sz="2400" dirty="0" smtClean="0"/>
              <a:t>Bulunduğu </a:t>
            </a:r>
            <a:r>
              <a:rPr lang="tr-TR" sz="2400" dirty="0"/>
              <a:t>besinler: </a:t>
            </a:r>
            <a:r>
              <a:rPr lang="tr-TR" sz="2400" dirty="0" smtClean="0"/>
              <a:t>Buğday özü, maya, tahıl ürünleri, yulaf ezmesi…</a:t>
            </a:r>
            <a:endParaRPr lang="tr-TR" sz="2400" dirty="0"/>
          </a:p>
          <a:p>
            <a:pPr marL="0" indent="0">
              <a:buNone/>
            </a:pPr>
            <a:r>
              <a:rPr lang="tr-TR" sz="2400" dirty="0"/>
              <a:t>En önemli işlevleri: </a:t>
            </a:r>
            <a:r>
              <a:rPr lang="tr-TR" sz="2400" dirty="0" smtClean="0"/>
              <a:t>CO2 metabolizması için gerekli  (antioksidan)</a:t>
            </a:r>
            <a:endParaRPr lang="tr-TR" sz="2400" dirty="0"/>
          </a:p>
          <a:p>
            <a:pPr marL="0" indent="0">
              <a:buNone/>
            </a:pPr>
            <a:r>
              <a:rPr lang="tr-TR" sz="2400" dirty="0"/>
              <a:t>Eksiklik belirtileri: </a:t>
            </a:r>
            <a:r>
              <a:rPr lang="tr-TR" sz="2400" dirty="0" smtClean="0"/>
              <a:t>Kas ve kalp işlevleri ve sinir sisteminde hasar</a:t>
            </a:r>
            <a:endParaRPr lang="tr-TR" sz="2400" dirty="0"/>
          </a:p>
          <a:p>
            <a:pPr marL="0" indent="0">
              <a:buNone/>
            </a:pPr>
            <a:endParaRPr lang="tr-TR" sz="2400" dirty="0" smtClean="0"/>
          </a:p>
          <a:p>
            <a:pPr marL="0" indent="0">
              <a:buNone/>
            </a:pPr>
            <a:endParaRPr lang="tr-TR" sz="2400" dirty="0"/>
          </a:p>
        </p:txBody>
      </p:sp>
      <p:sp>
        <p:nvSpPr>
          <p:cNvPr id="3" name="Metin kutusu 2"/>
          <p:cNvSpPr txBox="1"/>
          <p:nvPr/>
        </p:nvSpPr>
        <p:spPr>
          <a:xfrm>
            <a:off x="838200" y="1460400"/>
            <a:ext cx="3910445" cy="461665"/>
          </a:xfrm>
          <a:prstGeom prst="rect">
            <a:avLst/>
          </a:prstGeom>
          <a:noFill/>
        </p:spPr>
        <p:txBody>
          <a:bodyPr wrap="square" rtlCol="0">
            <a:spAutoFit/>
          </a:bodyPr>
          <a:lstStyle/>
          <a:p>
            <a:r>
              <a:rPr lang="tr-TR" sz="2400" dirty="0" smtClean="0">
                <a:solidFill>
                  <a:srgbClr val="FF0000"/>
                </a:solidFill>
              </a:rPr>
              <a:t>Suda Eriyen Vitaminler</a:t>
            </a:r>
            <a:endParaRPr lang="tr-TR" sz="2400" dirty="0">
              <a:solidFill>
                <a:srgbClr val="FF0000"/>
              </a:solidFill>
            </a:endParaRPr>
          </a:p>
        </p:txBody>
      </p:sp>
      <p:pic>
        <p:nvPicPr>
          <p:cNvPr id="7" name="Resim 6"/>
          <p:cNvPicPr>
            <a:picLocks noChangeAspect="1"/>
          </p:cNvPicPr>
          <p:nvPr/>
        </p:nvPicPr>
        <p:blipFill>
          <a:blip r:embed="rId2"/>
          <a:stretch>
            <a:fillRect/>
          </a:stretch>
        </p:blipFill>
        <p:spPr>
          <a:xfrm>
            <a:off x="2379519" y="4040248"/>
            <a:ext cx="6829424" cy="2747839"/>
          </a:xfrm>
          <a:prstGeom prst="rect">
            <a:avLst/>
          </a:prstGeom>
        </p:spPr>
      </p:pic>
    </p:spTree>
    <p:extLst>
      <p:ext uri="{BB962C8B-B14F-4D97-AF65-F5344CB8AC3E}">
        <p14:creationId xmlns:p14="http://schemas.microsoft.com/office/powerpoint/2010/main" val="1383108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166"/>
            <a:ext cx="10515600" cy="1325563"/>
          </a:xfrm>
        </p:spPr>
        <p:txBody>
          <a:bodyPr/>
          <a:lstStyle/>
          <a:p>
            <a:r>
              <a:rPr lang="tr-TR" dirty="0" smtClean="0"/>
              <a:t>Vitaminler</a:t>
            </a:r>
            <a:endParaRPr lang="tr-TR" dirty="0"/>
          </a:p>
        </p:txBody>
      </p:sp>
      <p:sp>
        <p:nvSpPr>
          <p:cNvPr id="6" name="İçerik Yer Tutucusu 5"/>
          <p:cNvSpPr>
            <a:spLocks noGrp="1"/>
          </p:cNvSpPr>
          <p:nvPr>
            <p:ph idx="1"/>
          </p:nvPr>
        </p:nvSpPr>
        <p:spPr>
          <a:xfrm>
            <a:off x="910936" y="2179407"/>
            <a:ext cx="10515600" cy="4351338"/>
          </a:xfrm>
        </p:spPr>
        <p:txBody>
          <a:bodyPr>
            <a:normAutofit/>
          </a:bodyPr>
          <a:lstStyle/>
          <a:p>
            <a:pPr marL="0" indent="0">
              <a:buNone/>
            </a:pPr>
            <a:r>
              <a:rPr lang="tr-TR" sz="2400" b="1" dirty="0" smtClean="0">
                <a:solidFill>
                  <a:srgbClr val="0070C0"/>
                </a:solidFill>
              </a:rPr>
              <a:t>B2 Vitamini </a:t>
            </a:r>
          </a:p>
          <a:p>
            <a:pPr marL="0" indent="0">
              <a:buNone/>
            </a:pPr>
            <a:r>
              <a:rPr lang="tr-TR" sz="2400" dirty="0" smtClean="0"/>
              <a:t>Bulunduğu </a:t>
            </a:r>
            <a:r>
              <a:rPr lang="tr-TR" sz="2400" dirty="0"/>
              <a:t>besinler: </a:t>
            </a:r>
            <a:r>
              <a:rPr lang="tr-TR" sz="2400" dirty="0" smtClean="0"/>
              <a:t>Süt, et, tahıl, maya, buğday özü…</a:t>
            </a:r>
            <a:endParaRPr lang="tr-TR" sz="2400" dirty="0"/>
          </a:p>
          <a:p>
            <a:pPr marL="0" indent="0">
              <a:buNone/>
            </a:pPr>
            <a:r>
              <a:rPr lang="tr-TR" sz="2400" dirty="0"/>
              <a:t>En önemli işlevleri</a:t>
            </a:r>
            <a:r>
              <a:rPr lang="tr-TR" sz="2400" dirty="0" smtClean="0"/>
              <a:t>: Solunum zincirinin enzim sistemlerinin parçalanması</a:t>
            </a:r>
            <a:endParaRPr lang="tr-TR" sz="2400" dirty="0"/>
          </a:p>
          <a:p>
            <a:pPr marL="0" indent="0">
              <a:buNone/>
            </a:pPr>
            <a:r>
              <a:rPr lang="tr-TR" sz="2400" dirty="0"/>
              <a:t>Eksiklik belirtileri: </a:t>
            </a:r>
            <a:r>
              <a:rPr lang="tr-TR" sz="2400" dirty="0" smtClean="0"/>
              <a:t>Büyüme bozuklukları, deri ve mukoza hastalıkları</a:t>
            </a:r>
            <a:endParaRPr lang="tr-TR" sz="2400" dirty="0"/>
          </a:p>
          <a:p>
            <a:pPr marL="0" indent="0">
              <a:buNone/>
            </a:pPr>
            <a:endParaRPr lang="tr-TR" sz="2400" dirty="0" smtClean="0"/>
          </a:p>
          <a:p>
            <a:pPr marL="0" indent="0">
              <a:buNone/>
            </a:pPr>
            <a:endParaRPr lang="tr-TR" sz="2400" dirty="0"/>
          </a:p>
        </p:txBody>
      </p:sp>
      <p:sp>
        <p:nvSpPr>
          <p:cNvPr id="3" name="Metin kutusu 2"/>
          <p:cNvSpPr txBox="1"/>
          <p:nvPr/>
        </p:nvSpPr>
        <p:spPr>
          <a:xfrm>
            <a:off x="838200" y="1460400"/>
            <a:ext cx="3910445" cy="461665"/>
          </a:xfrm>
          <a:prstGeom prst="rect">
            <a:avLst/>
          </a:prstGeom>
          <a:noFill/>
        </p:spPr>
        <p:txBody>
          <a:bodyPr wrap="square" rtlCol="0">
            <a:spAutoFit/>
          </a:bodyPr>
          <a:lstStyle/>
          <a:p>
            <a:r>
              <a:rPr lang="tr-TR" sz="2400" dirty="0" smtClean="0">
                <a:solidFill>
                  <a:srgbClr val="FF0000"/>
                </a:solidFill>
              </a:rPr>
              <a:t>Suda Eriyen Vitaminler</a:t>
            </a:r>
            <a:endParaRPr lang="tr-TR" sz="2400" dirty="0">
              <a:solidFill>
                <a:srgbClr val="FF0000"/>
              </a:solidFill>
            </a:endParaRPr>
          </a:p>
        </p:txBody>
      </p:sp>
      <p:pic>
        <p:nvPicPr>
          <p:cNvPr id="7" name="Resim 6"/>
          <p:cNvPicPr>
            <a:picLocks noChangeAspect="1"/>
          </p:cNvPicPr>
          <p:nvPr/>
        </p:nvPicPr>
        <p:blipFill>
          <a:blip r:embed="rId2"/>
          <a:stretch>
            <a:fillRect/>
          </a:stretch>
        </p:blipFill>
        <p:spPr>
          <a:xfrm>
            <a:off x="3792681" y="4073564"/>
            <a:ext cx="4367541" cy="2565064"/>
          </a:xfrm>
          <a:prstGeom prst="rect">
            <a:avLst/>
          </a:prstGeom>
        </p:spPr>
      </p:pic>
    </p:spTree>
    <p:extLst>
      <p:ext uri="{BB962C8B-B14F-4D97-AF65-F5344CB8AC3E}">
        <p14:creationId xmlns:p14="http://schemas.microsoft.com/office/powerpoint/2010/main" val="26118070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166"/>
            <a:ext cx="10515600" cy="1325563"/>
          </a:xfrm>
        </p:spPr>
        <p:txBody>
          <a:bodyPr/>
          <a:lstStyle/>
          <a:p>
            <a:r>
              <a:rPr lang="tr-TR" dirty="0" smtClean="0"/>
              <a:t>Vitaminler</a:t>
            </a:r>
            <a:endParaRPr lang="tr-TR" dirty="0"/>
          </a:p>
        </p:txBody>
      </p:sp>
      <p:sp>
        <p:nvSpPr>
          <p:cNvPr id="6" name="İçerik Yer Tutucusu 5"/>
          <p:cNvSpPr>
            <a:spLocks noGrp="1"/>
          </p:cNvSpPr>
          <p:nvPr>
            <p:ph idx="1"/>
          </p:nvPr>
        </p:nvSpPr>
        <p:spPr>
          <a:xfrm>
            <a:off x="910936" y="2179407"/>
            <a:ext cx="10515600" cy="4351338"/>
          </a:xfrm>
        </p:spPr>
        <p:txBody>
          <a:bodyPr>
            <a:normAutofit/>
          </a:bodyPr>
          <a:lstStyle/>
          <a:p>
            <a:pPr marL="0" indent="0">
              <a:buNone/>
            </a:pPr>
            <a:r>
              <a:rPr lang="tr-TR" sz="2400" b="1" dirty="0" smtClean="0">
                <a:solidFill>
                  <a:srgbClr val="0070C0"/>
                </a:solidFill>
              </a:rPr>
              <a:t>B6 Vitamini (</a:t>
            </a:r>
            <a:r>
              <a:rPr lang="tr-TR" sz="2400" b="1" dirty="0" err="1" smtClean="0">
                <a:solidFill>
                  <a:srgbClr val="0070C0"/>
                </a:solidFill>
              </a:rPr>
              <a:t>Piridoksin</a:t>
            </a:r>
            <a:r>
              <a:rPr lang="tr-TR" sz="2400" b="1" dirty="0" smtClean="0">
                <a:solidFill>
                  <a:srgbClr val="0070C0"/>
                </a:solidFill>
              </a:rPr>
              <a:t>)</a:t>
            </a:r>
          </a:p>
          <a:p>
            <a:pPr marL="0" indent="0">
              <a:buNone/>
            </a:pPr>
            <a:r>
              <a:rPr lang="tr-TR" sz="2400" dirty="0" smtClean="0"/>
              <a:t>Bulunduğu </a:t>
            </a:r>
            <a:r>
              <a:rPr lang="tr-TR" sz="2400" dirty="0"/>
              <a:t>besinler: </a:t>
            </a:r>
            <a:r>
              <a:rPr lang="tr-TR" sz="2400" dirty="0" smtClean="0"/>
              <a:t>Tahıl, et, karaciğer, maya, balık…</a:t>
            </a:r>
            <a:endParaRPr lang="tr-TR" sz="2400" dirty="0"/>
          </a:p>
          <a:p>
            <a:pPr marL="0" indent="0">
              <a:buNone/>
            </a:pPr>
            <a:r>
              <a:rPr lang="tr-TR" sz="2400" dirty="0"/>
              <a:t>En önemli işlevleri</a:t>
            </a:r>
            <a:r>
              <a:rPr lang="tr-TR" sz="2400" dirty="0" smtClean="0"/>
              <a:t>: Protein metabolizmasında katılım</a:t>
            </a:r>
            <a:endParaRPr lang="tr-TR" sz="2400" dirty="0"/>
          </a:p>
          <a:p>
            <a:pPr marL="0" indent="0">
              <a:buNone/>
            </a:pPr>
            <a:r>
              <a:rPr lang="tr-TR" sz="2400" dirty="0"/>
              <a:t>Eksiklik belirtileri: </a:t>
            </a:r>
            <a:r>
              <a:rPr lang="tr-TR" sz="2400" dirty="0" smtClean="0"/>
              <a:t>MSS, çeşitli enzim sistemleri ile deri hastalıkları</a:t>
            </a:r>
            <a:endParaRPr lang="tr-TR" sz="2400" dirty="0"/>
          </a:p>
          <a:p>
            <a:pPr marL="0" indent="0">
              <a:buNone/>
            </a:pPr>
            <a:endParaRPr lang="tr-TR" sz="2400" dirty="0" smtClean="0"/>
          </a:p>
          <a:p>
            <a:pPr marL="0" indent="0">
              <a:buNone/>
            </a:pPr>
            <a:endParaRPr lang="tr-TR" sz="2400" dirty="0"/>
          </a:p>
        </p:txBody>
      </p:sp>
      <p:sp>
        <p:nvSpPr>
          <p:cNvPr id="3" name="Metin kutusu 2"/>
          <p:cNvSpPr txBox="1"/>
          <p:nvPr/>
        </p:nvSpPr>
        <p:spPr>
          <a:xfrm>
            <a:off x="838200" y="1460400"/>
            <a:ext cx="3910445" cy="461665"/>
          </a:xfrm>
          <a:prstGeom prst="rect">
            <a:avLst/>
          </a:prstGeom>
          <a:noFill/>
        </p:spPr>
        <p:txBody>
          <a:bodyPr wrap="square" rtlCol="0">
            <a:spAutoFit/>
          </a:bodyPr>
          <a:lstStyle/>
          <a:p>
            <a:r>
              <a:rPr lang="tr-TR" sz="2400" dirty="0" smtClean="0">
                <a:solidFill>
                  <a:srgbClr val="FF0000"/>
                </a:solidFill>
              </a:rPr>
              <a:t>Suda Eriyen Vitaminler</a:t>
            </a:r>
            <a:endParaRPr lang="tr-TR" sz="2400" dirty="0">
              <a:solidFill>
                <a:srgbClr val="FF0000"/>
              </a:solidFill>
            </a:endParaRPr>
          </a:p>
        </p:txBody>
      </p:sp>
      <p:pic>
        <p:nvPicPr>
          <p:cNvPr id="7" name="Resim 6"/>
          <p:cNvPicPr>
            <a:picLocks noChangeAspect="1"/>
          </p:cNvPicPr>
          <p:nvPr/>
        </p:nvPicPr>
        <p:blipFill>
          <a:blip r:embed="rId2"/>
          <a:stretch>
            <a:fillRect/>
          </a:stretch>
        </p:blipFill>
        <p:spPr>
          <a:xfrm>
            <a:off x="3584864" y="4171809"/>
            <a:ext cx="4118264" cy="2290784"/>
          </a:xfrm>
          <a:prstGeom prst="rect">
            <a:avLst/>
          </a:prstGeom>
        </p:spPr>
      </p:pic>
    </p:spTree>
    <p:extLst>
      <p:ext uri="{BB962C8B-B14F-4D97-AF65-F5344CB8AC3E}">
        <p14:creationId xmlns:p14="http://schemas.microsoft.com/office/powerpoint/2010/main" val="31196779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166"/>
            <a:ext cx="10515600" cy="1325563"/>
          </a:xfrm>
        </p:spPr>
        <p:txBody>
          <a:bodyPr/>
          <a:lstStyle/>
          <a:p>
            <a:r>
              <a:rPr lang="tr-TR" dirty="0" smtClean="0"/>
              <a:t>Vitaminler</a:t>
            </a:r>
            <a:endParaRPr lang="tr-TR" dirty="0"/>
          </a:p>
        </p:txBody>
      </p:sp>
      <p:sp>
        <p:nvSpPr>
          <p:cNvPr id="6" name="İçerik Yer Tutucusu 5"/>
          <p:cNvSpPr>
            <a:spLocks noGrp="1"/>
          </p:cNvSpPr>
          <p:nvPr>
            <p:ph idx="1"/>
          </p:nvPr>
        </p:nvSpPr>
        <p:spPr>
          <a:xfrm>
            <a:off x="910936" y="2179407"/>
            <a:ext cx="10515600" cy="4351338"/>
          </a:xfrm>
        </p:spPr>
        <p:txBody>
          <a:bodyPr>
            <a:normAutofit/>
          </a:bodyPr>
          <a:lstStyle/>
          <a:p>
            <a:pPr marL="0" indent="0">
              <a:buNone/>
            </a:pPr>
            <a:r>
              <a:rPr lang="tr-TR" sz="2400" b="1" dirty="0" smtClean="0">
                <a:solidFill>
                  <a:srgbClr val="0070C0"/>
                </a:solidFill>
              </a:rPr>
              <a:t>B12 Vitamini (</a:t>
            </a:r>
            <a:r>
              <a:rPr lang="tr-TR" sz="2400" b="1" dirty="0" err="1" smtClean="0">
                <a:solidFill>
                  <a:srgbClr val="0070C0"/>
                </a:solidFill>
              </a:rPr>
              <a:t>Siyano-Kobalamin</a:t>
            </a:r>
            <a:r>
              <a:rPr lang="tr-TR" sz="2400" b="1" dirty="0" smtClean="0">
                <a:solidFill>
                  <a:srgbClr val="0070C0"/>
                </a:solidFill>
              </a:rPr>
              <a:t>)</a:t>
            </a:r>
          </a:p>
          <a:p>
            <a:pPr marL="0" indent="0">
              <a:buNone/>
            </a:pPr>
            <a:r>
              <a:rPr lang="tr-TR" sz="2400" dirty="0" smtClean="0"/>
              <a:t>Bulunduğu </a:t>
            </a:r>
            <a:r>
              <a:rPr lang="tr-TR" sz="2400" dirty="0"/>
              <a:t>besinler: </a:t>
            </a:r>
            <a:r>
              <a:rPr lang="tr-TR" sz="2400" dirty="0" smtClean="0"/>
              <a:t>Bütün hayvansal besinlerde</a:t>
            </a:r>
            <a:endParaRPr lang="tr-TR" sz="2400" dirty="0"/>
          </a:p>
          <a:p>
            <a:pPr marL="0" indent="0">
              <a:buNone/>
            </a:pPr>
            <a:r>
              <a:rPr lang="tr-TR" sz="2400" dirty="0"/>
              <a:t>En önemli işlevleri</a:t>
            </a:r>
            <a:r>
              <a:rPr lang="tr-TR" sz="2400" dirty="0" smtClean="0"/>
              <a:t>: Alyuvarların oluşumuna katılım</a:t>
            </a:r>
            <a:endParaRPr lang="tr-TR" sz="2400" dirty="0"/>
          </a:p>
          <a:p>
            <a:pPr marL="0" indent="0">
              <a:buNone/>
            </a:pPr>
            <a:r>
              <a:rPr lang="tr-TR" sz="2400" dirty="0"/>
              <a:t>Eksiklik belirtileri: </a:t>
            </a:r>
            <a:r>
              <a:rPr lang="tr-TR" sz="2400" dirty="0" smtClean="0"/>
              <a:t>Alyuvar miktarında azalma (Anemi)</a:t>
            </a:r>
            <a:endParaRPr lang="tr-TR" sz="2400" dirty="0"/>
          </a:p>
          <a:p>
            <a:pPr marL="0" indent="0">
              <a:buNone/>
            </a:pPr>
            <a:endParaRPr lang="tr-TR" sz="2400" dirty="0" smtClean="0"/>
          </a:p>
          <a:p>
            <a:pPr marL="0" indent="0">
              <a:buNone/>
            </a:pPr>
            <a:endParaRPr lang="tr-TR" sz="2400" dirty="0"/>
          </a:p>
        </p:txBody>
      </p:sp>
      <p:sp>
        <p:nvSpPr>
          <p:cNvPr id="3" name="Metin kutusu 2"/>
          <p:cNvSpPr txBox="1"/>
          <p:nvPr/>
        </p:nvSpPr>
        <p:spPr>
          <a:xfrm>
            <a:off x="838200" y="1460400"/>
            <a:ext cx="3910445" cy="461665"/>
          </a:xfrm>
          <a:prstGeom prst="rect">
            <a:avLst/>
          </a:prstGeom>
          <a:noFill/>
        </p:spPr>
        <p:txBody>
          <a:bodyPr wrap="square" rtlCol="0">
            <a:spAutoFit/>
          </a:bodyPr>
          <a:lstStyle/>
          <a:p>
            <a:r>
              <a:rPr lang="tr-TR" sz="2400" dirty="0" smtClean="0">
                <a:solidFill>
                  <a:srgbClr val="FF0000"/>
                </a:solidFill>
              </a:rPr>
              <a:t>Suda Eriyen Vitaminler</a:t>
            </a:r>
            <a:endParaRPr lang="tr-TR" sz="2400" dirty="0">
              <a:solidFill>
                <a:srgbClr val="FF0000"/>
              </a:solidFill>
            </a:endParaRPr>
          </a:p>
        </p:txBody>
      </p:sp>
      <p:pic>
        <p:nvPicPr>
          <p:cNvPr id="7" name="Resim 6"/>
          <p:cNvPicPr>
            <a:picLocks noChangeAspect="1"/>
          </p:cNvPicPr>
          <p:nvPr/>
        </p:nvPicPr>
        <p:blipFill>
          <a:blip r:embed="rId2"/>
          <a:stretch>
            <a:fillRect/>
          </a:stretch>
        </p:blipFill>
        <p:spPr>
          <a:xfrm>
            <a:off x="1507548" y="3930587"/>
            <a:ext cx="8096250" cy="2857500"/>
          </a:xfrm>
          <a:prstGeom prst="rect">
            <a:avLst/>
          </a:prstGeom>
        </p:spPr>
      </p:pic>
    </p:spTree>
    <p:extLst>
      <p:ext uri="{BB962C8B-B14F-4D97-AF65-F5344CB8AC3E}">
        <p14:creationId xmlns:p14="http://schemas.microsoft.com/office/powerpoint/2010/main" val="2365755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166"/>
            <a:ext cx="10515600" cy="1325563"/>
          </a:xfrm>
        </p:spPr>
        <p:txBody>
          <a:bodyPr/>
          <a:lstStyle/>
          <a:p>
            <a:r>
              <a:rPr lang="tr-TR" dirty="0" smtClean="0"/>
              <a:t>Vitaminler</a:t>
            </a:r>
            <a:endParaRPr lang="tr-TR" dirty="0"/>
          </a:p>
        </p:txBody>
      </p:sp>
      <p:sp>
        <p:nvSpPr>
          <p:cNvPr id="6" name="İçerik Yer Tutucusu 5"/>
          <p:cNvSpPr>
            <a:spLocks noGrp="1"/>
          </p:cNvSpPr>
          <p:nvPr>
            <p:ph idx="1"/>
          </p:nvPr>
        </p:nvSpPr>
        <p:spPr>
          <a:xfrm>
            <a:off x="910936" y="2179407"/>
            <a:ext cx="10515600" cy="4351338"/>
          </a:xfrm>
        </p:spPr>
        <p:txBody>
          <a:bodyPr>
            <a:normAutofit/>
          </a:bodyPr>
          <a:lstStyle/>
          <a:p>
            <a:pPr marL="0" indent="0">
              <a:buNone/>
            </a:pPr>
            <a:r>
              <a:rPr lang="tr-TR" sz="2400" b="1" dirty="0" smtClean="0">
                <a:solidFill>
                  <a:srgbClr val="0070C0"/>
                </a:solidFill>
              </a:rPr>
              <a:t>C Vitamini (</a:t>
            </a:r>
            <a:r>
              <a:rPr lang="tr-TR" sz="2400" b="1" dirty="0" err="1" smtClean="0">
                <a:solidFill>
                  <a:srgbClr val="0070C0"/>
                </a:solidFill>
              </a:rPr>
              <a:t>Askorbik</a:t>
            </a:r>
            <a:r>
              <a:rPr lang="tr-TR" sz="2400" b="1" dirty="0" smtClean="0">
                <a:solidFill>
                  <a:srgbClr val="0070C0"/>
                </a:solidFill>
              </a:rPr>
              <a:t> Asit)</a:t>
            </a:r>
          </a:p>
          <a:p>
            <a:pPr marL="0" indent="0">
              <a:buNone/>
            </a:pPr>
            <a:r>
              <a:rPr lang="tr-TR" sz="2400" dirty="0" smtClean="0"/>
              <a:t>Bulunduğu </a:t>
            </a:r>
            <a:r>
              <a:rPr lang="tr-TR" sz="2400" dirty="0"/>
              <a:t>besinler: </a:t>
            </a:r>
            <a:r>
              <a:rPr lang="tr-TR" sz="2400" dirty="0" smtClean="0"/>
              <a:t>Taze meyve ve sebzelerde, patates, turunçgiller, kuşburnu, biber, </a:t>
            </a:r>
            <a:r>
              <a:rPr lang="tr-TR" sz="2400" dirty="0" err="1" smtClean="0"/>
              <a:t>maydonoz</a:t>
            </a:r>
            <a:r>
              <a:rPr lang="tr-TR" sz="2400" dirty="0" smtClean="0"/>
              <a:t>…</a:t>
            </a:r>
            <a:endParaRPr lang="tr-TR" sz="2400" dirty="0"/>
          </a:p>
          <a:p>
            <a:pPr marL="0" indent="0">
              <a:buNone/>
            </a:pPr>
            <a:r>
              <a:rPr lang="tr-TR" sz="2400" dirty="0"/>
              <a:t>En önemli işlevleri</a:t>
            </a:r>
            <a:r>
              <a:rPr lang="tr-TR" sz="2400" dirty="0" smtClean="0"/>
              <a:t>: Bağ dokusunun temel maddesinin inşasına ortak olma, içsel ara metabolizmaya katılım</a:t>
            </a:r>
            <a:endParaRPr lang="tr-TR" sz="2400" dirty="0"/>
          </a:p>
          <a:p>
            <a:pPr marL="0" indent="0">
              <a:buNone/>
            </a:pPr>
            <a:r>
              <a:rPr lang="tr-TR" sz="2400" dirty="0"/>
              <a:t>Eksiklik belirtileri: </a:t>
            </a:r>
            <a:r>
              <a:rPr lang="tr-TR" sz="2400" dirty="0" smtClean="0"/>
              <a:t>Enfeksiyonlara yatkınlık, kanamalara eğilim, kemik ve bağ dokusu gelişiminde bozulma, özellikle diş ve diş etlerinde hastalık (</a:t>
            </a:r>
            <a:r>
              <a:rPr lang="tr-TR" sz="2400" dirty="0" err="1" smtClean="0"/>
              <a:t>Skorbut</a:t>
            </a:r>
            <a:r>
              <a:rPr lang="tr-TR" sz="2400" dirty="0" smtClean="0"/>
              <a:t>)</a:t>
            </a:r>
            <a:endParaRPr lang="tr-TR" sz="2400" dirty="0"/>
          </a:p>
          <a:p>
            <a:pPr marL="0" indent="0">
              <a:buNone/>
            </a:pPr>
            <a:endParaRPr lang="tr-TR" sz="2400" dirty="0" smtClean="0"/>
          </a:p>
          <a:p>
            <a:pPr marL="0" indent="0">
              <a:buNone/>
            </a:pPr>
            <a:endParaRPr lang="tr-TR" sz="2400" dirty="0"/>
          </a:p>
        </p:txBody>
      </p:sp>
      <p:sp>
        <p:nvSpPr>
          <p:cNvPr id="3" name="Metin kutusu 2"/>
          <p:cNvSpPr txBox="1"/>
          <p:nvPr/>
        </p:nvSpPr>
        <p:spPr>
          <a:xfrm>
            <a:off x="838200" y="1460400"/>
            <a:ext cx="3910445" cy="461665"/>
          </a:xfrm>
          <a:prstGeom prst="rect">
            <a:avLst/>
          </a:prstGeom>
          <a:noFill/>
        </p:spPr>
        <p:txBody>
          <a:bodyPr wrap="square" rtlCol="0">
            <a:spAutoFit/>
          </a:bodyPr>
          <a:lstStyle/>
          <a:p>
            <a:r>
              <a:rPr lang="tr-TR" sz="2400" dirty="0" smtClean="0">
                <a:solidFill>
                  <a:srgbClr val="FF0000"/>
                </a:solidFill>
              </a:rPr>
              <a:t>Suda Eriyen Vitaminler</a:t>
            </a:r>
            <a:endParaRPr lang="tr-TR" sz="2400" dirty="0">
              <a:solidFill>
                <a:srgbClr val="FF0000"/>
              </a:solidFill>
            </a:endParaRPr>
          </a:p>
        </p:txBody>
      </p:sp>
      <p:pic>
        <p:nvPicPr>
          <p:cNvPr id="7" name="Resim 6"/>
          <p:cNvPicPr>
            <a:picLocks noChangeAspect="1"/>
          </p:cNvPicPr>
          <p:nvPr/>
        </p:nvPicPr>
        <p:blipFill>
          <a:blip r:embed="rId2"/>
          <a:stretch>
            <a:fillRect/>
          </a:stretch>
        </p:blipFill>
        <p:spPr>
          <a:xfrm>
            <a:off x="4412729" y="5049981"/>
            <a:ext cx="2740545" cy="1534705"/>
          </a:xfrm>
          <a:prstGeom prst="rect">
            <a:avLst/>
          </a:prstGeom>
        </p:spPr>
      </p:pic>
    </p:spTree>
    <p:extLst>
      <p:ext uri="{BB962C8B-B14F-4D97-AF65-F5344CB8AC3E}">
        <p14:creationId xmlns:p14="http://schemas.microsoft.com/office/powerpoint/2010/main" val="816480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a:stretch>
            <a:fillRect/>
          </a:stretch>
        </p:blipFill>
        <p:spPr>
          <a:xfrm>
            <a:off x="8181646" y="1568283"/>
            <a:ext cx="3514187" cy="1919287"/>
          </a:xfrm>
          <a:prstGeom prst="rect">
            <a:avLst/>
          </a:prstGeom>
        </p:spPr>
      </p:pic>
      <p:sp>
        <p:nvSpPr>
          <p:cNvPr id="2" name="Unvan 1"/>
          <p:cNvSpPr>
            <a:spLocks noGrp="1"/>
          </p:cNvSpPr>
          <p:nvPr>
            <p:ph type="title"/>
          </p:nvPr>
        </p:nvSpPr>
        <p:spPr>
          <a:xfrm>
            <a:off x="838200" y="6166"/>
            <a:ext cx="10515600" cy="1325563"/>
          </a:xfrm>
        </p:spPr>
        <p:txBody>
          <a:bodyPr/>
          <a:lstStyle/>
          <a:p>
            <a:r>
              <a:rPr lang="tr-TR" dirty="0" smtClean="0"/>
              <a:t>Protein İçeren Besinler</a:t>
            </a:r>
            <a:endParaRPr lang="tr-TR" dirty="0"/>
          </a:p>
        </p:txBody>
      </p:sp>
      <p:sp>
        <p:nvSpPr>
          <p:cNvPr id="6" name="İçerik Yer Tutucusu 5"/>
          <p:cNvSpPr>
            <a:spLocks noGrp="1"/>
          </p:cNvSpPr>
          <p:nvPr>
            <p:ph idx="1"/>
          </p:nvPr>
        </p:nvSpPr>
        <p:spPr>
          <a:xfrm>
            <a:off x="79664" y="1837709"/>
            <a:ext cx="8659091" cy="4351338"/>
          </a:xfrm>
        </p:spPr>
        <p:txBody>
          <a:bodyPr>
            <a:noAutofit/>
          </a:bodyPr>
          <a:lstStyle/>
          <a:p>
            <a:pPr fontAlgn="base">
              <a:buFont typeface="Wingdings" panose="05000000000000000000" pitchFamily="2" charset="2"/>
              <a:buChar char="Ø"/>
            </a:pPr>
            <a:r>
              <a:rPr lang="tr-TR" sz="2400" b="1" dirty="0"/>
              <a:t>Balık:</a:t>
            </a:r>
            <a:r>
              <a:rPr lang="tr-TR" sz="2400" dirty="0"/>
              <a:t> 100 gramındaki değeri yaklaşık balık türüne göre </a:t>
            </a:r>
            <a:r>
              <a:rPr lang="tr-TR" sz="2400" dirty="0">
                <a:solidFill>
                  <a:srgbClr val="FF0000"/>
                </a:solidFill>
              </a:rPr>
              <a:t>20 – 24 gram </a:t>
            </a:r>
            <a:r>
              <a:rPr lang="tr-TR" sz="2400" dirty="0"/>
              <a:t>arasında değişmektedir. Yani 100 gram balık yediğinizde en az 20 gram protein kazanırsınız. Ancak balık yağı haplarında maalesef hiç amino asit bulunmaz</a:t>
            </a:r>
            <a:r>
              <a:rPr lang="tr-TR" sz="2400" dirty="0" smtClean="0"/>
              <a:t>.</a:t>
            </a:r>
          </a:p>
          <a:p>
            <a:pPr fontAlgn="base">
              <a:buFont typeface="Wingdings" panose="05000000000000000000" pitchFamily="2" charset="2"/>
              <a:buChar char="Ø"/>
            </a:pPr>
            <a:endParaRPr lang="tr-TR" sz="2400" dirty="0"/>
          </a:p>
          <a:p>
            <a:pPr fontAlgn="base">
              <a:buFont typeface="Wingdings" panose="05000000000000000000" pitchFamily="2" charset="2"/>
              <a:buChar char="Ø"/>
            </a:pPr>
            <a:r>
              <a:rPr lang="tr-TR" sz="2400" b="1" dirty="0"/>
              <a:t>Barbunya:</a:t>
            </a:r>
            <a:r>
              <a:rPr lang="tr-TR" sz="2400" dirty="0"/>
              <a:t> Orta büyüklükte 1 porsiyon zeytinyağlı barbunya pilaki yaklaşık 43 gram karbonhidrat, </a:t>
            </a:r>
            <a:r>
              <a:rPr lang="tr-TR" sz="2400" b="1" dirty="0">
                <a:solidFill>
                  <a:srgbClr val="FF0000"/>
                </a:solidFill>
              </a:rPr>
              <a:t>15 gram aminoasit</a:t>
            </a:r>
            <a:r>
              <a:rPr lang="tr-TR" sz="2400" dirty="0"/>
              <a:t>, 20 gram yağ, 15 gram lif, önemli miktarda sodyum, potasyum ve kalsiyum mineralleri ile A ve C vitamini içerir. Ayrıca kolesterol miktarı da sıfırdır. Yani kırmızı et alacak paranız yok diye üzülmeyin. Ondan daha sağlıklı bitkisel gıdalar var. Hem de kırmızı etten çok daha ucuz.</a:t>
            </a:r>
          </a:p>
        </p:txBody>
      </p:sp>
      <p:pic>
        <p:nvPicPr>
          <p:cNvPr id="9" name="Resim 8"/>
          <p:cNvPicPr>
            <a:picLocks noChangeAspect="1"/>
          </p:cNvPicPr>
          <p:nvPr/>
        </p:nvPicPr>
        <p:blipFill>
          <a:blip r:embed="rId3"/>
          <a:stretch>
            <a:fillRect/>
          </a:stretch>
        </p:blipFill>
        <p:spPr>
          <a:xfrm>
            <a:off x="8614064" y="3877118"/>
            <a:ext cx="2873086" cy="1910297"/>
          </a:xfrm>
          <a:prstGeom prst="rect">
            <a:avLst/>
          </a:prstGeom>
        </p:spPr>
      </p:pic>
    </p:spTree>
    <p:extLst>
      <p:ext uri="{BB962C8B-B14F-4D97-AF65-F5344CB8AC3E}">
        <p14:creationId xmlns:p14="http://schemas.microsoft.com/office/powerpoint/2010/main" val="31732863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166"/>
            <a:ext cx="10515600" cy="1325563"/>
          </a:xfrm>
        </p:spPr>
        <p:txBody>
          <a:bodyPr/>
          <a:lstStyle/>
          <a:p>
            <a:r>
              <a:rPr lang="tr-TR" dirty="0" smtClean="0"/>
              <a:t>Protein İçeren Besinler</a:t>
            </a:r>
            <a:endParaRPr lang="tr-TR" dirty="0"/>
          </a:p>
        </p:txBody>
      </p:sp>
      <p:sp>
        <p:nvSpPr>
          <p:cNvPr id="5" name="Metin kutusu 4"/>
          <p:cNvSpPr txBox="1"/>
          <p:nvPr/>
        </p:nvSpPr>
        <p:spPr>
          <a:xfrm>
            <a:off x="6681216" y="6176963"/>
            <a:ext cx="5169408" cy="461665"/>
          </a:xfrm>
          <a:prstGeom prst="rect">
            <a:avLst/>
          </a:prstGeom>
          <a:noFill/>
        </p:spPr>
        <p:txBody>
          <a:bodyPr wrap="square" rtlCol="0">
            <a:spAutoFit/>
          </a:bodyPr>
          <a:lstStyle/>
          <a:p>
            <a:pPr algn="r"/>
            <a:r>
              <a:rPr lang="tr-TR" sz="1200" b="1" i="1" dirty="0" smtClean="0"/>
              <a:t>Yaşam Boyu Spor</a:t>
            </a:r>
          </a:p>
          <a:p>
            <a:pPr algn="r"/>
            <a:r>
              <a:rPr lang="tr-TR" sz="1200" b="1" i="1" dirty="0" err="1" smtClean="0"/>
              <a:t>Öğr</a:t>
            </a:r>
            <a:r>
              <a:rPr lang="tr-TR" sz="1200" b="1" i="1" dirty="0" smtClean="0"/>
              <a:t>. Gör. Dr. Elif ÖZ</a:t>
            </a:r>
            <a:endParaRPr lang="tr-TR" sz="1200" b="1" i="1" dirty="0"/>
          </a:p>
        </p:txBody>
      </p:sp>
      <p:sp>
        <p:nvSpPr>
          <p:cNvPr id="6" name="İçerik Yer Tutucusu 5"/>
          <p:cNvSpPr>
            <a:spLocks noGrp="1"/>
          </p:cNvSpPr>
          <p:nvPr>
            <p:ph idx="1"/>
          </p:nvPr>
        </p:nvSpPr>
        <p:spPr>
          <a:xfrm>
            <a:off x="79664" y="1837709"/>
            <a:ext cx="8659091" cy="4351338"/>
          </a:xfrm>
        </p:spPr>
        <p:txBody>
          <a:bodyPr>
            <a:noAutofit/>
          </a:bodyPr>
          <a:lstStyle/>
          <a:p>
            <a:pPr fontAlgn="base">
              <a:buFont typeface="Wingdings" panose="05000000000000000000" pitchFamily="2" charset="2"/>
              <a:buChar char="Ø"/>
            </a:pPr>
            <a:r>
              <a:rPr lang="tr-TR" sz="2400" b="1" dirty="0" smtClean="0"/>
              <a:t>Baklagiller:</a:t>
            </a:r>
            <a:r>
              <a:rPr lang="tr-TR" sz="2400" dirty="0" smtClean="0"/>
              <a:t> Fasulye </a:t>
            </a:r>
            <a:r>
              <a:rPr lang="tr-TR" sz="2400" dirty="0"/>
              <a:t>ve nohut gibi baklagillerin 100 gramında yaklaşık olarak </a:t>
            </a:r>
            <a:r>
              <a:rPr lang="tr-TR" sz="2400" dirty="0">
                <a:solidFill>
                  <a:srgbClr val="FF0000"/>
                </a:solidFill>
              </a:rPr>
              <a:t>16 gram</a:t>
            </a:r>
            <a:r>
              <a:rPr lang="tr-TR" sz="2400" dirty="0"/>
              <a:t>, mercimeğin 100 gramında ise </a:t>
            </a:r>
            <a:r>
              <a:rPr lang="tr-TR" sz="2400" dirty="0">
                <a:solidFill>
                  <a:srgbClr val="FF0000"/>
                </a:solidFill>
              </a:rPr>
              <a:t>9 gram </a:t>
            </a:r>
            <a:r>
              <a:rPr lang="tr-TR" sz="2400" dirty="0"/>
              <a:t>protein bulunuyor. Bitkisel bazlı proteinlerde baklagiller en önemli besinler arasında gösteriliyor. Sağlıklı besinler olmaları da baklagilleri önemli hale getiriyor</a:t>
            </a:r>
            <a:r>
              <a:rPr lang="tr-TR" sz="2400" dirty="0" smtClean="0"/>
              <a:t>.</a:t>
            </a:r>
          </a:p>
          <a:p>
            <a:pPr fontAlgn="base">
              <a:buFont typeface="Wingdings" panose="05000000000000000000" pitchFamily="2" charset="2"/>
              <a:buChar char="Ø"/>
            </a:pPr>
            <a:r>
              <a:rPr lang="tr-TR" sz="2400" b="1" dirty="0" smtClean="0"/>
              <a:t>Kırmızı et: </a:t>
            </a:r>
            <a:r>
              <a:rPr lang="tr-TR" sz="2400" dirty="0"/>
              <a:t>Kırmızı et hayvansal proteinler arasında en fazla protein içeren besin. Uzmanların önerdiği beslenme programlarına göre kırmızı eti haftada en az iki defa tüketmek gerekiyor. Kırmızı etin tek dezavantajı kolesterol içermesi. Bu nedenle kırmızı eti dikkatli tüketmekte fayda var</a:t>
            </a:r>
            <a:r>
              <a:rPr lang="tr-TR" sz="2400" dirty="0" smtClean="0"/>
              <a:t>.</a:t>
            </a:r>
          </a:p>
          <a:p>
            <a:pPr fontAlgn="base">
              <a:buFont typeface="Wingdings" panose="05000000000000000000" pitchFamily="2" charset="2"/>
              <a:buChar char="Ø"/>
            </a:pPr>
            <a:r>
              <a:rPr lang="tr-TR" sz="2400" b="1" dirty="0" smtClean="0"/>
              <a:t>Beyaz et: </a:t>
            </a:r>
            <a:r>
              <a:rPr lang="tr-TR" sz="2400" dirty="0"/>
              <a:t>Kırmızı etin en iyi alternatifi beyaz et. Hindi eti, tavuk ve balık eti yüksek protein içeren beyaz ete en iyi örnekler. Beyaz et kırmızı etten daha az yağ içermesi bakımından da uzmanlar tarafından önerilen besinler arasında bulunuyor.</a:t>
            </a:r>
          </a:p>
          <a:p>
            <a:pPr fontAlgn="base">
              <a:buFont typeface="Wingdings" panose="05000000000000000000" pitchFamily="2" charset="2"/>
              <a:buChar char="Ø"/>
            </a:pPr>
            <a:endParaRPr lang="tr-TR" dirty="0"/>
          </a:p>
        </p:txBody>
      </p:sp>
      <p:pic>
        <p:nvPicPr>
          <p:cNvPr id="3" name="Resim 2"/>
          <p:cNvPicPr>
            <a:picLocks noChangeAspect="1"/>
          </p:cNvPicPr>
          <p:nvPr/>
        </p:nvPicPr>
        <p:blipFill>
          <a:blip r:embed="rId2"/>
          <a:stretch>
            <a:fillRect/>
          </a:stretch>
        </p:blipFill>
        <p:spPr>
          <a:xfrm>
            <a:off x="8567864" y="1388128"/>
            <a:ext cx="3147678" cy="1643088"/>
          </a:xfrm>
          <a:prstGeom prst="rect">
            <a:avLst/>
          </a:prstGeom>
        </p:spPr>
      </p:pic>
      <p:pic>
        <p:nvPicPr>
          <p:cNvPr id="7" name="Resim 6"/>
          <p:cNvPicPr>
            <a:picLocks noChangeAspect="1"/>
          </p:cNvPicPr>
          <p:nvPr/>
        </p:nvPicPr>
        <p:blipFill>
          <a:blip r:embed="rId3"/>
          <a:stretch>
            <a:fillRect/>
          </a:stretch>
        </p:blipFill>
        <p:spPr>
          <a:xfrm>
            <a:off x="8598663" y="3109199"/>
            <a:ext cx="3256972" cy="1891145"/>
          </a:xfrm>
          <a:prstGeom prst="rect">
            <a:avLst/>
          </a:prstGeom>
        </p:spPr>
      </p:pic>
      <p:pic>
        <p:nvPicPr>
          <p:cNvPr id="10" name="Resim 9"/>
          <p:cNvPicPr>
            <a:picLocks noChangeAspect="1"/>
          </p:cNvPicPr>
          <p:nvPr/>
        </p:nvPicPr>
        <p:blipFill rotWithShape="1">
          <a:blip r:embed="rId4"/>
          <a:srcRect t="8525" b="21861"/>
          <a:stretch/>
        </p:blipFill>
        <p:spPr>
          <a:xfrm>
            <a:off x="8567864" y="5288973"/>
            <a:ext cx="3282760" cy="1527463"/>
          </a:xfrm>
          <a:prstGeom prst="rect">
            <a:avLst/>
          </a:prstGeom>
        </p:spPr>
      </p:pic>
    </p:spTree>
    <p:extLst>
      <p:ext uri="{BB962C8B-B14F-4D97-AF65-F5344CB8AC3E}">
        <p14:creationId xmlns:p14="http://schemas.microsoft.com/office/powerpoint/2010/main" val="40903114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6810811" y="2519963"/>
            <a:ext cx="5124014" cy="3420446"/>
          </a:xfrm>
          <a:prstGeom prst="rect">
            <a:avLst/>
          </a:prstGeom>
        </p:spPr>
      </p:pic>
      <p:sp>
        <p:nvSpPr>
          <p:cNvPr id="2" name="Unvan 1"/>
          <p:cNvSpPr>
            <a:spLocks noGrp="1"/>
          </p:cNvSpPr>
          <p:nvPr>
            <p:ph type="title"/>
          </p:nvPr>
        </p:nvSpPr>
        <p:spPr>
          <a:xfrm>
            <a:off x="838200" y="6166"/>
            <a:ext cx="10515600" cy="1325563"/>
          </a:xfrm>
        </p:spPr>
        <p:txBody>
          <a:bodyPr/>
          <a:lstStyle/>
          <a:p>
            <a:r>
              <a:rPr lang="tr-TR" dirty="0" smtClean="0"/>
              <a:t>Protein İçeren Besinler</a:t>
            </a:r>
            <a:endParaRPr lang="tr-TR" dirty="0"/>
          </a:p>
        </p:txBody>
      </p:sp>
      <p:sp>
        <p:nvSpPr>
          <p:cNvPr id="6" name="İçerik Yer Tutucusu 5"/>
          <p:cNvSpPr>
            <a:spLocks noGrp="1"/>
          </p:cNvSpPr>
          <p:nvPr>
            <p:ph idx="1"/>
          </p:nvPr>
        </p:nvSpPr>
        <p:spPr>
          <a:xfrm>
            <a:off x="79664" y="1837709"/>
            <a:ext cx="8659091" cy="4351338"/>
          </a:xfrm>
        </p:spPr>
        <p:txBody>
          <a:bodyPr>
            <a:noAutofit/>
          </a:bodyPr>
          <a:lstStyle/>
          <a:p>
            <a:pPr fontAlgn="base">
              <a:buFont typeface="Wingdings" panose="05000000000000000000" pitchFamily="2" charset="2"/>
              <a:buChar char="Ø"/>
            </a:pPr>
            <a:r>
              <a:rPr lang="tr-TR" sz="2400" b="1" dirty="0" smtClean="0"/>
              <a:t>Süt:</a:t>
            </a:r>
            <a:r>
              <a:rPr lang="tr-TR" sz="2400" dirty="0" smtClean="0"/>
              <a:t> Kas </a:t>
            </a:r>
            <a:r>
              <a:rPr lang="tr-TR" sz="2400" dirty="0"/>
              <a:t>ve kemiklerin gelişiminde önemli besinlerden olan süt hayvansal protein gıdalarının temelini oluşturuyor. Bir fincan sütte yaklaşık </a:t>
            </a:r>
            <a:r>
              <a:rPr lang="tr-TR" sz="2400" dirty="0">
                <a:solidFill>
                  <a:srgbClr val="FF0000"/>
                </a:solidFill>
              </a:rPr>
              <a:t>10 gram </a:t>
            </a:r>
            <a:r>
              <a:rPr lang="tr-TR" sz="2400" dirty="0"/>
              <a:t>protein bulunuyor</a:t>
            </a:r>
            <a:r>
              <a:rPr lang="tr-TR" sz="2400" dirty="0" smtClean="0"/>
              <a:t>.</a:t>
            </a:r>
          </a:p>
          <a:p>
            <a:pPr fontAlgn="base">
              <a:buFont typeface="Wingdings" panose="05000000000000000000" pitchFamily="2" charset="2"/>
              <a:buChar char="Ø"/>
            </a:pPr>
            <a:endParaRPr lang="tr-TR" sz="2400" dirty="0" smtClean="0"/>
          </a:p>
          <a:p>
            <a:pPr fontAlgn="base">
              <a:buFont typeface="Wingdings" panose="05000000000000000000" pitchFamily="2" charset="2"/>
              <a:buChar char="Ø"/>
            </a:pPr>
            <a:r>
              <a:rPr lang="tr-TR" sz="2400" b="1" dirty="0" smtClean="0"/>
              <a:t>Yoğurt: </a:t>
            </a:r>
            <a:r>
              <a:rPr lang="tr-TR" sz="2400" dirty="0" smtClean="0"/>
              <a:t>Severek </a:t>
            </a:r>
            <a:r>
              <a:rPr lang="tr-TR" sz="2400" dirty="0"/>
              <a:t>tüketilen gıdalardan biri olan yoğurdun 150 gramında </a:t>
            </a:r>
            <a:r>
              <a:rPr lang="tr-TR" sz="2400" dirty="0">
                <a:solidFill>
                  <a:srgbClr val="FF0000"/>
                </a:solidFill>
              </a:rPr>
              <a:t>15 gram </a:t>
            </a:r>
            <a:r>
              <a:rPr lang="tr-TR" sz="2400" dirty="0"/>
              <a:t>protein bulunuyor</a:t>
            </a:r>
            <a:r>
              <a:rPr lang="tr-TR" sz="2400" dirty="0" smtClean="0"/>
              <a:t>.</a:t>
            </a:r>
          </a:p>
          <a:p>
            <a:pPr fontAlgn="base">
              <a:buFont typeface="Wingdings" panose="05000000000000000000" pitchFamily="2" charset="2"/>
              <a:buChar char="Ø"/>
            </a:pPr>
            <a:endParaRPr lang="tr-TR" sz="2400" dirty="0" smtClean="0"/>
          </a:p>
          <a:p>
            <a:pPr fontAlgn="base">
              <a:buFont typeface="Wingdings" panose="05000000000000000000" pitchFamily="2" charset="2"/>
              <a:buChar char="Ø"/>
            </a:pPr>
            <a:r>
              <a:rPr lang="tr-TR" sz="2400" b="1" dirty="0" smtClean="0"/>
              <a:t>Peynir: </a:t>
            </a:r>
            <a:r>
              <a:rPr lang="tr-TR" sz="2400" dirty="0"/>
              <a:t>Hayvansal protein denilince akla ilk gelen besinlerden olan peynir yüksek protein içeren gıdaların başında. Peynirin 100 gramında yaklaşık 30 gram protein var.</a:t>
            </a:r>
          </a:p>
        </p:txBody>
      </p:sp>
    </p:spTree>
    <p:extLst>
      <p:ext uri="{BB962C8B-B14F-4D97-AF65-F5344CB8AC3E}">
        <p14:creationId xmlns:p14="http://schemas.microsoft.com/office/powerpoint/2010/main" val="3691869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a:stretch>
            <a:fillRect/>
          </a:stretch>
        </p:blipFill>
        <p:spPr>
          <a:xfrm>
            <a:off x="8427494" y="4424175"/>
            <a:ext cx="3423130" cy="2284778"/>
          </a:xfrm>
          <a:prstGeom prst="rect">
            <a:avLst/>
          </a:prstGeom>
        </p:spPr>
      </p:pic>
      <p:sp>
        <p:nvSpPr>
          <p:cNvPr id="2" name="Unvan 1"/>
          <p:cNvSpPr>
            <a:spLocks noGrp="1"/>
          </p:cNvSpPr>
          <p:nvPr>
            <p:ph type="title"/>
          </p:nvPr>
        </p:nvSpPr>
        <p:spPr>
          <a:xfrm>
            <a:off x="838200" y="6166"/>
            <a:ext cx="10515600" cy="1325563"/>
          </a:xfrm>
        </p:spPr>
        <p:txBody>
          <a:bodyPr/>
          <a:lstStyle/>
          <a:p>
            <a:r>
              <a:rPr lang="tr-TR" dirty="0" smtClean="0"/>
              <a:t>Protein İçeren Besinler</a:t>
            </a:r>
            <a:endParaRPr lang="tr-TR" dirty="0"/>
          </a:p>
        </p:txBody>
      </p:sp>
      <p:sp>
        <p:nvSpPr>
          <p:cNvPr id="6" name="İçerik Yer Tutucusu 5"/>
          <p:cNvSpPr>
            <a:spLocks noGrp="1"/>
          </p:cNvSpPr>
          <p:nvPr>
            <p:ph idx="1"/>
          </p:nvPr>
        </p:nvSpPr>
        <p:spPr>
          <a:xfrm>
            <a:off x="79664" y="1837709"/>
            <a:ext cx="8659091" cy="4351338"/>
          </a:xfrm>
        </p:spPr>
        <p:txBody>
          <a:bodyPr>
            <a:noAutofit/>
          </a:bodyPr>
          <a:lstStyle/>
          <a:p>
            <a:pPr fontAlgn="base">
              <a:buFont typeface="Wingdings" panose="05000000000000000000" pitchFamily="2" charset="2"/>
              <a:buChar char="Ø"/>
            </a:pPr>
            <a:r>
              <a:rPr lang="tr-TR" sz="2400" b="1" dirty="0" smtClean="0"/>
              <a:t>Kabak Çekirdeği: </a:t>
            </a:r>
            <a:r>
              <a:rPr lang="tr-TR" sz="2400" dirty="0"/>
              <a:t>Kuruyemişler arasında en fazla protein içeren gıdaların başında </a:t>
            </a:r>
            <a:r>
              <a:rPr lang="tr-TR" sz="2400" dirty="0" smtClean="0"/>
              <a:t>gelen yiyeceklerden biridir. </a:t>
            </a:r>
            <a:r>
              <a:rPr lang="tr-TR" sz="2400" dirty="0"/>
              <a:t>Kabak çekirdeğinin 100 gramında </a:t>
            </a:r>
            <a:r>
              <a:rPr lang="tr-TR" sz="2400" dirty="0">
                <a:solidFill>
                  <a:srgbClr val="FF0000"/>
                </a:solidFill>
              </a:rPr>
              <a:t>16 gram </a:t>
            </a:r>
            <a:r>
              <a:rPr lang="tr-TR" sz="2400" dirty="0"/>
              <a:t>protein bulunuyor. Kabak çekirdeği yağ içerdiği için dikkatli tüketilmesi öneriliyor</a:t>
            </a:r>
            <a:r>
              <a:rPr lang="tr-TR" sz="2400" dirty="0" smtClean="0"/>
              <a:t>.</a:t>
            </a:r>
          </a:p>
          <a:p>
            <a:pPr fontAlgn="base">
              <a:buFont typeface="Wingdings" panose="05000000000000000000" pitchFamily="2" charset="2"/>
              <a:buChar char="Ø"/>
            </a:pPr>
            <a:endParaRPr lang="tr-TR" sz="2400" dirty="0" smtClean="0"/>
          </a:p>
          <a:p>
            <a:pPr fontAlgn="base">
              <a:buFont typeface="Wingdings" panose="05000000000000000000" pitchFamily="2" charset="2"/>
              <a:buChar char="Ø"/>
            </a:pPr>
            <a:r>
              <a:rPr lang="tr-TR" sz="2400" b="1" dirty="0" smtClean="0"/>
              <a:t>Badem: </a:t>
            </a:r>
            <a:r>
              <a:rPr lang="tr-TR" sz="2400" dirty="0" smtClean="0"/>
              <a:t>Kuruyemişler </a:t>
            </a:r>
            <a:r>
              <a:rPr lang="tr-TR" sz="2400" dirty="0"/>
              <a:t>arasında en fazla protein içeren bir diğer çeşit ise badem. Bademi yaklaşık olarak 100 gram tükettiğinizde vücudunuza </a:t>
            </a:r>
            <a:r>
              <a:rPr lang="tr-TR" sz="2400" dirty="0">
                <a:solidFill>
                  <a:srgbClr val="FF0000"/>
                </a:solidFill>
              </a:rPr>
              <a:t>20 gram </a:t>
            </a:r>
            <a:r>
              <a:rPr lang="tr-TR" sz="2400" dirty="0"/>
              <a:t>protein almanızı sağlıyor.</a:t>
            </a:r>
          </a:p>
        </p:txBody>
      </p:sp>
      <p:pic>
        <p:nvPicPr>
          <p:cNvPr id="7" name="Resim 6"/>
          <p:cNvPicPr>
            <a:picLocks noChangeAspect="1"/>
          </p:cNvPicPr>
          <p:nvPr/>
        </p:nvPicPr>
        <p:blipFill>
          <a:blip r:embed="rId3"/>
          <a:stretch>
            <a:fillRect/>
          </a:stretch>
        </p:blipFill>
        <p:spPr>
          <a:xfrm>
            <a:off x="8651531" y="1746878"/>
            <a:ext cx="3013129" cy="2250064"/>
          </a:xfrm>
          <a:prstGeom prst="rect">
            <a:avLst/>
          </a:prstGeom>
        </p:spPr>
      </p:pic>
    </p:spTree>
    <p:extLst>
      <p:ext uri="{BB962C8B-B14F-4D97-AF65-F5344CB8AC3E}">
        <p14:creationId xmlns:p14="http://schemas.microsoft.com/office/powerpoint/2010/main" val="621881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166"/>
            <a:ext cx="10515600" cy="1325563"/>
          </a:xfrm>
        </p:spPr>
        <p:txBody>
          <a:bodyPr/>
          <a:lstStyle/>
          <a:p>
            <a:r>
              <a:rPr lang="tr-TR" dirty="0" smtClean="0"/>
              <a:t>Vücuda Fazla Protein Alımındaki Zararlar</a:t>
            </a:r>
            <a:endParaRPr lang="tr-TR" dirty="0"/>
          </a:p>
        </p:txBody>
      </p:sp>
      <p:sp>
        <p:nvSpPr>
          <p:cNvPr id="6" name="İçerik Yer Tutucusu 5"/>
          <p:cNvSpPr>
            <a:spLocks noGrp="1"/>
          </p:cNvSpPr>
          <p:nvPr>
            <p:ph idx="1"/>
          </p:nvPr>
        </p:nvSpPr>
        <p:spPr/>
        <p:txBody>
          <a:bodyPr/>
          <a:lstStyle/>
          <a:p>
            <a:pPr>
              <a:buFont typeface="Wingdings" panose="05000000000000000000" pitchFamily="2" charset="2"/>
              <a:buChar char="Ø"/>
            </a:pPr>
            <a:r>
              <a:rPr lang="tr-TR" dirty="0" smtClean="0"/>
              <a:t>Fazlalık yağa dönüşür.</a:t>
            </a:r>
          </a:p>
          <a:p>
            <a:pPr>
              <a:buFont typeface="Wingdings" panose="05000000000000000000" pitchFamily="2" charset="2"/>
              <a:buChar char="Ø"/>
            </a:pPr>
            <a:r>
              <a:rPr lang="tr-TR" dirty="0" smtClean="0"/>
              <a:t>Fazla hayvansal protein alınması kalp-damar hastalıkları riskini arttırır.</a:t>
            </a:r>
          </a:p>
          <a:p>
            <a:pPr>
              <a:buFont typeface="Wingdings" panose="05000000000000000000" pitchFamily="2" charset="2"/>
              <a:buChar char="Ø"/>
            </a:pPr>
            <a:r>
              <a:rPr lang="tr-TR" dirty="0" smtClean="0"/>
              <a:t>Böbrek ve idrar yollarında sağlık problemleri yaratabilir.</a:t>
            </a:r>
          </a:p>
          <a:p>
            <a:pPr>
              <a:buFont typeface="Wingdings" panose="05000000000000000000" pitchFamily="2" charset="2"/>
              <a:buChar char="Ø"/>
            </a:pPr>
            <a:r>
              <a:rPr lang="tr-TR" dirty="0" smtClean="0"/>
              <a:t>Fazla protein idrar yoluyla kalsiyum atımını arttırır. Bu da </a:t>
            </a:r>
            <a:r>
              <a:rPr lang="tr-TR" dirty="0" err="1" smtClean="0"/>
              <a:t>osteoporozis</a:t>
            </a:r>
            <a:r>
              <a:rPr lang="tr-TR" dirty="0" smtClean="0"/>
              <a:t> riskini arttırır. </a:t>
            </a:r>
            <a:endParaRPr lang="tr-TR" dirty="0"/>
          </a:p>
        </p:txBody>
      </p:sp>
      <p:pic>
        <p:nvPicPr>
          <p:cNvPr id="3" name="Resim 2"/>
          <p:cNvPicPr>
            <a:picLocks noChangeAspect="1"/>
          </p:cNvPicPr>
          <p:nvPr/>
        </p:nvPicPr>
        <p:blipFill>
          <a:blip r:embed="rId2"/>
          <a:stretch>
            <a:fillRect/>
          </a:stretch>
        </p:blipFill>
        <p:spPr>
          <a:xfrm>
            <a:off x="3117273" y="4090017"/>
            <a:ext cx="5161684" cy="2580842"/>
          </a:xfrm>
          <a:prstGeom prst="rect">
            <a:avLst/>
          </a:prstGeom>
        </p:spPr>
      </p:pic>
    </p:spTree>
    <p:extLst>
      <p:ext uri="{BB962C8B-B14F-4D97-AF65-F5344CB8AC3E}">
        <p14:creationId xmlns:p14="http://schemas.microsoft.com/office/powerpoint/2010/main" val="1023762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166"/>
            <a:ext cx="10515600" cy="1325563"/>
          </a:xfrm>
        </p:spPr>
        <p:txBody>
          <a:bodyPr/>
          <a:lstStyle/>
          <a:p>
            <a:r>
              <a:rPr lang="tr-TR" dirty="0" smtClean="0"/>
              <a:t>Vücuda Az Protein Alımındaki Zararlar</a:t>
            </a:r>
            <a:endParaRPr lang="tr-TR" dirty="0"/>
          </a:p>
        </p:txBody>
      </p:sp>
      <p:sp>
        <p:nvSpPr>
          <p:cNvPr id="6" name="İçerik Yer Tutucusu 5"/>
          <p:cNvSpPr>
            <a:spLocks noGrp="1"/>
          </p:cNvSpPr>
          <p:nvPr>
            <p:ph idx="1"/>
          </p:nvPr>
        </p:nvSpPr>
        <p:spPr/>
        <p:txBody>
          <a:bodyPr/>
          <a:lstStyle/>
          <a:p>
            <a:pPr>
              <a:buFont typeface="Wingdings" panose="05000000000000000000" pitchFamily="2" charset="2"/>
              <a:buChar char="Ø"/>
            </a:pPr>
            <a:r>
              <a:rPr lang="tr-TR" dirty="0" smtClean="0"/>
              <a:t>Çocukluk çağında büyüme durur. </a:t>
            </a:r>
          </a:p>
          <a:p>
            <a:pPr>
              <a:buFont typeface="Wingdings" panose="05000000000000000000" pitchFamily="2" charset="2"/>
              <a:buChar char="Ø"/>
            </a:pPr>
            <a:r>
              <a:rPr lang="tr-TR" dirty="0" smtClean="0"/>
              <a:t>Vücut ağırlığı istenmeyenden daha aşağı düşer.</a:t>
            </a:r>
          </a:p>
          <a:p>
            <a:pPr>
              <a:buFont typeface="Wingdings" panose="05000000000000000000" pitchFamily="2" charset="2"/>
              <a:buChar char="Ø"/>
            </a:pPr>
            <a:r>
              <a:rPr lang="tr-TR" dirty="0" smtClean="0"/>
              <a:t>Vücut direnci azalacağından hastalık riski artar.</a:t>
            </a:r>
          </a:p>
          <a:p>
            <a:pPr>
              <a:buFont typeface="Wingdings" panose="05000000000000000000" pitchFamily="2" charset="2"/>
              <a:buChar char="Ø"/>
            </a:pPr>
            <a:r>
              <a:rPr lang="tr-TR" dirty="0" smtClean="0"/>
              <a:t>Beynin gelişimi az olacağından zeka gelişimi de olumsuz etkilenir.</a:t>
            </a:r>
          </a:p>
          <a:p>
            <a:pPr>
              <a:buFont typeface="Wingdings" panose="05000000000000000000" pitchFamily="2" charset="2"/>
              <a:buChar char="Ø"/>
            </a:pPr>
            <a:r>
              <a:rPr lang="tr-TR" dirty="0" smtClean="0"/>
              <a:t>Karaciğer bozuklukları kan hücreleri ve hemoglobinde de azalma görülür.</a:t>
            </a:r>
          </a:p>
          <a:p>
            <a:pPr>
              <a:buFont typeface="Wingdings" panose="05000000000000000000" pitchFamily="2" charset="2"/>
              <a:buChar char="Ø"/>
            </a:pPr>
            <a:r>
              <a:rPr lang="tr-TR" dirty="0" smtClean="0"/>
              <a:t>Besinlerin sindirilip emilmesi güçleşir.</a:t>
            </a:r>
            <a:endParaRPr lang="tr-TR" dirty="0"/>
          </a:p>
        </p:txBody>
      </p:sp>
      <p:pic>
        <p:nvPicPr>
          <p:cNvPr id="3" name="Resim 2"/>
          <p:cNvPicPr>
            <a:picLocks noChangeAspect="1"/>
          </p:cNvPicPr>
          <p:nvPr/>
        </p:nvPicPr>
        <p:blipFill>
          <a:blip r:embed="rId2"/>
          <a:stretch>
            <a:fillRect/>
          </a:stretch>
        </p:blipFill>
        <p:spPr>
          <a:xfrm>
            <a:off x="7322457" y="4805860"/>
            <a:ext cx="2853170" cy="1864999"/>
          </a:xfrm>
          <a:prstGeom prst="rect">
            <a:avLst/>
          </a:prstGeom>
        </p:spPr>
      </p:pic>
    </p:spTree>
    <p:extLst>
      <p:ext uri="{BB962C8B-B14F-4D97-AF65-F5344CB8AC3E}">
        <p14:creationId xmlns:p14="http://schemas.microsoft.com/office/powerpoint/2010/main" val="37828500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166"/>
            <a:ext cx="10515600" cy="1325563"/>
          </a:xfrm>
        </p:spPr>
        <p:txBody>
          <a:bodyPr/>
          <a:lstStyle/>
          <a:p>
            <a:r>
              <a:rPr lang="tr-TR" dirty="0" smtClean="0"/>
              <a:t>Vitaminler</a:t>
            </a:r>
            <a:endParaRPr lang="tr-TR" dirty="0"/>
          </a:p>
        </p:txBody>
      </p:sp>
      <p:sp>
        <p:nvSpPr>
          <p:cNvPr id="6" name="İçerik Yer Tutucusu 5"/>
          <p:cNvSpPr>
            <a:spLocks noGrp="1"/>
          </p:cNvSpPr>
          <p:nvPr>
            <p:ph idx="1"/>
          </p:nvPr>
        </p:nvSpPr>
        <p:spPr/>
        <p:txBody>
          <a:bodyPr/>
          <a:lstStyle/>
          <a:p>
            <a:pPr>
              <a:buFont typeface="Wingdings" panose="05000000000000000000" pitchFamily="2" charset="2"/>
              <a:buChar char="Ø"/>
            </a:pPr>
            <a:r>
              <a:rPr lang="tr-TR" dirty="0" smtClean="0"/>
              <a:t>Yaşam için gerekli olan, organizma tarafından sentezlenemeyen ya da sınırlı bir biçimde sentezlenebilen, enerji sağlamayan ve vücut kütlesinin gelişimine yardımcı olmayan organik bileşiklerdir.</a:t>
            </a:r>
          </a:p>
          <a:p>
            <a:pPr>
              <a:buFont typeface="Wingdings" panose="05000000000000000000" pitchFamily="2" charset="2"/>
              <a:buChar char="Ø"/>
            </a:pPr>
            <a:r>
              <a:rPr lang="tr-TR" dirty="0" smtClean="0"/>
              <a:t>Tüm vücut için önemli fonksiyonlara sahiptirler.</a:t>
            </a:r>
          </a:p>
          <a:p>
            <a:pPr>
              <a:buFont typeface="Wingdings" panose="05000000000000000000" pitchFamily="2" charset="2"/>
              <a:buChar char="Ø"/>
            </a:pPr>
            <a:r>
              <a:rPr lang="tr-TR" dirty="0" smtClean="0"/>
              <a:t>Vitaminler yiyeceklerden veya özel hazırlanmış hap ve tozlardan alınabilir. </a:t>
            </a:r>
            <a:endParaRPr lang="tr-TR" dirty="0"/>
          </a:p>
        </p:txBody>
      </p:sp>
      <p:pic>
        <p:nvPicPr>
          <p:cNvPr id="3" name="Resim 2"/>
          <p:cNvPicPr>
            <a:picLocks noChangeAspect="1"/>
          </p:cNvPicPr>
          <p:nvPr/>
        </p:nvPicPr>
        <p:blipFill>
          <a:blip r:embed="rId2"/>
          <a:stretch>
            <a:fillRect/>
          </a:stretch>
        </p:blipFill>
        <p:spPr>
          <a:xfrm>
            <a:off x="3138053" y="4190311"/>
            <a:ext cx="4928755" cy="2667689"/>
          </a:xfrm>
          <a:prstGeom prst="rect">
            <a:avLst/>
          </a:prstGeom>
        </p:spPr>
      </p:pic>
    </p:spTree>
    <p:extLst>
      <p:ext uri="{BB962C8B-B14F-4D97-AF65-F5344CB8AC3E}">
        <p14:creationId xmlns:p14="http://schemas.microsoft.com/office/powerpoint/2010/main" val="27728443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166"/>
            <a:ext cx="10515600" cy="1325563"/>
          </a:xfrm>
        </p:spPr>
        <p:txBody>
          <a:bodyPr/>
          <a:lstStyle/>
          <a:p>
            <a:r>
              <a:rPr lang="tr-TR" dirty="0" smtClean="0"/>
              <a:t>Vitaminler</a:t>
            </a:r>
            <a:endParaRPr lang="tr-TR" dirty="0"/>
          </a:p>
        </p:txBody>
      </p:sp>
      <p:sp>
        <p:nvSpPr>
          <p:cNvPr id="6" name="İçerik Yer Tutucusu 5"/>
          <p:cNvSpPr>
            <a:spLocks noGrp="1"/>
          </p:cNvSpPr>
          <p:nvPr>
            <p:ph idx="1"/>
          </p:nvPr>
        </p:nvSpPr>
        <p:spPr>
          <a:xfrm>
            <a:off x="838200" y="1825625"/>
            <a:ext cx="5915891" cy="4351338"/>
          </a:xfrm>
        </p:spPr>
        <p:txBody>
          <a:bodyPr/>
          <a:lstStyle/>
          <a:p>
            <a:pPr>
              <a:buFont typeface="Wingdings" panose="05000000000000000000" pitchFamily="2" charset="2"/>
              <a:buChar char="Ø"/>
            </a:pPr>
            <a:r>
              <a:rPr lang="tr-TR" dirty="0" smtClean="0"/>
              <a:t>SUDA ve YAĞDA çözünenler diye sınıflanan 13 çeşit vitamin vardır.</a:t>
            </a:r>
          </a:p>
          <a:p>
            <a:pPr>
              <a:buFont typeface="Wingdings" panose="05000000000000000000" pitchFamily="2" charset="2"/>
              <a:buChar char="Ø"/>
            </a:pPr>
            <a:r>
              <a:rPr lang="tr-TR" dirty="0" smtClean="0"/>
              <a:t>Yağda çözünenler A-D-E-K iken suda çözünenler B ve C kompleks vitaminlerdir. </a:t>
            </a:r>
          </a:p>
          <a:p>
            <a:pPr>
              <a:buFont typeface="Wingdings" panose="05000000000000000000" pitchFamily="2" charset="2"/>
              <a:buChar char="Ø"/>
            </a:pPr>
            <a:r>
              <a:rPr lang="tr-TR" dirty="0" smtClean="0"/>
              <a:t>Yağda çözünen vitaminlerin vücutta aşırı birikimi genellikle </a:t>
            </a:r>
            <a:r>
              <a:rPr lang="tr-TR" dirty="0" err="1" smtClean="0"/>
              <a:t>toksik</a:t>
            </a:r>
            <a:r>
              <a:rPr lang="tr-TR" dirty="0" smtClean="0"/>
              <a:t> etki yapar. Suda çözünen vitaminlerin aşırı alımında fazlalık idrarla dışarı atılır. </a:t>
            </a:r>
            <a:endParaRPr lang="tr-TR" dirty="0"/>
          </a:p>
        </p:txBody>
      </p:sp>
      <p:pic>
        <p:nvPicPr>
          <p:cNvPr id="3" name="Resim 2"/>
          <p:cNvPicPr>
            <a:picLocks noChangeAspect="1"/>
          </p:cNvPicPr>
          <p:nvPr/>
        </p:nvPicPr>
        <p:blipFill>
          <a:blip r:embed="rId2"/>
          <a:stretch>
            <a:fillRect/>
          </a:stretch>
        </p:blipFill>
        <p:spPr>
          <a:xfrm>
            <a:off x="6975780" y="1775442"/>
            <a:ext cx="4152883" cy="4152883"/>
          </a:xfrm>
          <a:prstGeom prst="rect">
            <a:avLst/>
          </a:prstGeom>
        </p:spPr>
      </p:pic>
    </p:spTree>
    <p:extLst>
      <p:ext uri="{BB962C8B-B14F-4D97-AF65-F5344CB8AC3E}">
        <p14:creationId xmlns:p14="http://schemas.microsoft.com/office/powerpoint/2010/main" val="19731603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TotalTime>
  <Words>925</Words>
  <Application>Microsoft Office PowerPoint</Application>
  <PresentationFormat>Geniş ekran</PresentationFormat>
  <Paragraphs>102</Paragraphs>
  <Slides>19</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19</vt:i4>
      </vt:variant>
    </vt:vector>
  </HeadingPairs>
  <TitlesOfParts>
    <vt:vector size="24" baseType="lpstr">
      <vt:lpstr>Arial</vt:lpstr>
      <vt:lpstr>Calibri</vt:lpstr>
      <vt:lpstr>Calibri Light</vt:lpstr>
      <vt:lpstr>Wingdings</vt:lpstr>
      <vt:lpstr>Office Teması</vt:lpstr>
      <vt:lpstr>Spor ve Sağlık Sağlıklı Beslenme III Dr. Burcu ERTAŞ DÖLEK</vt:lpstr>
      <vt:lpstr>Protein İçeren Besinler</vt:lpstr>
      <vt:lpstr>Protein İçeren Besinler</vt:lpstr>
      <vt:lpstr>Protein İçeren Besinler</vt:lpstr>
      <vt:lpstr>Protein İçeren Besinler</vt:lpstr>
      <vt:lpstr>Vücuda Fazla Protein Alımındaki Zararlar</vt:lpstr>
      <vt:lpstr>Vücuda Az Protein Alımındaki Zararlar</vt:lpstr>
      <vt:lpstr>Vitaminler</vt:lpstr>
      <vt:lpstr>Vitaminler</vt:lpstr>
      <vt:lpstr>Vitaminler</vt:lpstr>
      <vt:lpstr>Vitaminler</vt:lpstr>
      <vt:lpstr>Vitaminler</vt:lpstr>
      <vt:lpstr>Vitaminler</vt:lpstr>
      <vt:lpstr>Vitaminler</vt:lpstr>
      <vt:lpstr>Vitaminler</vt:lpstr>
      <vt:lpstr>Vitaminler</vt:lpstr>
      <vt:lpstr>Vitaminler</vt:lpstr>
      <vt:lpstr>Vitaminler</vt:lpstr>
      <vt:lpstr>Vitaminler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SPORDA TEKNİK ve TAKTİK ÖĞRETİM YÖNTEMLERİ</dc:title>
  <dc:creator>dmobilgsyar</dc:creator>
  <cp:lastModifiedBy>BURCU</cp:lastModifiedBy>
  <cp:revision>101</cp:revision>
  <dcterms:created xsi:type="dcterms:W3CDTF">2018-02-21T05:06:23Z</dcterms:created>
  <dcterms:modified xsi:type="dcterms:W3CDTF">2020-04-02T08:43:12Z</dcterms:modified>
</cp:coreProperties>
</file>