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8" r:id="rId4"/>
    <p:sldId id="269" r:id="rId5"/>
    <p:sldId id="270" r:id="rId6"/>
    <p:sldId id="271" r:id="rId7"/>
    <p:sldId id="264" r:id="rId8"/>
    <p:sldId id="265" r:id="rId9"/>
    <p:sldId id="266" r:id="rId10"/>
    <p:sldId id="267" r:id="rId11"/>
    <p:sldId id="257" r:id="rId12"/>
    <p:sldId id="258" r:id="rId13"/>
    <p:sldId id="259" r:id="rId14"/>
    <p:sldId id="260" r:id="rId15"/>
    <p:sldId id="272" r:id="rId16"/>
    <p:sldId id="273"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860"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C91B4A7-AEDC-48FC-A802-65DE203B62F3}" type="datetimeFigureOut">
              <a:rPr lang="tr-TR" smtClean="0"/>
              <a:pPr/>
              <a:t>22.10.2019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1A7443-84AB-456E-A5EC-DA38E95FD89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C91B4A7-AEDC-48FC-A802-65DE203B62F3}" type="datetimeFigureOut">
              <a:rPr lang="tr-TR" smtClean="0"/>
              <a:pPr/>
              <a:t>22.10.2019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1A7443-84AB-456E-A5EC-DA38E95FD89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C91B4A7-AEDC-48FC-A802-65DE203B62F3}" type="datetimeFigureOut">
              <a:rPr lang="tr-TR" smtClean="0"/>
              <a:pPr/>
              <a:t>22.10.2019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1A7443-84AB-456E-A5EC-DA38E95FD89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C91B4A7-AEDC-48FC-A802-65DE203B62F3}" type="datetimeFigureOut">
              <a:rPr lang="tr-TR" smtClean="0"/>
              <a:pPr/>
              <a:t>22.10.2019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1A7443-84AB-456E-A5EC-DA38E95FD89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C91B4A7-AEDC-48FC-A802-65DE203B62F3}" type="datetimeFigureOut">
              <a:rPr lang="tr-TR" smtClean="0"/>
              <a:pPr/>
              <a:t>22.10.2019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E1A7443-84AB-456E-A5EC-DA38E95FD89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C91B4A7-AEDC-48FC-A802-65DE203B62F3}" type="datetimeFigureOut">
              <a:rPr lang="tr-TR" smtClean="0"/>
              <a:pPr/>
              <a:t>22.10.2019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E1A7443-84AB-456E-A5EC-DA38E95FD89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C91B4A7-AEDC-48FC-A802-65DE203B62F3}" type="datetimeFigureOut">
              <a:rPr lang="tr-TR" smtClean="0"/>
              <a:pPr/>
              <a:t>22.10.2019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E1A7443-84AB-456E-A5EC-DA38E95FD89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C91B4A7-AEDC-48FC-A802-65DE203B62F3}" type="datetimeFigureOut">
              <a:rPr lang="tr-TR" smtClean="0"/>
              <a:pPr/>
              <a:t>22.10.2019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E1A7443-84AB-456E-A5EC-DA38E95FD89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C91B4A7-AEDC-48FC-A802-65DE203B62F3}" type="datetimeFigureOut">
              <a:rPr lang="tr-TR" smtClean="0"/>
              <a:pPr/>
              <a:t>22.10.2019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E1A7443-84AB-456E-A5EC-DA38E95FD89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C91B4A7-AEDC-48FC-A802-65DE203B62F3}" type="datetimeFigureOut">
              <a:rPr lang="tr-TR" smtClean="0"/>
              <a:pPr/>
              <a:t>22.10.2019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E1A7443-84AB-456E-A5EC-DA38E95FD89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C91B4A7-AEDC-48FC-A802-65DE203B62F3}" type="datetimeFigureOut">
              <a:rPr lang="tr-TR" smtClean="0"/>
              <a:pPr/>
              <a:t>22.10.2019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E1A7443-84AB-456E-A5EC-DA38E95FD89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1B4A7-AEDC-48FC-A802-65DE203B62F3}" type="datetimeFigureOut">
              <a:rPr lang="tr-TR" smtClean="0"/>
              <a:pPr/>
              <a:t>22.10.2019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A7443-84AB-456E-A5EC-DA38E95FD89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b="1" dirty="0"/>
              <a:t>YÜNLÜ KUMAŞLAR VE ÖZELLİKLERİ</a:t>
            </a:r>
            <a:br>
              <a:rPr lang="tr-TR" b="1" dirty="0"/>
            </a:b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dirty="0"/>
              <a:t>1-Battaniyeler</a:t>
            </a:r>
          </a:p>
          <a:p>
            <a:r>
              <a:rPr lang="tr-TR" dirty="0"/>
              <a:t>2-</a:t>
            </a:r>
            <a:r>
              <a:rPr lang="tr-TR" dirty="0" err="1"/>
              <a:t>Bleyzer</a:t>
            </a:r>
            <a:r>
              <a:rPr lang="tr-TR" dirty="0"/>
              <a:t> kumaş (</a:t>
            </a:r>
            <a:r>
              <a:rPr lang="tr-TR" dirty="0" err="1"/>
              <a:t>Blazer</a:t>
            </a:r>
            <a:r>
              <a:rPr lang="tr-TR" dirty="0"/>
              <a:t>)</a:t>
            </a:r>
          </a:p>
          <a:p>
            <a:r>
              <a:rPr lang="tr-TR" dirty="0"/>
              <a:t>3-Çuha ( </a:t>
            </a:r>
            <a:r>
              <a:rPr lang="tr-TR" dirty="0" err="1"/>
              <a:t>Broadcloth</a:t>
            </a:r>
            <a:r>
              <a:rPr lang="tr-TR" dirty="0"/>
              <a:t>)</a:t>
            </a:r>
          </a:p>
          <a:p>
            <a:r>
              <a:rPr lang="tr-TR" dirty="0"/>
              <a:t>4-Flanel (</a:t>
            </a:r>
            <a:r>
              <a:rPr lang="tr-TR" dirty="0" err="1"/>
              <a:t>Flannel</a:t>
            </a:r>
            <a:r>
              <a:rPr lang="tr-TR" dirty="0"/>
              <a:t>)</a:t>
            </a:r>
          </a:p>
          <a:p>
            <a:r>
              <a:rPr lang="tr-TR" dirty="0"/>
              <a:t>5-Kaşe</a:t>
            </a:r>
          </a:p>
          <a:p>
            <a:r>
              <a:rPr lang="tr-TR" dirty="0"/>
              <a:t>6-Keçe (</a:t>
            </a:r>
            <a:r>
              <a:rPr lang="tr-TR" dirty="0" err="1"/>
              <a:t>Felt</a:t>
            </a:r>
            <a:r>
              <a:rPr lang="tr-TR" dirty="0"/>
              <a:t>)</a:t>
            </a:r>
          </a:p>
          <a:p>
            <a:r>
              <a:rPr lang="tr-TR" dirty="0"/>
              <a:t>7-</a:t>
            </a:r>
            <a:r>
              <a:rPr lang="tr-TR" dirty="0" err="1"/>
              <a:t>Melton</a:t>
            </a:r>
            <a:r>
              <a:rPr lang="tr-TR" dirty="0"/>
              <a:t> (</a:t>
            </a:r>
            <a:r>
              <a:rPr lang="tr-TR" dirty="0" err="1"/>
              <a:t>Melton</a:t>
            </a:r>
            <a:r>
              <a:rPr lang="tr-TR" dirty="0"/>
              <a:t>)</a:t>
            </a:r>
          </a:p>
          <a:p>
            <a:r>
              <a:rPr lang="tr-TR" dirty="0"/>
              <a:t>8-</a:t>
            </a:r>
            <a:r>
              <a:rPr lang="tr-TR" dirty="0" err="1"/>
              <a:t>Saksoni</a:t>
            </a:r>
            <a:endParaRPr lang="tr-TR" dirty="0"/>
          </a:p>
          <a:p>
            <a:r>
              <a:rPr lang="tr-TR" dirty="0"/>
              <a:t>9-Şayak (</a:t>
            </a:r>
            <a:r>
              <a:rPr lang="tr-TR" dirty="0" err="1"/>
              <a:t>Serge</a:t>
            </a:r>
            <a:r>
              <a:rPr lang="tr-TR" dirty="0"/>
              <a:t>)</a:t>
            </a:r>
          </a:p>
          <a:p>
            <a:r>
              <a:rPr lang="tr-TR" dirty="0"/>
              <a:t>10-</a:t>
            </a:r>
            <a:r>
              <a:rPr lang="tr-TR" dirty="0" err="1"/>
              <a:t>Şevyot</a:t>
            </a:r>
            <a:r>
              <a:rPr lang="tr-TR" dirty="0"/>
              <a:t> (</a:t>
            </a:r>
            <a:r>
              <a:rPr lang="tr-TR" dirty="0" err="1"/>
              <a:t>Cheviot</a:t>
            </a:r>
            <a:r>
              <a:rPr lang="tr-TR" dirty="0"/>
              <a:t>)</a:t>
            </a:r>
          </a:p>
          <a:p>
            <a:r>
              <a:rPr lang="tr-TR" dirty="0"/>
              <a:t>11-</a:t>
            </a:r>
            <a:r>
              <a:rPr lang="tr-TR" dirty="0" err="1"/>
              <a:t>Tüvid</a:t>
            </a:r>
            <a:r>
              <a:rPr lang="tr-TR" dirty="0"/>
              <a:t> (</a:t>
            </a:r>
            <a:r>
              <a:rPr lang="tr-TR" dirty="0" err="1"/>
              <a:t>Tweed</a:t>
            </a:r>
            <a:r>
              <a:rPr lang="tr-TR" dirty="0"/>
              <a:t>)</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00201"/>
            <a:ext cx="8686800" cy="2257427"/>
          </a:xfrm>
        </p:spPr>
        <p:txBody>
          <a:bodyPr>
            <a:normAutofit fontScale="55000" lnSpcReduction="20000"/>
          </a:bodyPr>
          <a:lstStyle/>
          <a:p>
            <a:r>
              <a:rPr lang="tr-TR" b="1" dirty="0"/>
              <a:t>KAŞMİR, </a:t>
            </a:r>
            <a:r>
              <a:rPr lang="tr-TR" dirty="0"/>
              <a:t>Bir tür keçiden elde edilen tüm yünlerin en lüksü kaşmir kumaştır. Çok ince ve yumuşak, giyimi rahat, sıcak tutan kaşmir kumaş; Atkı, hırka, kazak ve paltolar için kullanılır.</a:t>
            </a:r>
          </a:p>
          <a:p>
            <a:r>
              <a:rPr lang="tr-TR" b="1" dirty="0"/>
              <a:t>CHALLIS, </a:t>
            </a:r>
            <a:r>
              <a:rPr lang="tr-TR" dirty="0"/>
              <a:t>Düz dokunmuş, yün </a:t>
            </a:r>
            <a:r>
              <a:rPr lang="tr-TR" dirty="0" err="1"/>
              <a:t>Challis</a:t>
            </a:r>
            <a:r>
              <a:rPr lang="tr-TR" dirty="0"/>
              <a:t> hafiftir, yumuşaktır ve kullanımı kolaydır. Çoğunlukla çiçek ve şal desenleri basılır, iyi kıvrılır ve genelde elbiselerde kullanılır.</a:t>
            </a:r>
          </a:p>
          <a:p>
            <a:r>
              <a:rPr lang="tr-TR" b="1" dirty="0"/>
              <a:t>KREP, </a:t>
            </a:r>
            <a:r>
              <a:rPr lang="tr-TR" dirty="0"/>
              <a:t>Krep gevşek dokunmuş, örgü yüzeyli, ince ve yumuşak yündür. Krep esnektir ama yumuşak türleri daha kolay kıvrılır. Çoğunlukla elbise ve takımlarda kullanılır.</a:t>
            </a:r>
          </a:p>
          <a:p>
            <a:endParaRPr lang="tr-TR" dirty="0"/>
          </a:p>
        </p:txBody>
      </p:sp>
      <p:pic>
        <p:nvPicPr>
          <p:cNvPr id="1026" name="Picture 2" descr="https://www.hobimdikis.com/wp-content/uploads/2017/01/Yunlu-Kumaslar-01.jpg"/>
          <p:cNvPicPr>
            <a:picLocks noChangeAspect="1" noChangeArrowheads="1"/>
          </p:cNvPicPr>
          <p:nvPr/>
        </p:nvPicPr>
        <p:blipFill>
          <a:blip r:embed="rId2"/>
          <a:srcRect/>
          <a:stretch>
            <a:fillRect/>
          </a:stretch>
        </p:blipFill>
        <p:spPr bwMode="auto">
          <a:xfrm>
            <a:off x="95543" y="3786190"/>
            <a:ext cx="9048457" cy="221457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00200"/>
            <a:ext cx="8258204" cy="2900369"/>
          </a:xfrm>
        </p:spPr>
        <p:txBody>
          <a:bodyPr>
            <a:normAutofit fontScale="70000" lnSpcReduction="20000"/>
          </a:bodyPr>
          <a:lstStyle/>
          <a:p>
            <a:r>
              <a:rPr lang="tr-TR" b="1" dirty="0"/>
              <a:t>FLANEL</a:t>
            </a:r>
            <a:r>
              <a:rPr lang="tr-TR" dirty="0"/>
              <a:t>, Düz veya çapraz dokunan, dayanıklı bir kumaş olan flanelin bir veya her iki yüzü de havlı olabilir. Genelde takımlar, ceketler, etekler ve pantolonların yapımında kullanılır.</a:t>
            </a:r>
          </a:p>
          <a:p>
            <a:r>
              <a:rPr lang="tr-TR" b="1" dirty="0"/>
              <a:t>GABARDİN</a:t>
            </a:r>
            <a:r>
              <a:rPr lang="tr-TR" dirty="0"/>
              <a:t>, Sık ve çapraz dokuması olan bu kumaşı yapmak için çeşitli iplikler ve yün karışımı kullanılır. Su geçirmez ve genelde palto, etek ve pantolonlarda kullanılır.</a:t>
            </a:r>
          </a:p>
          <a:p>
            <a:r>
              <a:rPr lang="tr-TR" b="1" dirty="0"/>
              <a:t>MOHAİR</a:t>
            </a:r>
            <a:r>
              <a:rPr lang="tr-TR" dirty="0"/>
              <a:t>, Tüylü yapısıyla düz dokunmuş bir kumaş olan </a:t>
            </a:r>
            <a:r>
              <a:rPr lang="tr-TR" dirty="0" err="1"/>
              <a:t>mohair</a:t>
            </a:r>
            <a:r>
              <a:rPr lang="tr-TR" dirty="0"/>
              <a:t> keçi yününden elde edilen ipliklerle üretilir. Genelde </a:t>
            </a:r>
            <a:r>
              <a:rPr lang="tr-TR" dirty="0" err="1"/>
              <a:t>angora</a:t>
            </a:r>
            <a:r>
              <a:rPr lang="tr-TR" dirty="0"/>
              <a:t> yün ile karıştırılarak paltolar için kullanılır.</a:t>
            </a:r>
          </a:p>
          <a:p>
            <a:endParaRPr lang="tr-TR" dirty="0"/>
          </a:p>
        </p:txBody>
      </p:sp>
      <p:pic>
        <p:nvPicPr>
          <p:cNvPr id="6146" name="Picture 2" descr="https://www.hobimdikis.com/wp-content/uploads/2017/01/Yunlu-kumaslar-02.jpg"/>
          <p:cNvPicPr>
            <a:picLocks noChangeAspect="1" noChangeArrowheads="1"/>
          </p:cNvPicPr>
          <p:nvPr/>
        </p:nvPicPr>
        <p:blipFill>
          <a:blip r:embed="rId2"/>
          <a:srcRect/>
          <a:stretch>
            <a:fillRect/>
          </a:stretch>
        </p:blipFill>
        <p:spPr bwMode="auto">
          <a:xfrm>
            <a:off x="714348" y="4429132"/>
            <a:ext cx="7705725" cy="18859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00201"/>
            <a:ext cx="8186766" cy="2757494"/>
          </a:xfrm>
        </p:spPr>
        <p:txBody>
          <a:bodyPr>
            <a:normAutofit fontScale="62500" lnSpcReduction="20000"/>
          </a:bodyPr>
          <a:lstStyle/>
          <a:p>
            <a:r>
              <a:rPr lang="tr-TR" b="1" dirty="0"/>
              <a:t>EKOSE</a:t>
            </a:r>
            <a:r>
              <a:rPr lang="tr-TR" dirty="0"/>
              <a:t>, Ekose kumaş, ekoseli, sıkı ve çapraz dokunmuş bir kumaştır. Kalıbın dikkatli yerleştirilmesi için, kumaş desenlerinin kalıba göre eşleşmesi için gereklidir. Ekose kumaş genelde elbise, palto, etek ve İskoç eteklerin yapımında kullanılır.</a:t>
            </a:r>
          </a:p>
          <a:p>
            <a:r>
              <a:rPr lang="tr-TR" b="1" dirty="0"/>
              <a:t>MODERN TÜVİT</a:t>
            </a:r>
            <a:r>
              <a:rPr lang="tr-TR" dirty="0"/>
              <a:t>, Geleneksel Tüvit’e oranla daha geniş bir renk ve desen çeşitliliğinde üretilen kalın örgü kumaştır. Çoğunlukla ceket ve pantolonda kullanılır.</a:t>
            </a:r>
          </a:p>
          <a:p>
            <a:r>
              <a:rPr lang="tr-TR" b="1" dirty="0"/>
              <a:t>GELENEKSEL TÜVİT,</a:t>
            </a:r>
            <a:r>
              <a:rPr lang="tr-TR" dirty="0"/>
              <a:t> Bu pütürlü ve kalın kumaşın, belirgin örgü deseni vardır. Çıkış yeri olan Haris’te Tüvit adını alır ve genelde takımlar için kullanılır.</a:t>
            </a:r>
          </a:p>
          <a:p>
            <a:endParaRPr lang="tr-TR" dirty="0"/>
          </a:p>
        </p:txBody>
      </p:sp>
      <p:pic>
        <p:nvPicPr>
          <p:cNvPr id="7170" name="Picture 2" descr="https://www.hobimdikis.com/wp-content/uploads/2017/01/Yunlu-kumaslar-03.jpg"/>
          <p:cNvPicPr>
            <a:picLocks noChangeAspect="1" noChangeArrowheads="1"/>
          </p:cNvPicPr>
          <p:nvPr/>
        </p:nvPicPr>
        <p:blipFill>
          <a:blip r:embed="rId2"/>
          <a:srcRect/>
          <a:stretch>
            <a:fillRect/>
          </a:stretch>
        </p:blipFill>
        <p:spPr bwMode="auto">
          <a:xfrm>
            <a:off x="714348" y="4357694"/>
            <a:ext cx="7705725" cy="18859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00201"/>
            <a:ext cx="8186766" cy="2328866"/>
          </a:xfrm>
        </p:spPr>
        <p:txBody>
          <a:bodyPr>
            <a:normAutofit lnSpcReduction="10000"/>
          </a:bodyPr>
          <a:lstStyle/>
          <a:p>
            <a:r>
              <a:rPr lang="tr-TR" b="1" dirty="0"/>
              <a:t>VENEDİK KUMAŞI,</a:t>
            </a:r>
            <a:r>
              <a:rPr lang="tr-TR" dirty="0"/>
              <a:t> düz örgülü, yünlü lüks bir kumaştır. Önceden Venedik’teki ipekten yapılan kumaş şu anda bükme yün iplikten yapılmakta ve çoğunlukla ceketlerde kullanılmaktadır.</a:t>
            </a:r>
          </a:p>
        </p:txBody>
      </p:sp>
      <p:pic>
        <p:nvPicPr>
          <p:cNvPr id="8194" name="Picture 2" descr="https://www.hobimdikis.com/wp-content/uploads/2017/01/Yunlu-kumaslar-04.jpg"/>
          <p:cNvPicPr>
            <a:picLocks noChangeAspect="1" noChangeArrowheads="1"/>
          </p:cNvPicPr>
          <p:nvPr/>
        </p:nvPicPr>
        <p:blipFill>
          <a:blip r:embed="rId2"/>
          <a:srcRect/>
          <a:stretch>
            <a:fillRect/>
          </a:stretch>
        </p:blipFill>
        <p:spPr bwMode="auto">
          <a:xfrm>
            <a:off x="928662" y="4143380"/>
            <a:ext cx="7705725" cy="18859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026" name="Picture 2" descr="https://s.illusionartstore.com/img/products/5439-80-yuen-cift-tarafl-balksrt-kumas-desen-yuen-kasmir-ceket-ceket-kumaslar-wholesale-580gsm.jpg"/>
          <p:cNvPicPr>
            <a:picLocks noChangeAspect="1" noChangeArrowheads="1"/>
          </p:cNvPicPr>
          <p:nvPr/>
        </p:nvPicPr>
        <p:blipFill>
          <a:blip r:embed="rId2" cstate="print"/>
          <a:srcRect/>
          <a:stretch>
            <a:fillRect/>
          </a:stretch>
        </p:blipFill>
        <p:spPr bwMode="auto">
          <a:xfrm>
            <a:off x="357158" y="2071678"/>
            <a:ext cx="3214710" cy="3214710"/>
          </a:xfrm>
          <a:prstGeom prst="rect">
            <a:avLst/>
          </a:prstGeom>
          <a:noFill/>
        </p:spPr>
      </p:pic>
      <p:pic>
        <p:nvPicPr>
          <p:cNvPr id="1028" name="Picture 4" descr="https://img.waimaoniu.net/555/555-201803141102571431.jpg"/>
          <p:cNvPicPr>
            <a:picLocks noChangeAspect="1" noChangeArrowheads="1"/>
          </p:cNvPicPr>
          <p:nvPr/>
        </p:nvPicPr>
        <p:blipFill>
          <a:blip r:embed="rId3" cstate="print"/>
          <a:srcRect/>
          <a:stretch>
            <a:fillRect/>
          </a:stretch>
        </p:blipFill>
        <p:spPr bwMode="auto">
          <a:xfrm>
            <a:off x="4071934" y="1714488"/>
            <a:ext cx="4476876" cy="44768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9698" name="Picture 2" descr="https://sc01.alicdn.com/kf/H9663d909723e45d9936937eba428a4f3m/wholesale-wool-coating-woven-terylene-yarn-dyed.jpg"/>
          <p:cNvPicPr>
            <a:picLocks noChangeAspect="1" noChangeArrowheads="1"/>
          </p:cNvPicPr>
          <p:nvPr/>
        </p:nvPicPr>
        <p:blipFill>
          <a:blip r:embed="rId2"/>
          <a:srcRect/>
          <a:stretch>
            <a:fillRect/>
          </a:stretch>
        </p:blipFill>
        <p:spPr bwMode="auto">
          <a:xfrm>
            <a:off x="857224" y="928670"/>
            <a:ext cx="5251451" cy="5251451"/>
          </a:xfrm>
          <a:prstGeom prst="rect">
            <a:avLst/>
          </a:prstGeom>
          <a:noFill/>
        </p:spPr>
      </p:pic>
      <p:pic>
        <p:nvPicPr>
          <p:cNvPr id="29700" name="Picture 4" descr="https://sc01.alicdn.com/kf/H18f018b7d78e462a95e823f2dc6813ado/2019-new-high-quality-jute-sofa-wool.jpg"/>
          <p:cNvPicPr>
            <a:picLocks noChangeAspect="1" noChangeArrowheads="1"/>
          </p:cNvPicPr>
          <p:nvPr/>
        </p:nvPicPr>
        <p:blipFill>
          <a:blip r:embed="rId3" cstate="print"/>
          <a:srcRect/>
          <a:stretch>
            <a:fillRect/>
          </a:stretch>
        </p:blipFill>
        <p:spPr bwMode="auto">
          <a:xfrm>
            <a:off x="5429256" y="2571744"/>
            <a:ext cx="2857520" cy="28575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YÜNLÜ KUMAŞLAR</a:t>
            </a:r>
            <a:br>
              <a:rPr lang="tr-TR" b="1" dirty="0" smtClean="0"/>
            </a:br>
            <a:endParaRPr lang="tr-TR" dirty="0"/>
          </a:p>
        </p:txBody>
      </p:sp>
      <p:sp>
        <p:nvSpPr>
          <p:cNvPr id="3" name="2 İçerik Yer Tutucusu"/>
          <p:cNvSpPr>
            <a:spLocks noGrp="1"/>
          </p:cNvSpPr>
          <p:nvPr>
            <p:ph idx="1"/>
          </p:nvPr>
        </p:nvSpPr>
        <p:spPr/>
        <p:txBody>
          <a:bodyPr>
            <a:normAutofit fontScale="92500" lnSpcReduction="20000"/>
          </a:bodyPr>
          <a:lstStyle/>
          <a:p>
            <a:pPr>
              <a:buNone/>
            </a:pPr>
            <a:endParaRPr lang="tr-TR" dirty="0"/>
          </a:p>
          <a:p>
            <a:r>
              <a:rPr lang="tr-TR" b="1" dirty="0" smtClean="0"/>
              <a:t>Yün</a:t>
            </a:r>
          </a:p>
          <a:p>
            <a:pPr>
              <a:buNone/>
            </a:pPr>
            <a:endParaRPr lang="tr-TR" b="1" dirty="0" smtClean="0"/>
          </a:p>
          <a:p>
            <a:pPr>
              <a:buNone/>
            </a:pPr>
            <a:r>
              <a:rPr lang="tr-TR" b="1" dirty="0"/>
              <a:t> </a:t>
            </a:r>
            <a:r>
              <a:rPr lang="tr-TR" dirty="0"/>
              <a:t>Yüksek ısıda yıkandığında çeker, eğer asılarak kurutulursa deforme olur. Isıyı çok iyi yalıtır, yüksek nem özelliği vardır ve kaybettiği şeklini kolayca bulur. Keçeleşme ve sararmaya eğilimlidir. </a:t>
            </a:r>
            <a:br>
              <a:rPr lang="tr-TR" dirty="0"/>
            </a:br>
            <a:endParaRPr lang="tr-TR" dirty="0"/>
          </a:p>
          <a:p>
            <a:pPr>
              <a:buNone/>
            </a:pPr>
            <a:r>
              <a:rPr lang="tr-TR" dirty="0"/>
              <a:t/>
            </a:r>
            <a:br>
              <a:rPr lang="tr-TR" dirty="0"/>
            </a:b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1-Çuha (</a:t>
            </a:r>
            <a:r>
              <a:rPr lang="tr-TR" dirty="0" err="1"/>
              <a:t>Broadcloth</a:t>
            </a:r>
            <a:r>
              <a:rPr lang="tr-TR" dirty="0"/>
              <a:t>)</a:t>
            </a:r>
          </a:p>
          <a:p>
            <a:r>
              <a:rPr lang="tr-TR" dirty="0"/>
              <a:t>2-Keçe (</a:t>
            </a:r>
            <a:r>
              <a:rPr lang="tr-TR" dirty="0" err="1"/>
              <a:t>Felt</a:t>
            </a:r>
            <a:r>
              <a:rPr lang="tr-TR" dirty="0"/>
              <a:t>)</a:t>
            </a:r>
          </a:p>
          <a:p>
            <a:r>
              <a:rPr lang="tr-TR" dirty="0"/>
              <a:t>3-</a:t>
            </a:r>
            <a:r>
              <a:rPr lang="tr-TR" dirty="0" err="1"/>
              <a:t>Filafil</a:t>
            </a:r>
            <a:r>
              <a:rPr lang="tr-TR" dirty="0"/>
              <a:t> (</a:t>
            </a:r>
            <a:r>
              <a:rPr lang="tr-TR" dirty="0" err="1"/>
              <a:t>Filafil</a:t>
            </a:r>
            <a:r>
              <a:rPr lang="tr-TR" dirty="0"/>
              <a:t> )</a:t>
            </a:r>
          </a:p>
          <a:p>
            <a:r>
              <a:rPr lang="tr-TR" dirty="0"/>
              <a:t>4-Jorjet (</a:t>
            </a:r>
            <a:r>
              <a:rPr lang="tr-TR" dirty="0" err="1"/>
              <a:t>Geogette</a:t>
            </a:r>
            <a:r>
              <a:rPr lang="tr-TR" dirty="0"/>
              <a:t>) (ipek, krep ve pamuklu jorjet)</a:t>
            </a:r>
          </a:p>
          <a:p>
            <a:r>
              <a:rPr lang="tr-TR" dirty="0"/>
              <a:t>5-Alpaka (</a:t>
            </a:r>
            <a:r>
              <a:rPr lang="tr-TR" dirty="0" err="1"/>
              <a:t>Alpaca</a:t>
            </a:r>
            <a:r>
              <a:rPr lang="tr-TR" dirty="0"/>
              <a:t>)</a:t>
            </a:r>
          </a:p>
          <a:p>
            <a:r>
              <a:rPr lang="tr-TR" dirty="0"/>
              <a:t>6-Şayak (</a:t>
            </a:r>
            <a:r>
              <a:rPr lang="tr-TR" dirty="0" err="1"/>
              <a:t>Serge</a:t>
            </a:r>
            <a:r>
              <a:rPr lang="tr-TR" dirty="0" smtClean="0"/>
              <a:t>) </a:t>
            </a:r>
            <a:r>
              <a:rPr lang="tr-TR" dirty="0" err="1" smtClean="0"/>
              <a:t>Serj</a:t>
            </a:r>
            <a:endParaRPr lang="tr-TR" dirty="0"/>
          </a:p>
          <a:p>
            <a:pPr>
              <a:buNone/>
            </a:pP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Yünlü kumaşları üç grupta inceleyebiliriz</a:t>
            </a:r>
            <a:endParaRPr lang="tr-TR" dirty="0"/>
          </a:p>
        </p:txBody>
      </p:sp>
      <p:sp>
        <p:nvSpPr>
          <p:cNvPr id="3" name="2 İçerik Yer Tutucusu"/>
          <p:cNvSpPr>
            <a:spLocks noGrp="1"/>
          </p:cNvSpPr>
          <p:nvPr>
            <p:ph idx="1"/>
          </p:nvPr>
        </p:nvSpPr>
        <p:spPr/>
        <p:txBody>
          <a:bodyPr>
            <a:normAutofit fontScale="40000" lnSpcReduction="20000"/>
          </a:bodyPr>
          <a:lstStyle/>
          <a:p>
            <a:pPr>
              <a:buNone/>
            </a:pPr>
            <a:r>
              <a:rPr lang="tr-TR" dirty="0" smtClean="0"/>
              <a:t/>
            </a:r>
            <a:br>
              <a:rPr lang="tr-TR" dirty="0" smtClean="0"/>
            </a:br>
            <a:r>
              <a:rPr lang="tr-TR" dirty="0" smtClean="0"/>
              <a:t/>
            </a:r>
            <a:br>
              <a:rPr lang="tr-TR" dirty="0" smtClean="0"/>
            </a:br>
            <a:r>
              <a:rPr lang="tr-TR" b="1" dirty="0"/>
              <a:t>1-Zemini düz, havlı yünler</a:t>
            </a:r>
            <a:r>
              <a:rPr lang="tr-TR" b="1" dirty="0" smtClean="0"/>
              <a:t>;</a:t>
            </a:r>
          </a:p>
          <a:p>
            <a:pPr>
              <a:buNone/>
            </a:pPr>
            <a:endParaRPr lang="tr-TR" b="1" dirty="0"/>
          </a:p>
          <a:p>
            <a:r>
              <a:rPr lang="tr-TR" b="1" dirty="0" err="1"/>
              <a:t>Dra</a:t>
            </a:r>
            <a:r>
              <a:rPr lang="tr-TR" dirty="0"/>
              <a:t>(Bez </a:t>
            </a:r>
            <a:r>
              <a:rPr lang="tr-TR" dirty="0" err="1"/>
              <a:t>armür</a:t>
            </a:r>
            <a:r>
              <a:rPr lang="tr-TR" dirty="0"/>
              <a:t> üzerine dokunmuş, tüylendirilmiş, özel bir aletle ezilmiş, bu suretle özel bir apre kazandırılmış bir kumaştır),</a:t>
            </a:r>
            <a:r>
              <a:rPr lang="tr-TR" b="1" dirty="0"/>
              <a:t/>
            </a:r>
            <a:br>
              <a:rPr lang="tr-TR" b="1" dirty="0"/>
            </a:br>
            <a:endParaRPr lang="tr-TR" b="1" dirty="0" smtClean="0"/>
          </a:p>
          <a:p>
            <a:endParaRPr lang="tr-TR" b="1" dirty="0"/>
          </a:p>
          <a:p>
            <a:endParaRPr lang="tr-TR" dirty="0"/>
          </a:p>
          <a:p>
            <a:r>
              <a:rPr lang="tr-TR" b="1" dirty="0"/>
              <a:t>Çuha</a:t>
            </a:r>
            <a:r>
              <a:rPr lang="tr-TR" dirty="0"/>
              <a:t>(</a:t>
            </a:r>
            <a:r>
              <a:rPr lang="tr-TR" dirty="0" err="1"/>
              <a:t>dranın</a:t>
            </a:r>
            <a:r>
              <a:rPr lang="tr-TR" dirty="0"/>
              <a:t> kalın ipliklerle dokunmuş şeklidir)</a:t>
            </a:r>
            <a:r>
              <a:rPr lang="tr-TR" b="1" dirty="0"/>
              <a:t>,</a:t>
            </a:r>
            <a:r>
              <a:rPr lang="tr-TR" dirty="0"/>
              <a:t/>
            </a:r>
            <a:br>
              <a:rPr lang="tr-TR" dirty="0"/>
            </a:br>
            <a:endParaRPr lang="tr-TR" dirty="0"/>
          </a:p>
          <a:p>
            <a:r>
              <a:rPr lang="tr-TR" dirty="0"/>
              <a:t>Asker çuhası(Kaba ve hafif keçeleşmiş şekildedir</a:t>
            </a:r>
            <a:r>
              <a:rPr lang="tr-TR" dirty="0" smtClean="0"/>
              <a:t>.),</a:t>
            </a:r>
          </a:p>
          <a:p>
            <a:endParaRPr lang="tr-TR" dirty="0"/>
          </a:p>
          <a:p>
            <a:r>
              <a:rPr lang="tr-TR" dirty="0"/>
              <a:t>Amazon Çuhası(Amazon çuhası ise iyice yatırılmış uzun kılları olan ince ve dökük bir kumaştır.), Kastor,</a:t>
            </a:r>
            <a:br>
              <a:rPr lang="tr-TR" dirty="0"/>
            </a:br>
            <a:endParaRPr lang="tr-TR" dirty="0"/>
          </a:p>
          <a:p>
            <a:r>
              <a:rPr lang="tr-TR" dirty="0"/>
              <a:t>Muflon,</a:t>
            </a:r>
            <a:br>
              <a:rPr lang="tr-TR" dirty="0"/>
            </a:br>
            <a:endParaRPr lang="tr-TR" dirty="0"/>
          </a:p>
          <a:p>
            <a:r>
              <a:rPr lang="tr-TR" dirty="0"/>
              <a:t>Fötr,</a:t>
            </a:r>
            <a:br>
              <a:rPr lang="tr-TR" dirty="0"/>
            </a:br>
            <a:endParaRPr lang="tr-TR" dirty="0"/>
          </a:p>
          <a:p>
            <a:r>
              <a:rPr lang="tr-TR" dirty="0" err="1"/>
              <a:t>Loden</a:t>
            </a:r>
            <a:r>
              <a:rPr lang="tr-TR" dirty="0"/>
              <a:t>,</a:t>
            </a:r>
          </a:p>
          <a:p>
            <a:pPr>
              <a:buNone/>
            </a:pPr>
            <a:r>
              <a:rPr lang="tr-TR" dirty="0"/>
              <a:t/>
            </a:r>
            <a:br>
              <a:rPr lang="tr-TR" dirty="0"/>
            </a:br>
            <a:endParaRPr lang="tr-TR" dirty="0"/>
          </a:p>
          <a:p>
            <a:pPr>
              <a:buNone/>
            </a:pPr>
            <a:r>
              <a:rPr lang="tr-TR" dirty="0"/>
              <a:t/>
            </a:r>
            <a:br>
              <a:rPr lang="tr-TR" dirty="0"/>
            </a:br>
            <a:endParaRPr lang="tr-TR" dirty="0"/>
          </a:p>
          <a:p>
            <a:endParaRPr lang="tr-TR" dirty="0"/>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55000" lnSpcReduction="20000"/>
          </a:bodyPr>
          <a:lstStyle/>
          <a:p>
            <a:r>
              <a:rPr lang="tr-TR" b="1" dirty="0" smtClean="0"/>
              <a:t>2-Çeşitli tekniklerle dokunmuş yünlüler;</a:t>
            </a:r>
          </a:p>
          <a:p>
            <a:endParaRPr lang="tr-TR" dirty="0" smtClean="0"/>
          </a:p>
          <a:p>
            <a:r>
              <a:rPr lang="tr-TR" b="1" dirty="0" err="1" smtClean="0"/>
              <a:t>Serj</a:t>
            </a:r>
            <a:r>
              <a:rPr lang="tr-TR" b="1" dirty="0" smtClean="0"/>
              <a:t>-Şayak</a:t>
            </a:r>
            <a:r>
              <a:rPr lang="tr-TR" dirty="0" smtClean="0"/>
              <a:t> (İnce, sık, tersi yüzünden aynı olarak dokunmuş iki yüzü de ince damarlı bir kumaştır),</a:t>
            </a:r>
            <a:br>
              <a:rPr lang="tr-TR" dirty="0" smtClean="0"/>
            </a:br>
            <a:endParaRPr lang="tr-TR" dirty="0" smtClean="0"/>
          </a:p>
          <a:p>
            <a:r>
              <a:rPr lang="tr-TR" b="1" dirty="0" smtClean="0"/>
              <a:t>Gabardin</a:t>
            </a:r>
            <a:r>
              <a:rPr lang="tr-TR" dirty="0" smtClean="0"/>
              <a:t>(</a:t>
            </a:r>
            <a:r>
              <a:rPr lang="tr-TR" dirty="0" err="1" smtClean="0"/>
              <a:t>Serjden</a:t>
            </a:r>
            <a:r>
              <a:rPr lang="tr-TR" dirty="0" smtClean="0"/>
              <a:t> daha kalındır),</a:t>
            </a:r>
            <a:br>
              <a:rPr lang="tr-TR" dirty="0" smtClean="0"/>
            </a:br>
            <a:endParaRPr lang="tr-TR" dirty="0" smtClean="0"/>
          </a:p>
          <a:p>
            <a:r>
              <a:rPr lang="tr-TR" b="1" dirty="0" smtClean="0"/>
              <a:t>Aba</a:t>
            </a:r>
            <a:r>
              <a:rPr lang="tr-TR" dirty="0" smtClean="0"/>
              <a:t>(Geniş, kaba bir </a:t>
            </a:r>
            <a:r>
              <a:rPr lang="tr-TR" dirty="0" err="1" smtClean="0"/>
              <a:t>serjdir</a:t>
            </a:r>
            <a:r>
              <a:rPr lang="tr-TR" dirty="0" smtClean="0"/>
              <a:t>. Dokunulduğunda sert bir his bırakır),</a:t>
            </a:r>
            <a:br>
              <a:rPr lang="tr-TR" dirty="0" smtClean="0"/>
            </a:br>
            <a:endParaRPr lang="tr-TR" dirty="0" smtClean="0"/>
          </a:p>
          <a:p>
            <a:r>
              <a:rPr lang="tr-TR" b="1" dirty="0" err="1" smtClean="0"/>
              <a:t>Bengalin</a:t>
            </a:r>
            <a:r>
              <a:rPr lang="tr-TR" dirty="0" smtClean="0"/>
              <a:t>(Havsız, ince, sık kumaşlardır),</a:t>
            </a:r>
            <a:br>
              <a:rPr lang="tr-TR" dirty="0" smtClean="0"/>
            </a:br>
            <a:endParaRPr lang="tr-TR" dirty="0" smtClean="0"/>
          </a:p>
          <a:p>
            <a:r>
              <a:rPr lang="tr-TR" dirty="0" smtClean="0"/>
              <a:t>Poplin(Havsız, ince, sık kumaşlardır),</a:t>
            </a:r>
          </a:p>
          <a:p>
            <a:r>
              <a:rPr lang="tr-TR" dirty="0" err="1" smtClean="0"/>
              <a:t>Rips</a:t>
            </a:r>
            <a:r>
              <a:rPr lang="tr-TR" dirty="0" smtClean="0"/>
              <a:t>(Poplin gibi fakat ondan daha kaba ve sert bir kumaştır),</a:t>
            </a:r>
            <a:br>
              <a:rPr lang="tr-TR" dirty="0" smtClean="0"/>
            </a:br>
            <a:endParaRPr lang="tr-TR" dirty="0" smtClean="0"/>
          </a:p>
          <a:p>
            <a:r>
              <a:rPr lang="tr-TR" dirty="0" err="1" smtClean="0"/>
              <a:t>Alpaga</a:t>
            </a:r>
            <a:r>
              <a:rPr lang="tr-TR" dirty="0" smtClean="0"/>
              <a:t>(Kuru, parlak görünüşlü tiftik karıştırılarak dokunan çok güzel bir kumaştır),</a:t>
            </a:r>
          </a:p>
          <a:p>
            <a:r>
              <a:rPr lang="tr-TR" b="1" dirty="0" smtClean="0"/>
              <a:t>Merinos</a:t>
            </a:r>
            <a:r>
              <a:rPr lang="tr-TR" dirty="0" smtClean="0"/>
              <a:t> (Çapraz dokunmuş, kalın sağlam bir kumaştır),</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b="1" dirty="0" smtClean="0"/>
              <a:t>3</a:t>
            </a:r>
            <a:r>
              <a:rPr lang="tr-TR" dirty="0" smtClean="0"/>
              <a:t>-Fantezi yünlüler;(Bu kumaşlar hafif, fantezi, çok ince yazlık kumaşlardır)</a:t>
            </a:r>
          </a:p>
          <a:p>
            <a:r>
              <a:rPr lang="tr-TR" dirty="0" smtClean="0"/>
              <a:t>Etamin,</a:t>
            </a:r>
            <a:br>
              <a:rPr lang="tr-TR" dirty="0" smtClean="0"/>
            </a:br>
            <a:endParaRPr lang="tr-TR" dirty="0" smtClean="0"/>
          </a:p>
          <a:p>
            <a:r>
              <a:rPr lang="tr-TR" dirty="0" smtClean="0"/>
              <a:t>Yün </a:t>
            </a:r>
            <a:r>
              <a:rPr lang="tr-TR" dirty="0" err="1" smtClean="0"/>
              <a:t>vual</a:t>
            </a:r>
            <a:r>
              <a:rPr lang="tr-TR" dirty="0" smtClean="0"/>
              <a:t>,</a:t>
            </a:r>
            <a:br>
              <a:rPr lang="tr-TR" dirty="0" smtClean="0"/>
            </a:br>
            <a:r>
              <a:rPr lang="tr-TR" dirty="0" smtClean="0"/>
              <a:t/>
            </a:r>
            <a:br>
              <a:rPr lang="tr-TR" dirty="0" smtClean="0"/>
            </a:br>
            <a:endParaRPr lang="tr-TR" dirty="0" smtClean="0"/>
          </a:p>
          <a:p>
            <a:r>
              <a:rPr lang="tr-TR" dirty="0" smtClean="0"/>
              <a:t>Bir de yumuşak ve yün gibi görünüşlü havlı kumaşlar vardır.</a:t>
            </a:r>
            <a:br>
              <a:rPr lang="tr-TR" dirty="0" smtClean="0"/>
            </a:br>
            <a:endParaRPr lang="tr-TR" dirty="0" smtClean="0"/>
          </a:p>
          <a:p>
            <a:r>
              <a:rPr lang="tr-TR" dirty="0" smtClean="0"/>
              <a:t>Fanila, </a:t>
            </a:r>
            <a:r>
              <a:rPr lang="tr-TR" dirty="0" err="1" smtClean="0"/>
              <a:t>Uatin</a:t>
            </a:r>
            <a:r>
              <a:rPr lang="tr-TR" dirty="0" smtClean="0"/>
              <a:t>, </a:t>
            </a:r>
            <a:r>
              <a:rPr lang="tr-TR" dirty="0" err="1" smtClean="0"/>
              <a:t>Molton</a:t>
            </a:r>
            <a:r>
              <a:rPr lang="tr-TR" dirty="0" smtClean="0"/>
              <a:t>, Kadife, </a:t>
            </a:r>
            <a:r>
              <a:rPr lang="tr-TR" dirty="0" err="1" smtClean="0"/>
              <a:t>Düvetin</a:t>
            </a:r>
            <a:r>
              <a:rPr lang="tr-TR" dirty="0" smtClean="0"/>
              <a:t>, </a:t>
            </a:r>
            <a:r>
              <a:rPr lang="tr-TR" dirty="0" err="1" smtClean="0"/>
              <a:t>Velütin</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b="1" dirty="0" err="1"/>
              <a:t>Kamgarn</a:t>
            </a:r>
            <a:r>
              <a:rPr lang="tr-TR" b="1" dirty="0"/>
              <a:t> Kumaş Çeşitleri </a:t>
            </a:r>
            <a:endParaRPr lang="tr-TR" dirty="0"/>
          </a:p>
          <a:p>
            <a:r>
              <a:rPr lang="tr-TR" dirty="0"/>
              <a:t>Yün iplik metodudur. Uzun ve ince yün elyafların taranmasıyla ve daha sonra </a:t>
            </a:r>
            <a:r>
              <a:rPr lang="tr-TR" dirty="0" err="1"/>
              <a:t>eğirilmesiyle</a:t>
            </a:r>
            <a:r>
              <a:rPr lang="tr-TR" dirty="0"/>
              <a:t> elde edilen kaliteli yün ipliğidir. </a:t>
            </a:r>
            <a:r>
              <a:rPr lang="tr-TR" dirty="0" err="1"/>
              <a:t>Kamgarn</a:t>
            </a:r>
            <a:r>
              <a:rPr lang="tr-TR" dirty="0"/>
              <a:t> ipliklerden genellikle kışın giyilebilen ağır ve kaliteli kıyafetler üretilir. Takım elbise, ceket, tayyör, döpiyes, etek, pantolon…vs</a:t>
            </a:r>
          </a:p>
          <a:p>
            <a:endParaRPr lang="tr-TR" dirty="0"/>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55000" lnSpcReduction="20000"/>
          </a:bodyPr>
          <a:lstStyle/>
          <a:p>
            <a:r>
              <a:rPr lang="tr-TR" dirty="0" smtClean="0"/>
              <a:t>1-Alpaka kumaş (</a:t>
            </a:r>
            <a:r>
              <a:rPr lang="tr-TR" dirty="0" err="1" smtClean="0"/>
              <a:t>Alpaca</a:t>
            </a:r>
            <a:r>
              <a:rPr lang="tr-TR" dirty="0" smtClean="0"/>
              <a:t> </a:t>
            </a:r>
            <a:r>
              <a:rPr lang="tr-TR" dirty="0" err="1" smtClean="0"/>
              <a:t>fabric</a:t>
            </a:r>
            <a:r>
              <a:rPr lang="tr-TR" dirty="0" smtClean="0"/>
              <a:t>)</a:t>
            </a:r>
          </a:p>
          <a:p>
            <a:r>
              <a:rPr lang="tr-TR" dirty="0" smtClean="0"/>
              <a:t>2-Astragan kumaş (</a:t>
            </a:r>
            <a:r>
              <a:rPr lang="tr-TR" dirty="0" err="1" smtClean="0"/>
              <a:t>Astrakhan</a:t>
            </a:r>
            <a:r>
              <a:rPr lang="tr-TR" dirty="0" smtClean="0"/>
              <a:t> </a:t>
            </a:r>
            <a:r>
              <a:rPr lang="tr-TR" dirty="0" err="1" smtClean="0"/>
              <a:t>fabric</a:t>
            </a:r>
            <a:r>
              <a:rPr lang="tr-TR" dirty="0" smtClean="0"/>
              <a:t>)</a:t>
            </a:r>
          </a:p>
          <a:p>
            <a:r>
              <a:rPr lang="tr-TR" dirty="0" smtClean="0"/>
              <a:t>3-</a:t>
            </a:r>
            <a:r>
              <a:rPr lang="tr-TR" dirty="0" err="1" smtClean="0"/>
              <a:t>Dubldra</a:t>
            </a:r>
            <a:r>
              <a:rPr lang="tr-TR" dirty="0" smtClean="0"/>
              <a:t> kumaş (</a:t>
            </a:r>
            <a:r>
              <a:rPr lang="tr-TR" dirty="0" err="1" smtClean="0"/>
              <a:t>Dubldr</a:t>
            </a:r>
            <a:r>
              <a:rPr lang="tr-TR" dirty="0" smtClean="0"/>
              <a:t> </a:t>
            </a:r>
            <a:r>
              <a:rPr lang="tr-TR" dirty="0" err="1" smtClean="0"/>
              <a:t>fabric</a:t>
            </a:r>
            <a:r>
              <a:rPr lang="tr-TR" dirty="0" smtClean="0"/>
              <a:t>)</a:t>
            </a:r>
          </a:p>
          <a:p>
            <a:r>
              <a:rPr lang="tr-TR" dirty="0" smtClean="0"/>
              <a:t>4-</a:t>
            </a:r>
            <a:r>
              <a:rPr lang="tr-TR" dirty="0" err="1" smtClean="0"/>
              <a:t>Filafil</a:t>
            </a:r>
            <a:r>
              <a:rPr lang="tr-TR" dirty="0" smtClean="0"/>
              <a:t> kumaş (</a:t>
            </a:r>
            <a:r>
              <a:rPr lang="tr-TR" dirty="0" err="1" smtClean="0"/>
              <a:t>Filafil</a:t>
            </a:r>
            <a:r>
              <a:rPr lang="tr-TR" dirty="0" smtClean="0"/>
              <a:t> </a:t>
            </a:r>
            <a:r>
              <a:rPr lang="tr-TR" dirty="0" err="1" smtClean="0"/>
              <a:t>fabric</a:t>
            </a:r>
            <a:r>
              <a:rPr lang="tr-TR" dirty="0" smtClean="0"/>
              <a:t>)</a:t>
            </a:r>
          </a:p>
          <a:p>
            <a:r>
              <a:rPr lang="tr-TR" dirty="0" smtClean="0"/>
              <a:t>5-Flanel kumaş (Flanel </a:t>
            </a:r>
            <a:r>
              <a:rPr lang="tr-TR" dirty="0" err="1" smtClean="0"/>
              <a:t>fabric</a:t>
            </a:r>
            <a:r>
              <a:rPr lang="tr-TR" dirty="0" smtClean="0"/>
              <a:t>)</a:t>
            </a:r>
          </a:p>
          <a:p>
            <a:r>
              <a:rPr lang="tr-TR" dirty="0" smtClean="0"/>
              <a:t>6-</a:t>
            </a:r>
            <a:r>
              <a:rPr lang="tr-TR" dirty="0" err="1" smtClean="0"/>
              <a:t>Fresko</a:t>
            </a:r>
            <a:r>
              <a:rPr lang="tr-TR" dirty="0" smtClean="0"/>
              <a:t> kumaş (</a:t>
            </a:r>
            <a:r>
              <a:rPr lang="tr-TR" dirty="0" err="1" smtClean="0"/>
              <a:t>Fresco</a:t>
            </a:r>
            <a:r>
              <a:rPr lang="tr-TR" dirty="0" smtClean="0"/>
              <a:t> </a:t>
            </a:r>
            <a:r>
              <a:rPr lang="tr-TR" dirty="0" err="1" smtClean="0"/>
              <a:t>fabric</a:t>
            </a:r>
            <a:r>
              <a:rPr lang="tr-TR" dirty="0" smtClean="0"/>
              <a:t>)</a:t>
            </a:r>
          </a:p>
          <a:p>
            <a:r>
              <a:rPr lang="tr-TR" dirty="0" smtClean="0"/>
              <a:t>7-Gabardin kumaş (Gabardine </a:t>
            </a:r>
            <a:r>
              <a:rPr lang="tr-TR" dirty="0" err="1" smtClean="0"/>
              <a:t>fabric</a:t>
            </a:r>
            <a:r>
              <a:rPr lang="tr-TR" dirty="0" smtClean="0"/>
              <a:t>)</a:t>
            </a:r>
          </a:p>
          <a:p>
            <a:r>
              <a:rPr lang="tr-TR" dirty="0" smtClean="0"/>
              <a:t>8-</a:t>
            </a:r>
            <a:r>
              <a:rPr lang="tr-TR" dirty="0" err="1" smtClean="0"/>
              <a:t>Kamgarn</a:t>
            </a:r>
            <a:r>
              <a:rPr lang="tr-TR" dirty="0" smtClean="0"/>
              <a:t> </a:t>
            </a:r>
            <a:r>
              <a:rPr lang="tr-TR" dirty="0" err="1" smtClean="0"/>
              <a:t>Saksoni</a:t>
            </a:r>
            <a:r>
              <a:rPr lang="tr-TR" dirty="0" smtClean="0"/>
              <a:t> kumaş (</a:t>
            </a:r>
            <a:r>
              <a:rPr lang="tr-TR" dirty="0" err="1" smtClean="0"/>
              <a:t>Worsted</a:t>
            </a:r>
            <a:r>
              <a:rPr lang="tr-TR" dirty="0" smtClean="0"/>
              <a:t> </a:t>
            </a:r>
            <a:r>
              <a:rPr lang="tr-TR" dirty="0" err="1" smtClean="0"/>
              <a:t>fabric</a:t>
            </a:r>
            <a:r>
              <a:rPr lang="tr-TR" dirty="0" smtClean="0"/>
              <a:t>)</a:t>
            </a:r>
          </a:p>
          <a:p>
            <a:r>
              <a:rPr lang="tr-TR" dirty="0" smtClean="0"/>
              <a:t>9-Kaşmir kumaş (</a:t>
            </a:r>
            <a:r>
              <a:rPr lang="tr-TR" dirty="0" err="1" smtClean="0"/>
              <a:t>Cashmere</a:t>
            </a:r>
            <a:r>
              <a:rPr lang="tr-TR" dirty="0" smtClean="0"/>
              <a:t>)</a:t>
            </a:r>
          </a:p>
          <a:p>
            <a:r>
              <a:rPr lang="tr-TR" dirty="0" smtClean="0"/>
              <a:t>10-Krep kumaş (</a:t>
            </a:r>
            <a:r>
              <a:rPr lang="tr-TR" dirty="0" err="1" smtClean="0"/>
              <a:t>Crepe</a:t>
            </a:r>
            <a:r>
              <a:rPr lang="tr-TR" dirty="0" smtClean="0"/>
              <a:t>)</a:t>
            </a:r>
          </a:p>
          <a:p>
            <a:r>
              <a:rPr lang="tr-TR" dirty="0" smtClean="0"/>
              <a:t>11-Lastikotin kumaş (</a:t>
            </a:r>
            <a:r>
              <a:rPr lang="tr-TR" dirty="0" err="1" smtClean="0"/>
              <a:t>Lastico</a:t>
            </a:r>
            <a:r>
              <a:rPr lang="tr-TR" dirty="0" smtClean="0"/>
              <a:t> </a:t>
            </a:r>
            <a:r>
              <a:rPr lang="tr-TR" dirty="0" err="1" smtClean="0"/>
              <a:t>fabric</a:t>
            </a:r>
            <a:r>
              <a:rPr lang="tr-TR" dirty="0" smtClean="0"/>
              <a:t>)</a:t>
            </a:r>
          </a:p>
          <a:p>
            <a:r>
              <a:rPr lang="tr-TR" dirty="0" smtClean="0"/>
              <a:t>12-Panama </a:t>
            </a:r>
            <a:r>
              <a:rPr lang="tr-TR" dirty="0" err="1" smtClean="0"/>
              <a:t>kanvas</a:t>
            </a:r>
            <a:r>
              <a:rPr lang="tr-TR" dirty="0" smtClean="0"/>
              <a:t> kumaş (panama </a:t>
            </a:r>
            <a:r>
              <a:rPr lang="tr-TR" dirty="0" err="1" smtClean="0"/>
              <a:t>canvas</a:t>
            </a:r>
            <a:r>
              <a:rPr lang="tr-TR" dirty="0" smtClean="0"/>
              <a:t> </a:t>
            </a:r>
            <a:r>
              <a:rPr lang="tr-TR" dirty="0" err="1" smtClean="0"/>
              <a:t>fabric</a:t>
            </a:r>
            <a:r>
              <a:rPr lang="tr-TR" dirty="0" smtClean="0"/>
              <a:t>)</a:t>
            </a:r>
          </a:p>
          <a:p>
            <a:r>
              <a:rPr lang="tr-TR" dirty="0" smtClean="0"/>
              <a:t>13-Şali kumaş (</a:t>
            </a:r>
            <a:r>
              <a:rPr lang="tr-TR" dirty="0" err="1" smtClean="0"/>
              <a:t>Shawl</a:t>
            </a:r>
            <a:r>
              <a:rPr lang="tr-TR" dirty="0" smtClean="0"/>
              <a:t> </a:t>
            </a:r>
            <a:r>
              <a:rPr lang="tr-TR" dirty="0" err="1" smtClean="0"/>
              <a:t>fabric</a:t>
            </a:r>
            <a:r>
              <a:rPr lang="tr-TR" dirty="0" smtClean="0"/>
              <a:t>)</a:t>
            </a:r>
          </a:p>
          <a:p>
            <a:r>
              <a:rPr lang="tr-TR" dirty="0" smtClean="0"/>
              <a:t>14-</a:t>
            </a:r>
            <a:r>
              <a:rPr lang="tr-TR" dirty="0" err="1" smtClean="0"/>
              <a:t>Serj</a:t>
            </a:r>
            <a:r>
              <a:rPr lang="tr-TR" dirty="0" smtClean="0"/>
              <a:t> kumaş (</a:t>
            </a:r>
            <a:r>
              <a:rPr lang="tr-TR" dirty="0" err="1" smtClean="0"/>
              <a:t>Serge</a:t>
            </a:r>
            <a:r>
              <a:rPr lang="tr-TR" dirty="0" smtClean="0"/>
              <a:t> </a:t>
            </a:r>
            <a:r>
              <a:rPr lang="tr-TR" dirty="0" err="1" smtClean="0"/>
              <a:t>fabric</a:t>
            </a:r>
            <a:r>
              <a:rPr lang="tr-TR" dirty="0" smtClean="0"/>
              <a:t>)</a:t>
            </a:r>
          </a:p>
          <a:p>
            <a:r>
              <a:rPr lang="tr-TR" dirty="0" smtClean="0"/>
              <a:t>15-Tartan kumaş (tartan </a:t>
            </a:r>
            <a:r>
              <a:rPr lang="tr-TR" dirty="0" err="1" smtClean="0"/>
              <a:t>fabric</a:t>
            </a:r>
            <a:r>
              <a:rPr lang="tr-TR" dirty="0" smtClean="0"/>
              <a:t>)</a:t>
            </a:r>
          </a:p>
          <a:p>
            <a:r>
              <a:rPr lang="tr-TR" dirty="0" smtClean="0"/>
              <a:t>16-Tropikal (</a:t>
            </a:r>
            <a:r>
              <a:rPr lang="tr-TR" dirty="0" err="1" smtClean="0"/>
              <a:t>bezayağı</a:t>
            </a:r>
            <a:r>
              <a:rPr lang="tr-TR" dirty="0" smtClean="0"/>
              <a:t>) kumaş (</a:t>
            </a:r>
            <a:r>
              <a:rPr lang="tr-TR" dirty="0" err="1" smtClean="0"/>
              <a:t>Tropical</a:t>
            </a:r>
            <a:r>
              <a:rPr lang="tr-TR" dirty="0" smtClean="0"/>
              <a:t> </a:t>
            </a:r>
            <a:r>
              <a:rPr lang="tr-TR" dirty="0" err="1" smtClean="0"/>
              <a:t>fabric</a:t>
            </a:r>
            <a:r>
              <a:rPr lang="tr-TR" dirty="0" smtClean="0"/>
              <a:t>)</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err="1"/>
              <a:t>Strayhgarn</a:t>
            </a:r>
            <a:r>
              <a:rPr lang="tr-TR" b="1" dirty="0"/>
              <a:t> Kumaş Çeşitleri </a:t>
            </a:r>
            <a:endParaRPr lang="tr-TR" dirty="0"/>
          </a:p>
          <a:p>
            <a:r>
              <a:rPr lang="tr-TR" dirty="0"/>
              <a:t>Kısa lif oranı yüksek, taranmamış yün elyaflarının </a:t>
            </a:r>
            <a:r>
              <a:rPr lang="tr-TR" dirty="0" err="1"/>
              <a:t>ştraygarn</a:t>
            </a:r>
            <a:r>
              <a:rPr lang="tr-TR" dirty="0"/>
              <a:t> teknolojisine göre işlenmesiyle elde edilir.  Taraktan fitil halde alınır ve </a:t>
            </a:r>
            <a:r>
              <a:rPr lang="tr-TR" dirty="0" err="1"/>
              <a:t>eğirilerek</a:t>
            </a:r>
            <a:r>
              <a:rPr lang="tr-TR" dirty="0"/>
              <a:t> iplik oluşur. </a:t>
            </a:r>
            <a:r>
              <a:rPr lang="tr-TR" dirty="0" err="1"/>
              <a:t>Kamgarna</a:t>
            </a:r>
            <a:r>
              <a:rPr lang="tr-TR" dirty="0"/>
              <a:t> göre düşük mukavemetli, hacimli bir yapıya sahiptir. Süngerimsi ve yaylı bir tutuma sahip olduklarından ütü tutmazlar.</a:t>
            </a:r>
          </a:p>
          <a:p>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218</Words>
  <Application>Microsoft Office PowerPoint</Application>
  <PresentationFormat>Ekran Gösterisi (4:3)</PresentationFormat>
  <Paragraphs>84</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Ofis Teması</vt:lpstr>
      <vt:lpstr>YÜNLÜ KUMAŞLAR VE ÖZELLİKLERİ </vt:lpstr>
      <vt:lpstr>YÜNLÜ KUMAŞLAR </vt:lpstr>
      <vt:lpstr>Slayt 3</vt:lpstr>
      <vt:lpstr>Yünlü kumaşları üç grupta inceleyebiliriz</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YÜNLÜ KUMAŞLAR VE ÖZELLİKLERİ</dc:title>
  <dc:creator>Kullanıcı123</dc:creator>
  <cp:lastModifiedBy>Kullanıcı123</cp:lastModifiedBy>
  <cp:revision>5</cp:revision>
  <dcterms:created xsi:type="dcterms:W3CDTF">2019-10-21T06:17:33Z</dcterms:created>
  <dcterms:modified xsi:type="dcterms:W3CDTF">2019-10-22T09:31:56Z</dcterms:modified>
</cp:coreProperties>
</file>