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7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blog.siluettanitim.com/markalasmak-marka-olusturma-stratejileri-ve-onerileri/am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a:t>Marka nedir?</a:t>
            </a:r>
            <a:r>
              <a:rPr lang="tr-TR" dirty="0"/>
              <a:t/>
            </a:r>
            <a:br>
              <a:rPr lang="tr-TR" dirty="0"/>
            </a:br>
            <a:endParaRPr lang="tr-TR" dirty="0"/>
          </a:p>
        </p:txBody>
      </p:sp>
      <p:sp>
        <p:nvSpPr>
          <p:cNvPr id="3" name="Alt Başlık 2"/>
          <p:cNvSpPr>
            <a:spLocks noGrp="1"/>
          </p:cNvSpPr>
          <p:nvPr>
            <p:ph type="subTitle" idx="1"/>
          </p:nvPr>
        </p:nvSpPr>
        <p:spPr/>
        <p:txBody>
          <a:bodyPr/>
          <a:lstStyle/>
          <a:p>
            <a:r>
              <a:rPr lang="tr-TR" dirty="0"/>
              <a:t>Pazarlamada marka</a:t>
            </a:r>
          </a:p>
        </p:txBody>
      </p:sp>
    </p:spTree>
    <p:extLst>
      <p:ext uri="{BB962C8B-B14F-4D97-AF65-F5344CB8AC3E}">
        <p14:creationId xmlns:p14="http://schemas.microsoft.com/office/powerpoint/2010/main" val="21205691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775202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Marka nedir?</a:t>
            </a:r>
            <a:r>
              <a:rPr lang="tr-TR" dirty="0"/>
              <a:t/>
            </a:r>
            <a:br>
              <a:rPr lang="tr-TR" dirty="0"/>
            </a:br>
            <a:r>
              <a:rPr lang="tr-TR" dirty="0" smtClean="0"/>
              <a:t>Pazarlamada marka</a:t>
            </a:r>
            <a:endParaRPr lang="tr-TR" dirty="0"/>
          </a:p>
        </p:txBody>
      </p:sp>
      <p:sp>
        <p:nvSpPr>
          <p:cNvPr id="3" name="İçerik Yer Tutucusu 2"/>
          <p:cNvSpPr>
            <a:spLocks noGrp="1"/>
          </p:cNvSpPr>
          <p:nvPr>
            <p:ph idx="1"/>
          </p:nvPr>
        </p:nvSpPr>
        <p:spPr/>
        <p:txBody>
          <a:bodyPr/>
          <a:lstStyle/>
          <a:p>
            <a:r>
              <a:rPr lang="tr-TR" b="1" dirty="0"/>
              <a:t>Marka nedir?</a:t>
            </a:r>
            <a:endParaRPr lang="tr-TR" dirty="0"/>
          </a:p>
          <a:p>
            <a:r>
              <a:rPr lang="tr-TR" dirty="0"/>
              <a:t>Bir ürün veya hizmet özelliklerinin, tüketici </a:t>
            </a:r>
            <a:r>
              <a:rPr lang="tr-TR" b="1" dirty="0"/>
              <a:t>zihnindeki</a:t>
            </a:r>
            <a:r>
              <a:rPr lang="tr-TR" dirty="0"/>
              <a:t> yeridir. Markalama için ihtiyacımız olan, odaklanmamız gereken şeyi bulmuş olduk: temiz bir zihin. Brain ile </a:t>
            </a:r>
            <a:r>
              <a:rPr lang="tr-TR" dirty="0" err="1"/>
              <a:t>brand</a:t>
            </a:r>
            <a:r>
              <a:rPr lang="tr-TR" dirty="0"/>
              <a:t> kelimelerinin birbirlerine çok benzemesi tesadüf olamayacak kadar tesadüf.</a:t>
            </a:r>
          </a:p>
        </p:txBody>
      </p:sp>
    </p:spTree>
    <p:extLst>
      <p:ext uri="{BB962C8B-B14F-4D97-AF65-F5344CB8AC3E}">
        <p14:creationId xmlns:p14="http://schemas.microsoft.com/office/powerpoint/2010/main" val="118724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Markalama</a:t>
            </a:r>
            <a:endParaRPr lang="tr-TR" dirty="0"/>
          </a:p>
        </p:txBody>
      </p:sp>
      <p:sp>
        <p:nvSpPr>
          <p:cNvPr id="3" name="İçerik Yer Tutucusu 2"/>
          <p:cNvSpPr>
            <a:spLocks noGrp="1"/>
          </p:cNvSpPr>
          <p:nvPr>
            <p:ph idx="1"/>
          </p:nvPr>
        </p:nvSpPr>
        <p:spPr/>
        <p:txBody>
          <a:bodyPr/>
          <a:lstStyle/>
          <a:p>
            <a:r>
              <a:rPr lang="tr-TR" dirty="0"/>
              <a:t>Tüketicinin düşünce eğilimlerine yön verme stratejisidir. Bu da tüketici zihnine girebilmek için izlenen iletişim programlarıyla mümkün olabilir </a:t>
            </a:r>
            <a:r>
              <a:rPr lang="tr-TR" dirty="0" smtClean="0"/>
              <a:t>.</a:t>
            </a:r>
            <a:endParaRPr lang="tr-TR" dirty="0"/>
          </a:p>
        </p:txBody>
      </p:sp>
    </p:spTree>
    <p:extLst>
      <p:ext uri="{BB962C8B-B14F-4D97-AF65-F5344CB8AC3E}">
        <p14:creationId xmlns:p14="http://schemas.microsoft.com/office/powerpoint/2010/main" val="3478868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Marka özvarlığı dahilindeki her varlık çok farklı ve çeşitli şekillerde değer yaratır. Marka özvarlığını etkin olarak yönetebilmek ve marka yaratma aktiviteleri ile ilgili bilinçli kararlar alabilmek için güçlü markaların hangi yollarla değer yarattığı konusunda hassas olmak önemlidir.</a:t>
            </a:r>
          </a:p>
        </p:txBody>
      </p:sp>
    </p:spTree>
    <p:extLst>
      <p:ext uri="{BB962C8B-B14F-4D97-AF65-F5344CB8AC3E}">
        <p14:creationId xmlns:p14="http://schemas.microsoft.com/office/powerpoint/2010/main" val="1790122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Marka özvarlığı müşteriler için olduğu kadar firma için de değer yaratır. Müşteri kelimesi hem son kullanıcıyı hem de altyapı seviyesindekileri kapsar. Bu sebeple bir “otel” sadece seyahat eden tüketiciler arasındaki değil, aynı zamanda seyahat acenteleri arasındaki imajıyla da ilgilenmek zorundadır.</a:t>
            </a:r>
            <a:endParaRPr lang="tr-TR" dirty="0"/>
          </a:p>
        </p:txBody>
      </p:sp>
    </p:spTree>
    <p:extLst>
      <p:ext uri="{BB962C8B-B14F-4D97-AF65-F5344CB8AC3E}">
        <p14:creationId xmlns:p14="http://schemas.microsoft.com/office/powerpoint/2010/main" val="2734842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Varlıkların veya yükümlülüklerin marka özvarlığının temelini oluşturmaları için markanın ismine veya sembolüne bağlanmaları gerekir. Eğer markanın ismi veya sembolünün değişmesi gerekiyorsa, varlıklar veya yükümlülüklerin bir kısmı ya da tümü etkilenebilir hatta kaybolabilir. Buna karşın bazıları yeni isim veya sembole kayabilir.</a:t>
            </a:r>
            <a:endParaRPr lang="tr-TR" dirty="0"/>
          </a:p>
        </p:txBody>
      </p:sp>
    </p:spTree>
    <p:extLst>
      <p:ext uri="{BB962C8B-B14F-4D97-AF65-F5344CB8AC3E}">
        <p14:creationId xmlns:p14="http://schemas.microsoft.com/office/powerpoint/2010/main" val="4694230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solidFill>
                  <a:srgbClr val="111111"/>
                </a:solidFill>
                <a:latin typeface="georgia"/>
              </a:rPr>
              <a:t>Marka Sadakati ve Marka bilinirliği:</a:t>
            </a:r>
            <a:r>
              <a:rPr lang="tr-TR" dirty="0">
                <a:solidFill>
                  <a:srgbClr val="111111"/>
                </a:solidFill>
                <a:latin typeface="georgia"/>
              </a:rPr>
              <a:t> Bilgiyi yorumlamasını ve işlemesini, </a:t>
            </a:r>
            <a:r>
              <a:rPr lang="tr-TR" dirty="0" err="1">
                <a:solidFill>
                  <a:srgbClr val="111111"/>
                </a:solidFill>
                <a:latin typeface="georgia"/>
              </a:rPr>
              <a:t>satınalma</a:t>
            </a:r>
            <a:r>
              <a:rPr lang="tr-TR" dirty="0">
                <a:solidFill>
                  <a:srgbClr val="111111"/>
                </a:solidFill>
                <a:latin typeface="georgia"/>
              </a:rPr>
              <a:t> kararındaki güvenini, kullanım memnuniyetini geliştirerek müşteriye değer sunar.</a:t>
            </a:r>
            <a:endParaRPr lang="tr-TR" dirty="0"/>
          </a:p>
        </p:txBody>
      </p:sp>
    </p:spTree>
    <p:extLst>
      <p:ext uri="{BB962C8B-B14F-4D97-AF65-F5344CB8AC3E}">
        <p14:creationId xmlns:p14="http://schemas.microsoft.com/office/powerpoint/2010/main" val="32660158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Algılanan Kalite, Marka Çağrışımları ve diğer varlıklar (patent, sertifika </a:t>
            </a:r>
            <a:r>
              <a:rPr lang="tr-TR" dirty="0" err="1"/>
              <a:t>vs</a:t>
            </a:r>
            <a:r>
              <a:rPr lang="tr-TR" dirty="0"/>
              <a:t>): Pazarlama programlarının etkinliği ve verimliliğini, Marka sadakatini, Fiyatları/Marjları, Marka Genişletmelerini, Ticari Avantajı, Rekabet Avantajını Geliştirerek firmaya değer sağlar.</a:t>
            </a:r>
          </a:p>
        </p:txBody>
      </p:sp>
    </p:spTree>
    <p:extLst>
      <p:ext uri="{BB962C8B-B14F-4D97-AF65-F5344CB8AC3E}">
        <p14:creationId xmlns:p14="http://schemas.microsoft.com/office/powerpoint/2010/main" val="3438261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a:t>MARKALAMA: AŞAMALAR</a:t>
            </a:r>
          </a:p>
          <a:p>
            <a:r>
              <a:rPr lang="tr-TR" dirty="0" smtClean="0"/>
              <a:t>Stratejik Marka Analizi</a:t>
            </a:r>
          </a:p>
          <a:p>
            <a:r>
              <a:rPr lang="tr-TR" dirty="0" smtClean="0"/>
              <a:t>Marka kimlik Sistemi</a:t>
            </a:r>
          </a:p>
          <a:p>
            <a:r>
              <a:rPr lang="tr-TR" dirty="0" smtClean="0"/>
              <a:t>Değer önermesi</a:t>
            </a:r>
          </a:p>
          <a:p>
            <a:endParaRPr lang="tr-TR" dirty="0"/>
          </a:p>
          <a:p>
            <a:r>
              <a:rPr lang="tr-TR" dirty="0" smtClean="0">
                <a:hlinkClick r:id="rId2"/>
              </a:rPr>
              <a:t> </a:t>
            </a:r>
            <a:r>
              <a:rPr lang="tr-TR" sz="1700" dirty="0" smtClean="0">
                <a:hlinkClick r:id="rId2"/>
              </a:rPr>
              <a:t>Okuyun: https</a:t>
            </a:r>
            <a:r>
              <a:rPr lang="tr-TR" sz="1700" dirty="0">
                <a:hlinkClick r:id="rId2"/>
              </a:rPr>
              <a:t>://blog.siluettanitim.com/markalasmak-marka-olusturma-stratejileri-ve-onerileri/amp/</a:t>
            </a:r>
            <a:endParaRPr lang="tr-TR" sz="1700" dirty="0"/>
          </a:p>
        </p:txBody>
      </p:sp>
    </p:spTree>
    <p:extLst>
      <p:ext uri="{BB962C8B-B14F-4D97-AF65-F5344CB8AC3E}">
        <p14:creationId xmlns:p14="http://schemas.microsoft.com/office/powerpoint/2010/main" val="415344917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212</Words>
  <Application>Microsoft Office PowerPoint</Application>
  <PresentationFormat>Ekran Gösterisi (4:3)</PresentationFormat>
  <Paragraphs>18</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Marka nedir? </vt:lpstr>
      <vt:lpstr>Marka nedir? Pazarlamada marka</vt:lpstr>
      <vt:lpstr>Markalama</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Marka nedir? </dc:title>
  <dc:creator>Velittin Balcı</dc:creator>
  <cp:lastModifiedBy>win</cp:lastModifiedBy>
  <cp:revision>1</cp:revision>
  <dcterms:created xsi:type="dcterms:W3CDTF">2020-05-10T18:25:57Z</dcterms:created>
  <dcterms:modified xsi:type="dcterms:W3CDTF">2020-05-10T18:35:06Z</dcterms:modified>
</cp:coreProperties>
</file>