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sldIdLst>
    <p:sldId id="257" r:id="rId2"/>
    <p:sldId id="258" r:id="rId3"/>
    <p:sldId id="259" r:id="rId4"/>
    <p:sldId id="260" r:id="rId5"/>
    <p:sldId id="264" r:id="rId6"/>
    <p:sldId id="265" r:id="rId7"/>
    <p:sldId id="268" r:id="rId8"/>
    <p:sldId id="271" r:id="rId9"/>
    <p:sldId id="272" r:id="rId10"/>
    <p:sldId id="275" r:id="rId11"/>
    <p:sldId id="278" r:id="rId12"/>
    <p:sldId id="280" r:id="rId13"/>
    <p:sldId id="285" r:id="rId14"/>
    <p:sldId id="287" r:id="rId15"/>
    <p:sldId id="289" r:id="rId16"/>
    <p:sldId id="290" r:id="rId17"/>
    <p:sldId id="292" r:id="rId18"/>
    <p:sldId id="293" r:id="rId19"/>
    <p:sldId id="294" r:id="rId20"/>
    <p:sldId id="296" r:id="rId21"/>
    <p:sldId id="298" r:id="rId22"/>
    <p:sldId id="299" r:id="rId23"/>
    <p:sldId id="300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-12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CF9B31-56F6-F044-9BEF-B2BA3FABE91A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2683D6-7A15-FE4A-B0B9-0D804B7C4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932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EFF1-2A17-B742-8C3F-BF9692859E03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6BE0-A137-5E4A-B974-AF9A5F20F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616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EFF1-2A17-B742-8C3F-BF9692859E03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6BE0-A137-5E4A-B974-AF9A5F20F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211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EFF1-2A17-B742-8C3F-BF9692859E03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6BE0-A137-5E4A-B974-AF9A5F20F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36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EFF1-2A17-B742-8C3F-BF9692859E03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6BE0-A137-5E4A-B974-AF9A5F20F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187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EFF1-2A17-B742-8C3F-BF9692859E03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6BE0-A137-5E4A-B974-AF9A5F20F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52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EFF1-2A17-B742-8C3F-BF9692859E03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6BE0-A137-5E4A-B974-AF9A5F20F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939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EFF1-2A17-B742-8C3F-BF9692859E03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6BE0-A137-5E4A-B974-AF9A5F20F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461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EFF1-2A17-B742-8C3F-BF9692859E03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6BE0-A137-5E4A-B974-AF9A5F20F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095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EFF1-2A17-B742-8C3F-BF9692859E03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6BE0-A137-5E4A-B974-AF9A5F20F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94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EFF1-2A17-B742-8C3F-BF9692859E03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6BE0-A137-5E4A-B974-AF9A5F20F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102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BEFF1-2A17-B742-8C3F-BF9692859E03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6BE0-A137-5E4A-B974-AF9A5F20F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602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BEFF1-2A17-B742-8C3F-BF9692859E03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DD6BE0-A137-5E4A-B974-AF9A5F20F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401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6000" b="1" dirty="0" smtClean="0">
                <a:solidFill>
                  <a:srgbClr val="FF0000"/>
                </a:solidFill>
              </a:rPr>
              <a:t>TOPLUMSAL CİNSİYET</a:t>
            </a:r>
            <a:endParaRPr lang="tr-TR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1184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57200" y="205887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tr-TR" b="1" dirty="0" smtClean="0"/>
              <a:t>Ataerkil</a:t>
            </a:r>
            <a:r>
              <a:rPr lang="tr-TR" dirty="0" smtClean="0"/>
              <a:t> terimi erkeklerin egemen olduğu ve kadınların temel insan hakları konuları da dahil olmak üzere daha düşük bir toplumsal ve siyasi konuma sahip olduğu sistemler için kullanılır.</a:t>
            </a:r>
          </a:p>
          <a:p>
            <a:endParaRPr lang="tr-TR" dirty="0" smtClean="0"/>
          </a:p>
          <a:p>
            <a:r>
              <a:rPr lang="tr-TR" dirty="0" smtClean="0"/>
              <a:t>Yapılan bir çalışmada Hindistan’ın kuzeyinde yaşayan kadınlarda </a:t>
            </a:r>
            <a:r>
              <a:rPr lang="tr-TR" b="1" dirty="0" smtClean="0"/>
              <a:t>«nesli tükenme tehdidi altındaki cinsiyet» </a:t>
            </a:r>
            <a:r>
              <a:rPr lang="tr-TR" dirty="0" smtClean="0"/>
              <a:t>olarak bahsedilmektedir.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922406" y="761542"/>
            <a:ext cx="7756263" cy="1054250"/>
          </a:xfrm>
        </p:spPr>
        <p:txBody>
          <a:bodyPr/>
          <a:lstStyle/>
          <a:p>
            <a:pPr algn="l"/>
            <a:r>
              <a:rPr lang="tr-TR" sz="4800" dirty="0" smtClean="0">
                <a:solidFill>
                  <a:srgbClr val="FF0000"/>
                </a:solidFill>
              </a:rPr>
              <a:t>Ataerkillik ve Şiddet</a:t>
            </a:r>
            <a:endParaRPr lang="tr-TR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618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633597" y="1035683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tr-TR" dirty="0"/>
          </a:p>
          <a:p>
            <a:r>
              <a:rPr lang="tr-TR" sz="2800" dirty="0" smtClean="0"/>
              <a:t>Aile içi şiddet ve kadın istismarı bazı bölgelerde diğerlerine oranla daha sık rastlanan durumlar olmakla birlikte küresel çapta bir sorundur.</a:t>
            </a:r>
          </a:p>
          <a:p>
            <a:r>
              <a:rPr lang="tr-TR" sz="2800" dirty="0" smtClean="0"/>
              <a:t>Kadın hakları hareketlerinin yaygınlaşmasıyla birlikte hane içi şiddet ve kadın istismarı konularına gösterilen hassasiyet artmıştır.</a:t>
            </a:r>
          </a:p>
          <a:p>
            <a:r>
              <a:rPr lang="tr-TR" sz="2800" dirty="0" smtClean="0"/>
              <a:t>Yasalar çıkarılmış, arabulucu kuruluşlar ortaya çıkmıştır.</a:t>
            </a:r>
          </a:p>
          <a:p>
            <a:endParaRPr lang="tr-TR" sz="28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32423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1890’larda </a:t>
            </a:r>
            <a:r>
              <a:rPr lang="en-US" sz="3000" dirty="0" err="1" smtClean="0"/>
              <a:t>bir</a:t>
            </a:r>
            <a:r>
              <a:rPr lang="en-US" sz="3000" dirty="0" smtClean="0"/>
              <a:t> </a:t>
            </a:r>
            <a:r>
              <a:rPr lang="en-US" sz="3000" dirty="0" err="1" smtClean="0"/>
              <a:t>milyondan</a:t>
            </a:r>
            <a:r>
              <a:rPr lang="en-US" sz="3000" dirty="0" smtClean="0"/>
              <a:t> </a:t>
            </a:r>
            <a:r>
              <a:rPr lang="en-US" sz="3000" dirty="0" err="1" smtClean="0"/>
              <a:t>fazla</a:t>
            </a:r>
            <a:r>
              <a:rPr lang="en-US" sz="3000" dirty="0" smtClean="0"/>
              <a:t> </a:t>
            </a:r>
            <a:r>
              <a:rPr lang="en-US" sz="3000" dirty="0" err="1" smtClean="0"/>
              <a:t>Amerikalı</a:t>
            </a:r>
            <a:r>
              <a:rPr lang="en-US" sz="3000" dirty="0" smtClean="0"/>
              <a:t> </a:t>
            </a:r>
            <a:r>
              <a:rPr lang="en-US" sz="3000" dirty="0" err="1" smtClean="0"/>
              <a:t>kadın</a:t>
            </a:r>
            <a:r>
              <a:rPr lang="en-US" sz="3000" dirty="0" smtClean="0"/>
              <a:t> </a:t>
            </a:r>
            <a:r>
              <a:rPr lang="en-US" sz="3000" dirty="0" err="1" smtClean="0"/>
              <a:t>fabrikalarda</a:t>
            </a:r>
            <a:r>
              <a:rPr lang="en-US" sz="3000" dirty="0" smtClean="0"/>
              <a:t> </a:t>
            </a:r>
            <a:r>
              <a:rPr lang="en-US" sz="3000" dirty="0" err="1" smtClean="0"/>
              <a:t>vasıfsız</a:t>
            </a:r>
            <a:r>
              <a:rPr lang="en-US" sz="3000" dirty="0" smtClean="0"/>
              <a:t> </a:t>
            </a:r>
            <a:r>
              <a:rPr lang="en-US" sz="3000" dirty="0" err="1" smtClean="0"/>
              <a:t>işçi</a:t>
            </a:r>
            <a:r>
              <a:rPr lang="en-US" sz="3000" dirty="0" smtClean="0"/>
              <a:t> </a:t>
            </a:r>
            <a:r>
              <a:rPr lang="en-US" sz="3000" dirty="0" err="1" smtClean="0"/>
              <a:t>olarak</a:t>
            </a:r>
            <a:r>
              <a:rPr lang="en-US" sz="3000" dirty="0" smtClean="0"/>
              <a:t> </a:t>
            </a:r>
            <a:r>
              <a:rPr lang="en-US" sz="3000" dirty="0" err="1" smtClean="0"/>
              <a:t>çalışıyordu</a:t>
            </a:r>
            <a:r>
              <a:rPr lang="en-US" sz="3000" dirty="0" smtClean="0"/>
              <a:t>.</a:t>
            </a:r>
          </a:p>
          <a:p>
            <a:r>
              <a:rPr lang="en-US" sz="3000" dirty="0" smtClean="0"/>
              <a:t>1900’den </a:t>
            </a:r>
            <a:r>
              <a:rPr lang="en-US" sz="3000" dirty="0" err="1" smtClean="0"/>
              <a:t>sonra</a:t>
            </a:r>
            <a:r>
              <a:rPr lang="en-US" sz="3000" dirty="0" smtClean="0"/>
              <a:t> </a:t>
            </a:r>
            <a:r>
              <a:rPr lang="en-US" sz="3000" dirty="0" err="1" smtClean="0"/>
              <a:t>Avrupa’dan</a:t>
            </a:r>
            <a:r>
              <a:rPr lang="en-US" sz="3000" dirty="0" smtClean="0"/>
              <a:t> </a:t>
            </a:r>
            <a:r>
              <a:rPr lang="en-US" sz="3000" dirty="0" err="1" smtClean="0"/>
              <a:t>Amerika’ya</a:t>
            </a:r>
            <a:r>
              <a:rPr lang="en-US" sz="3000" dirty="0" smtClean="0"/>
              <a:t> </a:t>
            </a:r>
            <a:r>
              <a:rPr lang="en-US" sz="3000" dirty="0" err="1" smtClean="0"/>
              <a:t>göçmen</a:t>
            </a:r>
            <a:r>
              <a:rPr lang="en-US" sz="3000" dirty="0" smtClean="0"/>
              <a:t> </a:t>
            </a:r>
            <a:r>
              <a:rPr lang="en-US" sz="3000" dirty="0" err="1" smtClean="0"/>
              <a:t>akını</a:t>
            </a:r>
            <a:r>
              <a:rPr lang="en-US" sz="3000" dirty="0" smtClean="0"/>
              <a:t> </a:t>
            </a:r>
            <a:r>
              <a:rPr lang="en-US" sz="3000" dirty="0" err="1" smtClean="0"/>
              <a:t>başladı</a:t>
            </a:r>
            <a:r>
              <a:rPr lang="en-US" sz="3000" dirty="0" smtClean="0"/>
              <a:t>. </a:t>
            </a:r>
            <a:r>
              <a:rPr lang="en-US" sz="3000" dirty="0" err="1" smtClean="0"/>
              <a:t>İş</a:t>
            </a:r>
            <a:r>
              <a:rPr lang="en-US" sz="3000" dirty="0" smtClean="0"/>
              <a:t> </a:t>
            </a:r>
            <a:r>
              <a:rPr lang="en-US" sz="3000" dirty="0" err="1" smtClean="0"/>
              <a:t>gücünü</a:t>
            </a:r>
            <a:r>
              <a:rPr lang="en-US" sz="3000" dirty="0" smtClean="0"/>
              <a:t> </a:t>
            </a:r>
            <a:r>
              <a:rPr lang="en-US" sz="3000" dirty="0" err="1" smtClean="0"/>
              <a:t>ucuz</a:t>
            </a:r>
            <a:r>
              <a:rPr lang="en-US" sz="3000" dirty="0" smtClean="0"/>
              <a:t> </a:t>
            </a:r>
            <a:r>
              <a:rPr lang="en-US" sz="3000" dirty="0" err="1" smtClean="0"/>
              <a:t>tuttular</a:t>
            </a:r>
            <a:r>
              <a:rPr lang="en-US" sz="3000" dirty="0" smtClean="0"/>
              <a:t> </a:t>
            </a:r>
            <a:r>
              <a:rPr lang="en-US" sz="3000" dirty="0" err="1" smtClean="0"/>
              <a:t>ve</a:t>
            </a:r>
            <a:r>
              <a:rPr lang="en-US" sz="3000" dirty="0" smtClean="0"/>
              <a:t> </a:t>
            </a:r>
            <a:r>
              <a:rPr lang="en-US" sz="3000" dirty="0" err="1" smtClean="0"/>
              <a:t>kadınların</a:t>
            </a:r>
            <a:r>
              <a:rPr lang="en-US" sz="3000" dirty="0" smtClean="0"/>
              <a:t> </a:t>
            </a:r>
            <a:r>
              <a:rPr lang="en-US" sz="3000" dirty="0" err="1" smtClean="0"/>
              <a:t>işlerini</a:t>
            </a:r>
            <a:r>
              <a:rPr lang="en-US" sz="3000" dirty="0" smtClean="0"/>
              <a:t> </a:t>
            </a:r>
            <a:r>
              <a:rPr lang="en-US" sz="3000" dirty="0" err="1" smtClean="0"/>
              <a:t>aldılar</a:t>
            </a:r>
            <a:r>
              <a:rPr lang="en-US" sz="3000" dirty="0" smtClean="0"/>
              <a:t>. </a:t>
            </a:r>
          </a:p>
          <a:p>
            <a:r>
              <a:rPr lang="en-US" sz="3000" dirty="0" smtClean="0"/>
              <a:t>II. </a:t>
            </a:r>
            <a:r>
              <a:rPr lang="en-US" sz="3000" dirty="0" err="1" smtClean="0"/>
              <a:t>Dünya</a:t>
            </a:r>
            <a:r>
              <a:rPr lang="en-US" sz="3000" dirty="0" smtClean="0"/>
              <a:t> </a:t>
            </a:r>
            <a:r>
              <a:rPr lang="en-US" sz="3000" dirty="0" err="1" smtClean="0"/>
              <a:t>Savaşı</a:t>
            </a:r>
            <a:r>
              <a:rPr lang="en-US" sz="3000" dirty="0" smtClean="0"/>
              <a:t> </a:t>
            </a:r>
            <a:r>
              <a:rPr lang="en-US" sz="3000" dirty="0" err="1" smtClean="0"/>
              <a:t>sırasında</a:t>
            </a:r>
            <a:r>
              <a:rPr lang="en-US" sz="3000" dirty="0" smtClean="0"/>
              <a:t> </a:t>
            </a:r>
            <a:r>
              <a:rPr lang="en-US" sz="3000" dirty="0" err="1" smtClean="0"/>
              <a:t>kadınların</a:t>
            </a:r>
            <a:r>
              <a:rPr lang="en-US" sz="3000" dirty="0" smtClean="0"/>
              <a:t> </a:t>
            </a:r>
            <a:r>
              <a:rPr lang="en-US" sz="3000" dirty="0" err="1" smtClean="0"/>
              <a:t>fabrikalarda</a:t>
            </a:r>
            <a:r>
              <a:rPr lang="en-US" sz="3000" dirty="0" smtClean="0"/>
              <a:t> </a:t>
            </a:r>
            <a:r>
              <a:rPr lang="en-US" sz="3000" dirty="0" err="1" smtClean="0"/>
              <a:t>çalışmak</a:t>
            </a:r>
            <a:r>
              <a:rPr lang="en-US" sz="3000" dirty="0" smtClean="0"/>
              <a:t> </a:t>
            </a:r>
            <a:r>
              <a:rPr lang="en-US" sz="3000" dirty="0" err="1" smtClean="0"/>
              <a:t>için</a:t>
            </a:r>
            <a:r>
              <a:rPr lang="en-US" sz="3000" dirty="0" smtClean="0"/>
              <a:t> </a:t>
            </a:r>
            <a:r>
              <a:rPr lang="en-US" sz="3000" dirty="0" err="1" smtClean="0"/>
              <a:t>biyolojik</a:t>
            </a:r>
            <a:r>
              <a:rPr lang="en-US" sz="3000" dirty="0" smtClean="0"/>
              <a:t> </a:t>
            </a:r>
            <a:r>
              <a:rPr lang="en-US" sz="3000" dirty="0" err="1" smtClean="0"/>
              <a:t>olarak</a:t>
            </a:r>
            <a:r>
              <a:rPr lang="en-US" sz="3000" dirty="0" smtClean="0"/>
              <a:t> </a:t>
            </a:r>
            <a:r>
              <a:rPr lang="en-US" sz="3000" dirty="0" err="1" smtClean="0"/>
              <a:t>uygun</a:t>
            </a:r>
            <a:r>
              <a:rPr lang="en-US" sz="3000" dirty="0" smtClean="0"/>
              <a:t> </a:t>
            </a:r>
            <a:r>
              <a:rPr lang="en-US" sz="3000" dirty="0" err="1" smtClean="0"/>
              <a:t>olmadıkları</a:t>
            </a:r>
            <a:r>
              <a:rPr lang="en-US" sz="3000" dirty="0" smtClean="0"/>
              <a:t> </a:t>
            </a:r>
            <a:r>
              <a:rPr lang="en-US" sz="3000" dirty="0" err="1" smtClean="0"/>
              <a:t>görüşü</a:t>
            </a:r>
            <a:r>
              <a:rPr lang="en-US" sz="3000" dirty="0" smtClean="0"/>
              <a:t> </a:t>
            </a:r>
            <a:r>
              <a:rPr lang="en-US" sz="3000" dirty="0" err="1" smtClean="0"/>
              <a:t>yaygınlığını</a:t>
            </a:r>
            <a:r>
              <a:rPr lang="en-US" sz="3000" dirty="0" smtClean="0"/>
              <a:t> </a:t>
            </a:r>
            <a:r>
              <a:rPr lang="en-US" sz="3000" dirty="0" err="1" smtClean="0"/>
              <a:t>yitirdi</a:t>
            </a:r>
            <a:r>
              <a:rPr lang="en-US" sz="3000" dirty="0" smtClean="0"/>
              <a:t>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err="1" smtClean="0">
                <a:solidFill>
                  <a:srgbClr val="FF0000"/>
                </a:solidFill>
              </a:rPr>
              <a:t>Sanayileşmiş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T</a:t>
            </a:r>
            <a:r>
              <a:rPr lang="en-US" sz="4400" dirty="0" err="1" smtClean="0">
                <a:solidFill>
                  <a:srgbClr val="FF0000"/>
                </a:solidFill>
              </a:rPr>
              <a:t>oplumlarda</a:t>
            </a:r>
            <a:r>
              <a:rPr lang="en-US" sz="4400" dirty="0" smtClean="0">
                <a:solidFill>
                  <a:srgbClr val="FF0000"/>
                </a:solidFill>
              </a:rPr>
              <a:t> Toplumsal </a:t>
            </a:r>
            <a:r>
              <a:rPr lang="en-US" sz="4400" dirty="0" err="1" smtClean="0">
                <a:solidFill>
                  <a:srgbClr val="FF0000"/>
                </a:solidFill>
              </a:rPr>
              <a:t>Cinsiyet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5014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dirty="0" smtClean="0"/>
              <a:t>Toplumsal </a:t>
            </a:r>
            <a:r>
              <a:rPr lang="en-US" sz="2800" dirty="0" err="1" smtClean="0"/>
              <a:t>cinsiyet</a:t>
            </a:r>
            <a:r>
              <a:rPr lang="en-US" sz="2800" dirty="0" smtClean="0"/>
              <a:t> </a:t>
            </a:r>
            <a:r>
              <a:rPr lang="en-US" sz="2800" dirty="0" err="1" smtClean="0"/>
              <a:t>sosyal</a:t>
            </a:r>
            <a:r>
              <a:rPr lang="en-US" sz="2800" dirty="0" smtClean="0"/>
              <a:t> </a:t>
            </a:r>
            <a:r>
              <a:rPr lang="en-US" sz="2800" dirty="0" err="1" smtClean="0"/>
              <a:t>olarak</a:t>
            </a:r>
            <a:r>
              <a:rPr lang="en-US" sz="2800" dirty="0" smtClean="0"/>
              <a:t> </a:t>
            </a:r>
            <a:r>
              <a:rPr lang="en-US" sz="2800" dirty="0" err="1" smtClean="0"/>
              <a:t>inşa</a:t>
            </a:r>
            <a:r>
              <a:rPr lang="en-US" sz="2800" dirty="0" smtClean="0"/>
              <a:t> </a:t>
            </a:r>
            <a:r>
              <a:rPr lang="en-US" sz="2800" dirty="0" err="1" smtClean="0"/>
              <a:t>edilir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toplumlar</a:t>
            </a:r>
            <a:r>
              <a:rPr lang="en-US" sz="2800" dirty="0" smtClean="0"/>
              <a:t> </a:t>
            </a:r>
            <a:r>
              <a:rPr lang="en-US" sz="2800" dirty="0" err="1" smtClean="0"/>
              <a:t>ikiden</a:t>
            </a:r>
            <a:r>
              <a:rPr lang="en-US" sz="2800" dirty="0" smtClean="0"/>
              <a:t> </a:t>
            </a:r>
            <a:r>
              <a:rPr lang="en-US" sz="2800" dirty="0" err="1" smtClean="0"/>
              <a:t>fazla</a:t>
            </a:r>
            <a:r>
              <a:rPr lang="en-US" sz="2800" dirty="0" smtClean="0"/>
              <a:t> </a:t>
            </a:r>
            <a:r>
              <a:rPr lang="en-US" sz="2800" dirty="0" err="1" smtClean="0"/>
              <a:t>cinsiyeti</a:t>
            </a:r>
            <a:r>
              <a:rPr lang="en-US" sz="2800" dirty="0" smtClean="0"/>
              <a:t> </a:t>
            </a:r>
            <a:r>
              <a:rPr lang="en-US" sz="2800" dirty="0" err="1" smtClean="0"/>
              <a:t>tanıyabilirler</a:t>
            </a:r>
            <a:r>
              <a:rPr lang="en-US" sz="2800" dirty="0" smtClean="0"/>
              <a:t>. </a:t>
            </a:r>
          </a:p>
          <a:p>
            <a:r>
              <a:rPr lang="en-US" sz="2800" dirty="0" err="1" smtClean="0"/>
              <a:t>Cinsiyet</a:t>
            </a:r>
            <a:r>
              <a:rPr lang="en-US" sz="2800" dirty="0" smtClean="0"/>
              <a:t> </a:t>
            </a:r>
            <a:r>
              <a:rPr lang="en-US" sz="2800" dirty="0" err="1" smtClean="0"/>
              <a:t>biyolojik</a:t>
            </a:r>
            <a:r>
              <a:rPr lang="en-US" sz="2800" dirty="0" smtClean="0"/>
              <a:t> </a:t>
            </a:r>
            <a:r>
              <a:rPr lang="en-US" sz="2800" dirty="0" err="1" smtClean="0"/>
              <a:t>temellere</a:t>
            </a:r>
            <a:r>
              <a:rPr lang="en-US" sz="2800" dirty="0" smtClean="0"/>
              <a:t> </a:t>
            </a:r>
            <a:r>
              <a:rPr lang="en-US" sz="2800" dirty="0" err="1" smtClean="0"/>
              <a:t>sahipken</a:t>
            </a:r>
            <a:r>
              <a:rPr lang="en-US" sz="2800" dirty="0" smtClean="0"/>
              <a:t>, </a:t>
            </a:r>
            <a:r>
              <a:rPr lang="en-US" sz="2800" dirty="0" err="1" smtClean="0"/>
              <a:t>toplumsal</a:t>
            </a:r>
            <a:r>
              <a:rPr lang="en-US" sz="2800" dirty="0" smtClean="0"/>
              <a:t> </a:t>
            </a:r>
            <a:r>
              <a:rPr lang="en-US" sz="2800" dirty="0" err="1" smtClean="0"/>
              <a:t>cinsiyet</a:t>
            </a:r>
            <a:r>
              <a:rPr lang="en-US" sz="2800" dirty="0" smtClean="0"/>
              <a:t> </a:t>
            </a:r>
            <a:r>
              <a:rPr lang="en-US" sz="2800" dirty="0" err="1" smtClean="0"/>
              <a:t>sosyal</a:t>
            </a:r>
            <a:r>
              <a:rPr lang="en-US" sz="2800" dirty="0" smtClean="0"/>
              <a:t> </a:t>
            </a:r>
            <a:r>
              <a:rPr lang="en-US" sz="2800" dirty="0" err="1" smtClean="0"/>
              <a:t>temellidir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toplum</a:t>
            </a:r>
            <a:r>
              <a:rPr lang="en-US" sz="2800" dirty="0" smtClean="0"/>
              <a:t> </a:t>
            </a:r>
            <a:r>
              <a:rPr lang="en-US" sz="2800" dirty="0" err="1" smtClean="0"/>
              <a:t>içinde</a:t>
            </a:r>
            <a:r>
              <a:rPr lang="en-US" sz="2800" dirty="0" smtClean="0"/>
              <a:t> </a:t>
            </a:r>
            <a:r>
              <a:rPr lang="en-US" sz="2800" dirty="0" err="1" smtClean="0"/>
              <a:t>gelişir</a:t>
            </a:r>
            <a:r>
              <a:rPr lang="en-US" sz="2800" dirty="0" smtClean="0"/>
              <a:t>.</a:t>
            </a:r>
          </a:p>
          <a:p>
            <a:r>
              <a:rPr lang="tr-TR" sz="2800" dirty="0" smtClean="0">
                <a:solidFill>
                  <a:schemeClr val="tx1"/>
                </a:solidFill>
              </a:rPr>
              <a:t>Cinsiyet değiştirmiş kimseler, genellikle, toplumsal cinsiyet kimlikleri doğuştan gelen cinsiyetleriyle ya da toplumun çocukluklarından itibaren onlara atfettiği cinsiyetle örtüşmeyen kimselerdir.</a:t>
            </a:r>
          </a:p>
          <a:p>
            <a:r>
              <a:rPr lang="tr-TR" sz="2800" dirty="0" smtClean="0">
                <a:solidFill>
                  <a:schemeClr val="tx1"/>
                </a:solidFill>
              </a:rPr>
              <a:t>Tarihi ve </a:t>
            </a:r>
            <a:r>
              <a:rPr lang="tr-TR" sz="2800" dirty="0" err="1" smtClean="0">
                <a:solidFill>
                  <a:schemeClr val="tx1"/>
                </a:solidFill>
              </a:rPr>
              <a:t>etnografik</a:t>
            </a:r>
            <a:r>
              <a:rPr lang="tr-TR" sz="2800" dirty="0" smtClean="0">
                <a:solidFill>
                  <a:schemeClr val="tx1"/>
                </a:solidFill>
              </a:rPr>
              <a:t> kayıtlara bakıldığında cinsiyetle ilişkili kategori ve rollerin ne kadar esnek olduğu görülebilir.</a:t>
            </a:r>
          </a:p>
          <a:p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3528" y="570156"/>
            <a:ext cx="8424936" cy="1054250"/>
          </a:xfrm>
        </p:spPr>
        <p:txBody>
          <a:bodyPr/>
          <a:lstStyle/>
          <a:p>
            <a:r>
              <a:rPr lang="en-US" sz="4800" dirty="0" err="1" smtClean="0">
                <a:solidFill>
                  <a:srgbClr val="FF0000"/>
                </a:solidFill>
              </a:rPr>
              <a:t>Erkek</a:t>
            </a:r>
            <a:r>
              <a:rPr lang="en-US" sz="4800" dirty="0" smtClean="0">
                <a:solidFill>
                  <a:srgbClr val="FF0000"/>
                </a:solidFill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</a:rPr>
              <a:t>ve</a:t>
            </a:r>
            <a:r>
              <a:rPr lang="en-US" sz="4800" dirty="0" smtClean="0">
                <a:solidFill>
                  <a:srgbClr val="FF0000"/>
                </a:solidFill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</a:rPr>
              <a:t>Kadının</a:t>
            </a:r>
            <a:r>
              <a:rPr lang="en-US" sz="4800" dirty="0" smtClean="0">
                <a:solidFill>
                  <a:srgbClr val="FF0000"/>
                </a:solidFill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</a:rPr>
              <a:t>Ötesinde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9950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>
                <a:solidFill>
                  <a:schemeClr val="tx1"/>
                </a:solidFill>
              </a:rPr>
              <a:t>Günümüz Batı dünyasında cinsiyet değiştirmiş kimseler, bilindik kadın erkek ikiliğini aşan cinsel </a:t>
            </a:r>
            <a:r>
              <a:rPr lang="tr-TR" sz="2800" dirty="0" smtClean="0">
                <a:solidFill>
                  <a:schemeClr val="tx1"/>
                </a:solidFill>
              </a:rPr>
              <a:t>kimlikleriyle </a:t>
            </a:r>
            <a:r>
              <a:rPr lang="tr-TR" sz="2800" dirty="0">
                <a:solidFill>
                  <a:schemeClr val="tx1"/>
                </a:solidFill>
              </a:rPr>
              <a:t>ayrı bir grup olarak kabul edilmektedir</a:t>
            </a:r>
            <a:r>
              <a:rPr lang="tr-TR" sz="2800" dirty="0" smtClean="0">
                <a:solidFill>
                  <a:schemeClr val="tx1"/>
                </a:solidFill>
              </a:rPr>
              <a:t>.</a:t>
            </a:r>
          </a:p>
          <a:p>
            <a:r>
              <a:rPr lang="tr-TR" sz="2800" dirty="0"/>
              <a:t>Toplumsal cinsiyet, cinsiyet tercihi ve hatta cinsel yönelim bir yere kadar kültürel yapılanmalardır.</a:t>
            </a:r>
          </a:p>
          <a:p>
            <a:endParaRPr lang="tr-TR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948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800" dirty="0">
                <a:solidFill>
                  <a:schemeClr val="tx1"/>
                </a:solidFill>
              </a:rPr>
              <a:t>Kişinin karşı cinsiyetten </a:t>
            </a:r>
            <a:r>
              <a:rPr lang="tr-TR" sz="2800" dirty="0" smtClean="0">
                <a:solidFill>
                  <a:schemeClr val="tx1"/>
                </a:solidFill>
              </a:rPr>
              <a:t>(</a:t>
            </a:r>
            <a:r>
              <a:rPr lang="tr-TR" sz="2800" dirty="0">
                <a:solidFill>
                  <a:schemeClr val="tx1"/>
                </a:solidFill>
              </a:rPr>
              <a:t>heteroseksüel</a:t>
            </a:r>
            <a:r>
              <a:rPr lang="tr-TR" sz="2800" dirty="0" smtClean="0">
                <a:solidFill>
                  <a:schemeClr val="tx1"/>
                </a:solidFill>
              </a:rPr>
              <a:t>), aynı cinsiyetten (</a:t>
            </a:r>
            <a:r>
              <a:rPr lang="tr-TR" sz="2800" dirty="0">
                <a:solidFill>
                  <a:schemeClr val="tx1"/>
                </a:solidFill>
              </a:rPr>
              <a:t>homoseksüel) ya da her iki </a:t>
            </a:r>
            <a:r>
              <a:rPr lang="tr-TR" sz="2800" dirty="0" smtClean="0">
                <a:solidFill>
                  <a:schemeClr val="tx1"/>
                </a:solidFill>
              </a:rPr>
              <a:t>cinsiyetten (</a:t>
            </a:r>
            <a:r>
              <a:rPr lang="tr-TR" sz="2800" dirty="0" err="1">
                <a:solidFill>
                  <a:schemeClr val="tx1"/>
                </a:solidFill>
              </a:rPr>
              <a:t>biseksüel</a:t>
            </a:r>
            <a:r>
              <a:rPr lang="tr-TR" sz="2800" dirty="0">
                <a:solidFill>
                  <a:schemeClr val="tx1"/>
                </a:solidFill>
              </a:rPr>
              <a:t>) </a:t>
            </a:r>
            <a:r>
              <a:rPr lang="tr-TR" sz="2800" dirty="0" smtClean="0">
                <a:solidFill>
                  <a:schemeClr val="tx1"/>
                </a:solidFill>
              </a:rPr>
              <a:t>bireylere duyduğu </a:t>
            </a:r>
            <a:r>
              <a:rPr lang="tr-TR" sz="2800" dirty="0">
                <a:solidFill>
                  <a:schemeClr val="tx1"/>
                </a:solidFill>
              </a:rPr>
              <a:t>cinsel çekimi ve bu bireylerle cinsel ilişkisini ifade eder. </a:t>
            </a:r>
            <a:endParaRPr lang="tr-TR" sz="2800" dirty="0" smtClean="0">
              <a:solidFill>
                <a:schemeClr val="tx1"/>
              </a:solidFill>
            </a:endParaRPr>
          </a:p>
          <a:p>
            <a:r>
              <a:rPr lang="tr-TR" sz="2800" dirty="0" smtClean="0">
                <a:solidFill>
                  <a:schemeClr val="tx1"/>
                </a:solidFill>
              </a:rPr>
              <a:t>Kişinin </a:t>
            </a:r>
            <a:r>
              <a:rPr lang="tr-TR" sz="2800" dirty="0">
                <a:solidFill>
                  <a:schemeClr val="tx1"/>
                </a:solidFill>
              </a:rPr>
              <a:t>her iki cinsiyete de çekim duymaması anlamına gelen </a:t>
            </a:r>
            <a:r>
              <a:rPr lang="tr-TR" sz="2800" dirty="0" err="1">
                <a:solidFill>
                  <a:schemeClr val="tx1"/>
                </a:solidFill>
              </a:rPr>
              <a:t>aseksüellik</a:t>
            </a:r>
            <a:r>
              <a:rPr lang="tr-TR" sz="2800" dirty="0">
                <a:solidFill>
                  <a:schemeClr val="tx1"/>
                </a:solidFill>
              </a:rPr>
              <a:t> de bir cinsel eğilimdir</a:t>
            </a:r>
            <a:r>
              <a:rPr lang="tr-TR" sz="2800" dirty="0" smtClean="0">
                <a:solidFill>
                  <a:schemeClr val="tx1"/>
                </a:solidFill>
              </a:rPr>
              <a:t>.</a:t>
            </a:r>
          </a:p>
          <a:p>
            <a:r>
              <a:rPr lang="tr-TR" sz="2800" dirty="0" smtClean="0">
                <a:solidFill>
                  <a:schemeClr val="tx1"/>
                </a:solidFill>
              </a:rPr>
              <a:t>Yakın dönemdeki modern yaklaşım, cinsel yönelimin sabit ve biyolojik temelli olduğu yönündeydi. Şu an ise eldeki veriler cinsel yönelimin ne kadarının biyolojik temelli olduğunu kesin olarak söylemeye elverişli değildir. </a:t>
            </a:r>
          </a:p>
          <a:p>
            <a:endParaRPr lang="tr-TR" sz="2800" dirty="0">
              <a:solidFill>
                <a:schemeClr val="tx1"/>
              </a:solidFill>
            </a:endParaRPr>
          </a:p>
          <a:p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err="1" smtClean="0">
                <a:solidFill>
                  <a:srgbClr val="FF0000"/>
                </a:solidFill>
              </a:rPr>
              <a:t>Cinsel</a:t>
            </a:r>
            <a:r>
              <a:rPr lang="en-US" sz="4800" dirty="0" smtClean="0">
                <a:solidFill>
                  <a:srgbClr val="FF0000"/>
                </a:solidFill>
              </a:rPr>
              <a:t> </a:t>
            </a:r>
            <a:r>
              <a:rPr lang="en-US" sz="4800" dirty="0" err="1">
                <a:solidFill>
                  <a:srgbClr val="FF0000"/>
                </a:solidFill>
              </a:rPr>
              <a:t>Y</a:t>
            </a:r>
            <a:r>
              <a:rPr lang="en-US" sz="4800" dirty="0" err="1" smtClean="0">
                <a:solidFill>
                  <a:srgbClr val="FF0000"/>
                </a:solidFill>
              </a:rPr>
              <a:t>önelim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345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solidFill>
                  <a:schemeClr val="tx1"/>
                </a:solidFill>
              </a:rPr>
              <a:t>Söyleyebileceğimiz </a:t>
            </a:r>
            <a:r>
              <a:rPr lang="tr-TR" sz="2800" dirty="0">
                <a:solidFill>
                  <a:schemeClr val="tx1"/>
                </a:solidFill>
              </a:rPr>
              <a:t>şudur: </a:t>
            </a:r>
            <a:r>
              <a:rPr lang="tr-TR" sz="2800" dirty="0" smtClean="0">
                <a:solidFill>
                  <a:schemeClr val="tx1"/>
                </a:solidFill>
              </a:rPr>
              <a:t>İnsanların </a:t>
            </a:r>
            <a:r>
              <a:rPr lang="tr-TR" sz="2800" dirty="0">
                <a:solidFill>
                  <a:schemeClr val="tx1"/>
                </a:solidFill>
              </a:rPr>
              <a:t>eylem ve </a:t>
            </a:r>
            <a:r>
              <a:rPr lang="tr-TR" sz="2800" dirty="0" smtClean="0">
                <a:solidFill>
                  <a:schemeClr val="tx1"/>
                </a:solidFill>
              </a:rPr>
              <a:t>tercihleri, </a:t>
            </a:r>
            <a:r>
              <a:rPr lang="tr-TR" sz="2800" dirty="0">
                <a:solidFill>
                  <a:schemeClr val="tx1"/>
                </a:solidFill>
              </a:rPr>
              <a:t>en azından </a:t>
            </a:r>
            <a:r>
              <a:rPr lang="tr-TR" sz="2800" dirty="0" smtClean="0">
                <a:solidFill>
                  <a:schemeClr val="tx1"/>
                </a:solidFill>
              </a:rPr>
              <a:t>kısmen, </a:t>
            </a:r>
            <a:r>
              <a:rPr lang="tr-TR" sz="2800" dirty="0">
                <a:solidFill>
                  <a:schemeClr val="tx1"/>
                </a:solidFill>
              </a:rPr>
              <a:t>kültürel yapılanmanın bir sonucudur.</a:t>
            </a:r>
          </a:p>
          <a:p>
            <a:r>
              <a:rPr lang="tr-TR" sz="2800" dirty="0" smtClean="0">
                <a:solidFill>
                  <a:schemeClr val="tx1"/>
                </a:solidFill>
              </a:rPr>
              <a:t>Cinsel roller ve tutumlar gibi, insanoğlunun cinsel yaşamı ve kimliği (cinsel dürtülerimizi ne şekilde ifade ettiğimiz) de kültür ve çevrenin yönettiği ve sınırlandırdığı olgulardır.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2660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800" b="1" u="sng" dirty="0" smtClean="0">
                <a:latin typeface="Century Gothic" charset="0"/>
              </a:rPr>
              <a:t>Sorunlar</a:t>
            </a:r>
          </a:p>
          <a:p>
            <a:pPr marL="0" indent="0" algn="ctr">
              <a:buNone/>
            </a:pPr>
            <a:endParaRPr lang="tr-TR" sz="2800" b="1" u="sng" dirty="0">
              <a:latin typeface="Century Gothic" charset="0"/>
            </a:endParaRPr>
          </a:p>
          <a:p>
            <a:pPr marL="0" indent="0"/>
            <a:r>
              <a:rPr lang="tr-TR" sz="2800" b="1" dirty="0" smtClean="0">
                <a:latin typeface="Century Gothic" charset="0"/>
              </a:rPr>
              <a:t> Okul </a:t>
            </a:r>
            <a:r>
              <a:rPr lang="tr-TR" sz="2800" b="1" dirty="0">
                <a:latin typeface="Century Gothic" charset="0"/>
              </a:rPr>
              <a:t>iklimi ve </a:t>
            </a:r>
            <a:r>
              <a:rPr lang="tr-TR" sz="2800" b="1" dirty="0" smtClean="0">
                <a:latin typeface="Century Gothic" charset="0"/>
              </a:rPr>
              <a:t>kültürü</a:t>
            </a:r>
          </a:p>
          <a:p>
            <a:pPr marL="0" indent="0">
              <a:buNone/>
            </a:pPr>
            <a:endParaRPr lang="tr-TR" sz="2800" b="1" dirty="0">
              <a:latin typeface="Century Gothic" charset="0"/>
            </a:endParaRPr>
          </a:p>
          <a:p>
            <a:pPr marL="0" indent="0"/>
            <a:r>
              <a:rPr lang="tr-TR" sz="2800" b="1" dirty="0" smtClean="0">
                <a:latin typeface="Century Gothic" charset="0"/>
              </a:rPr>
              <a:t> Öğretmenler </a:t>
            </a:r>
          </a:p>
          <a:p>
            <a:pPr marL="0" indent="0">
              <a:buNone/>
            </a:pPr>
            <a:endParaRPr lang="tr-TR" sz="2800" b="1" dirty="0">
              <a:latin typeface="Century Gothic" charset="0"/>
            </a:endParaRPr>
          </a:p>
          <a:p>
            <a:pPr marL="0" indent="0"/>
            <a:r>
              <a:rPr lang="tr-TR" sz="2800" b="1" dirty="0" smtClean="0">
                <a:latin typeface="Century Gothic" charset="0"/>
              </a:rPr>
              <a:t> Öğretim Programı, Ders Kitapları ve </a:t>
            </a:r>
          </a:p>
          <a:p>
            <a:pPr marL="0" indent="0">
              <a:buNone/>
            </a:pPr>
            <a:r>
              <a:rPr lang="tr-TR" sz="2800" b="1" dirty="0">
                <a:latin typeface="Century Gothic" charset="0"/>
              </a:rPr>
              <a:t>	</a:t>
            </a:r>
            <a:r>
              <a:rPr lang="tr-TR" sz="2800" b="1" dirty="0" smtClean="0">
                <a:latin typeface="Century Gothic" charset="0"/>
              </a:rPr>
              <a:t>Gizli Müfredat</a:t>
            </a:r>
            <a:endParaRPr lang="tr-TR" sz="2800" dirty="0">
              <a:latin typeface="Century Gothic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err="1" smtClean="0">
                <a:solidFill>
                  <a:srgbClr val="FF0000"/>
                </a:solidFill>
              </a:rPr>
              <a:t>Eğitimde</a:t>
            </a:r>
            <a:r>
              <a:rPr lang="en-US" sz="4400" b="1" dirty="0" smtClean="0">
                <a:solidFill>
                  <a:srgbClr val="FF0000"/>
                </a:solidFill>
              </a:rPr>
              <a:t> Toplumsal </a:t>
            </a:r>
            <a:r>
              <a:rPr lang="en-US" sz="4400" b="1" dirty="0" err="1" smtClean="0">
                <a:solidFill>
                  <a:srgbClr val="FF0000"/>
                </a:solidFill>
              </a:rPr>
              <a:t>Cinsiyet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2102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b="1" dirty="0"/>
              <a:t>Okulun ve dersliğin soğuk iklimini yaratan (sözel ya da eylemsel) göstergeler</a:t>
            </a:r>
            <a:r>
              <a:rPr lang="tr-TR" sz="2800" b="1" dirty="0" smtClean="0"/>
              <a:t>:</a:t>
            </a:r>
          </a:p>
          <a:p>
            <a:pPr marL="0" indent="0">
              <a:buNone/>
            </a:pPr>
            <a:endParaRPr lang="tr-TR" sz="2800" b="1" dirty="0"/>
          </a:p>
          <a:p>
            <a:pPr>
              <a:buFont typeface="Wingdings" charset="0"/>
              <a:buChar char="à"/>
            </a:pPr>
            <a:r>
              <a:rPr lang="tr-TR" sz="2800" dirty="0"/>
              <a:t>çoğunlukla erkek öğrencilere dikkat yöneltmek, </a:t>
            </a:r>
            <a:endParaRPr lang="tr-TR" sz="2800" dirty="0" smtClean="0"/>
          </a:p>
          <a:p>
            <a:pPr marL="0" indent="0">
              <a:buNone/>
            </a:pPr>
            <a:endParaRPr lang="tr-TR" sz="2800" dirty="0"/>
          </a:p>
          <a:p>
            <a:pPr>
              <a:buFont typeface="Wingdings" charset="0"/>
              <a:buChar char="à"/>
            </a:pPr>
            <a:r>
              <a:rPr lang="tr-TR" sz="2800" dirty="0"/>
              <a:t>kızlarla daha az göz kontağı kurmak</a:t>
            </a:r>
            <a:r>
              <a:rPr lang="tr-TR" sz="2800" dirty="0" smtClean="0"/>
              <a:t>,</a:t>
            </a:r>
          </a:p>
          <a:p>
            <a:pPr marL="0" indent="0">
              <a:buNone/>
            </a:pPr>
            <a:endParaRPr lang="tr-TR" sz="2800" dirty="0"/>
          </a:p>
          <a:p>
            <a:pPr>
              <a:buFont typeface="Wingdings" charset="0"/>
              <a:buChar char="à"/>
            </a:pPr>
            <a:r>
              <a:rPr lang="tr-TR" sz="2800" dirty="0"/>
              <a:t>kızların derse katılımlarını önemsememek,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err="1" smtClean="0">
                <a:solidFill>
                  <a:srgbClr val="FF0000"/>
                </a:solidFill>
              </a:rPr>
              <a:t>Okulun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Soğuk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İklimi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782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charset="0"/>
              <a:buChar char="à"/>
            </a:pPr>
            <a:r>
              <a:rPr lang="tr-TR" sz="2800" dirty="0"/>
              <a:t>başarılarını yetenekten farklı nedenlere bağlamak</a:t>
            </a:r>
            <a:r>
              <a:rPr lang="tr-TR" sz="2800" dirty="0" smtClean="0"/>
              <a:t>,</a:t>
            </a:r>
          </a:p>
          <a:p>
            <a:pPr marL="0" indent="0">
              <a:buNone/>
            </a:pPr>
            <a:r>
              <a:rPr lang="tr-TR" sz="2800" dirty="0" smtClean="0"/>
              <a:t> </a:t>
            </a:r>
            <a:endParaRPr lang="tr-TR" sz="2800" dirty="0"/>
          </a:p>
          <a:p>
            <a:pPr>
              <a:buFont typeface="Wingdings" charset="0"/>
              <a:buChar char="à"/>
            </a:pPr>
            <a:r>
              <a:rPr lang="tr-TR" sz="2800" dirty="0"/>
              <a:t>başarılarından çok dış görünüşlerini önemsemek, </a:t>
            </a:r>
            <a:endParaRPr lang="tr-TR" sz="2800" dirty="0" smtClean="0"/>
          </a:p>
          <a:p>
            <a:pPr marL="0" indent="0">
              <a:buNone/>
            </a:pPr>
            <a:endParaRPr lang="tr-TR" sz="2800" dirty="0" smtClean="0"/>
          </a:p>
          <a:p>
            <a:pPr>
              <a:buFont typeface="Wingdings" charset="0"/>
              <a:buChar char="à"/>
            </a:pPr>
            <a:r>
              <a:rPr lang="tr-TR" sz="2800" dirty="0" smtClean="0"/>
              <a:t>kadınların </a:t>
            </a:r>
            <a:r>
              <a:rPr lang="tr-TR" sz="2800" dirty="0"/>
              <a:t>entelektüel becerilerini ve mesleki başarılarını küçümsemek, </a:t>
            </a:r>
            <a:endParaRPr lang="tr-TR" sz="2800" dirty="0" smtClean="0"/>
          </a:p>
          <a:p>
            <a:pPr marL="0" indent="0">
              <a:buNone/>
            </a:pPr>
            <a:endParaRPr lang="tr-TR" sz="2800" dirty="0"/>
          </a:p>
          <a:p>
            <a:pPr>
              <a:buFont typeface="Wingdings" charset="0"/>
              <a:buChar char="à"/>
            </a:pPr>
            <a:r>
              <a:rPr lang="tr-TR" sz="2800" dirty="0"/>
              <a:t>cinsel içerikli şaka ve sözler, </a:t>
            </a:r>
            <a:endParaRPr lang="tr-TR" sz="2800" dirty="0" smtClean="0"/>
          </a:p>
          <a:p>
            <a:pPr marL="0" indent="0">
              <a:buNone/>
            </a:pPr>
            <a:endParaRPr lang="tr-TR" sz="2800" dirty="0"/>
          </a:p>
          <a:p>
            <a:pPr>
              <a:buFont typeface="Wingdings" charset="0"/>
              <a:buChar char="à"/>
            </a:pPr>
            <a:r>
              <a:rPr lang="tr-TR" sz="2800" dirty="0"/>
              <a:t>örtülü ve açık taciz,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9026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1672534"/>
            <a:ext cx="7745505" cy="5031106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Toplumsal </a:t>
            </a:r>
            <a:r>
              <a:rPr lang="en-US" b="1" dirty="0" err="1" smtClean="0"/>
              <a:t>Cinsiyet</a:t>
            </a:r>
            <a:r>
              <a:rPr lang="en-US" b="1" dirty="0" smtClean="0"/>
              <a:t>:</a:t>
            </a:r>
            <a:r>
              <a:rPr lang="en-US" dirty="0" smtClean="0"/>
              <a:t> </a:t>
            </a:r>
            <a:r>
              <a:rPr lang="en-US" dirty="0" err="1" smtClean="0"/>
              <a:t>Cinsiyetin</a:t>
            </a:r>
            <a:r>
              <a:rPr lang="en-US" dirty="0" smtClean="0"/>
              <a:t>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inşasıdır</a:t>
            </a:r>
            <a:r>
              <a:rPr lang="en-US" dirty="0" smtClean="0"/>
              <a:t> (R. W. </a:t>
            </a:r>
            <a:r>
              <a:rPr lang="en-US" dirty="0" err="1" smtClean="0"/>
              <a:t>Connel</a:t>
            </a:r>
            <a:r>
              <a:rPr lang="en-US" dirty="0" smtClean="0"/>
              <a:t> – Toplumsal </a:t>
            </a:r>
            <a:r>
              <a:rPr lang="en-US" dirty="0" err="1" smtClean="0"/>
              <a:t>Cinsiyet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İktidar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/>
              <a:t>Toplumsal </a:t>
            </a:r>
            <a:r>
              <a:rPr lang="en-US" b="1" dirty="0" err="1" smtClean="0"/>
              <a:t>Cinsiyet</a:t>
            </a:r>
            <a:r>
              <a:rPr lang="en-US" b="1" dirty="0" smtClean="0"/>
              <a:t> </a:t>
            </a:r>
            <a:r>
              <a:rPr lang="en-US" b="1" dirty="0" err="1" smtClean="0"/>
              <a:t>Rolleri</a:t>
            </a:r>
            <a:r>
              <a:rPr lang="en-US" b="1" dirty="0" smtClean="0"/>
              <a:t>: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kültürün</a:t>
            </a:r>
            <a:r>
              <a:rPr lang="en-US" dirty="0" smtClean="0"/>
              <a:t> </a:t>
            </a:r>
            <a:r>
              <a:rPr lang="en-US" dirty="0" err="1" smtClean="0"/>
              <a:t>kadın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erkeklere</a:t>
            </a:r>
            <a:r>
              <a:rPr lang="en-US" dirty="0" smtClean="0"/>
              <a:t> </a:t>
            </a:r>
            <a:r>
              <a:rPr lang="en-US" dirty="0" err="1" smtClean="0"/>
              <a:t>atfettiği</a:t>
            </a:r>
            <a:r>
              <a:rPr lang="en-US" dirty="0" smtClean="0"/>
              <a:t> </a:t>
            </a:r>
            <a:r>
              <a:rPr lang="en-US" dirty="0" err="1" smtClean="0"/>
              <a:t>görev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davranışlar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/>
              <a:t>Toplumsal </a:t>
            </a:r>
            <a:r>
              <a:rPr lang="en-US" b="1" dirty="0" err="1"/>
              <a:t>C</a:t>
            </a:r>
            <a:r>
              <a:rPr lang="en-US" b="1" dirty="0" err="1" smtClean="0"/>
              <a:t>insiyet</a:t>
            </a:r>
            <a:r>
              <a:rPr lang="en-US" b="1" dirty="0" smtClean="0"/>
              <a:t> </a:t>
            </a:r>
            <a:r>
              <a:rPr lang="en-US" b="1" dirty="0" err="1" smtClean="0"/>
              <a:t>Kalıp</a:t>
            </a:r>
            <a:r>
              <a:rPr lang="en-US" b="1" dirty="0" smtClean="0"/>
              <a:t> </a:t>
            </a:r>
            <a:r>
              <a:rPr lang="en-US" b="1" dirty="0" err="1" smtClean="0"/>
              <a:t>Yargıları</a:t>
            </a:r>
            <a:r>
              <a:rPr lang="en-US" dirty="0" smtClean="0"/>
              <a:t>: </a:t>
            </a:r>
            <a:r>
              <a:rPr lang="en-US" dirty="0" err="1" smtClean="0"/>
              <a:t>erkek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kadınlarla</a:t>
            </a:r>
            <a:r>
              <a:rPr lang="en-US" dirty="0" smtClean="0"/>
              <a:t> </a:t>
            </a:r>
            <a:r>
              <a:rPr lang="en-US" dirty="0" err="1" smtClean="0"/>
              <a:t>ilişkili</a:t>
            </a:r>
            <a:r>
              <a:rPr lang="en-US" dirty="0" smtClean="0"/>
              <a:t> </a:t>
            </a:r>
            <a:r>
              <a:rPr lang="en-US" dirty="0" err="1" smtClean="0"/>
              <a:t>basite</a:t>
            </a:r>
            <a:r>
              <a:rPr lang="en-US" dirty="0" smtClean="0"/>
              <a:t> </a:t>
            </a:r>
            <a:r>
              <a:rPr lang="en-US" dirty="0" err="1" smtClean="0"/>
              <a:t>indirgenmiş</a:t>
            </a:r>
            <a:r>
              <a:rPr lang="en-US" dirty="0" smtClean="0"/>
              <a:t> </a:t>
            </a:r>
            <a:r>
              <a:rPr lang="en-US" dirty="0" err="1" smtClean="0"/>
              <a:t>amam</a:t>
            </a:r>
            <a:r>
              <a:rPr lang="en-US" dirty="0" smtClean="0"/>
              <a:t> </a:t>
            </a:r>
            <a:r>
              <a:rPr lang="en-US" dirty="0" err="1" smtClean="0"/>
              <a:t>kökleşmiş</a:t>
            </a:r>
            <a:r>
              <a:rPr lang="en-US" dirty="0" smtClean="0"/>
              <a:t> </a:t>
            </a:r>
            <a:r>
              <a:rPr lang="en-US" dirty="0" err="1" smtClean="0"/>
              <a:t>görüşler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err="1" smtClean="0"/>
              <a:t>Cinsiyet</a:t>
            </a:r>
            <a:r>
              <a:rPr lang="en-US" b="1" dirty="0" smtClean="0"/>
              <a:t> </a:t>
            </a:r>
            <a:r>
              <a:rPr lang="en-US" b="1" dirty="0" err="1" smtClean="0"/>
              <a:t>Tabakalaşması</a:t>
            </a:r>
            <a:r>
              <a:rPr lang="en-US" b="1" dirty="0" smtClean="0"/>
              <a:t>: </a:t>
            </a:r>
            <a:r>
              <a:rPr lang="en-US" dirty="0" smtClean="0"/>
              <a:t>Toplumsal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kaynakların</a:t>
            </a:r>
            <a:r>
              <a:rPr lang="en-US" dirty="0" smtClean="0"/>
              <a:t> </a:t>
            </a:r>
            <a:r>
              <a:rPr lang="en-US" dirty="0" err="1" smtClean="0"/>
              <a:t>kadınlar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erkekler</a:t>
            </a:r>
            <a:r>
              <a:rPr lang="en-US" dirty="0" smtClean="0"/>
              <a:t> </a:t>
            </a:r>
            <a:r>
              <a:rPr lang="en-US" dirty="0" err="1" smtClean="0"/>
              <a:t>arasında</a:t>
            </a:r>
            <a:r>
              <a:rPr lang="en-US" dirty="0" smtClean="0"/>
              <a:t> </a:t>
            </a:r>
            <a:r>
              <a:rPr lang="en-US" dirty="0" err="1" smtClean="0"/>
              <a:t>eşitsiz</a:t>
            </a:r>
            <a:r>
              <a:rPr lang="en-US" dirty="0" smtClean="0"/>
              <a:t> </a:t>
            </a:r>
            <a:r>
              <a:rPr lang="en-US" dirty="0" err="1" smtClean="0"/>
              <a:t>dağılımı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4000" b="1" dirty="0" err="1" smtClean="0">
                <a:solidFill>
                  <a:srgbClr val="FF0000"/>
                </a:solidFill>
              </a:rPr>
              <a:t>Terminoloji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8061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8" y="2132856"/>
            <a:ext cx="7745505" cy="3877815"/>
          </a:xfrm>
        </p:spPr>
        <p:txBody>
          <a:bodyPr/>
          <a:lstStyle/>
          <a:p>
            <a:r>
              <a:rPr lang="tr-TR" sz="2800" dirty="0"/>
              <a:t>Okul kültürünü oluşturan bütün öğeler, özellikle de etkileşim ve iletişim kalıpları, öğretmen beklentileri, davranışlar ve tutumlar, çocukların toplumsal cinsiyet kalıplarını oluşturma ve kodlama süreçlerinde anahtar bir role sahiptir.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197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 smtClean="0"/>
              <a:t> Erkek </a:t>
            </a:r>
            <a:r>
              <a:rPr lang="tr-TR" sz="2800" dirty="0"/>
              <a:t>öğrencilerle daha fazla ilgilenmekte, onları daha fazla desteklemekte,</a:t>
            </a:r>
          </a:p>
          <a:p>
            <a:r>
              <a:rPr lang="tr-TR" sz="2800" dirty="0" smtClean="0"/>
              <a:t> Fen </a:t>
            </a:r>
            <a:r>
              <a:rPr lang="tr-TR" sz="2800" dirty="0"/>
              <a:t>ve matematik derslerinde erkek öğrencileri odağa çekmekte, kız öğrencileri görmezden gelmekte, </a:t>
            </a:r>
          </a:p>
          <a:p>
            <a:r>
              <a:rPr lang="tr-TR" sz="2800" dirty="0" smtClean="0"/>
              <a:t> Kızların </a:t>
            </a:r>
            <a:r>
              <a:rPr lang="tr-TR" sz="2800" dirty="0"/>
              <a:t>konuşma, fikir açıklama ve sözel yeteneklerini geliştirmelerini engellemektedirler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Öğretmenler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726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 Aralarında </a:t>
            </a:r>
            <a:r>
              <a:rPr lang="tr-TR" sz="2800" dirty="0"/>
              <a:t>performans farkı olmamasına rağmen, öğretmenler erkekleri matematik ve fen derslerinde, kızları ise sözel alanlarda ve müzikte daha başarılı görmektedirler</a:t>
            </a:r>
          </a:p>
          <a:p>
            <a:r>
              <a:rPr lang="tr-TR" sz="2800" dirty="0" smtClean="0"/>
              <a:t> Kızlara </a:t>
            </a:r>
            <a:r>
              <a:rPr lang="tr-TR" sz="2800" dirty="0"/>
              <a:t>dersliğin temizliği ve mekânsal düzeni, erkeklere ders araç-gereçlerine göz kulak olmak, öğretmenin yokluğunda dersliği yönetmek ve disiplini sağlamak gibi görevler vermektedirler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532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Yararlanılan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Kaynak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tr-TR" dirty="0" err="1">
                <a:solidFill>
                  <a:srgbClr val="3366FF"/>
                </a:solidFill>
              </a:rPr>
              <a:t>Kottak</a:t>
            </a:r>
            <a:r>
              <a:rPr lang="tr-TR" dirty="0">
                <a:solidFill>
                  <a:srgbClr val="3366FF"/>
                </a:solidFill>
              </a:rPr>
              <a:t>, C. P. (2014). Antropoloji: İnsan Çeşitliliğine Bir Bakış. İstanbul: Deki Yayınevi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41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tr-TR" b="1" dirty="0" smtClean="0"/>
          </a:p>
          <a:p>
            <a:r>
              <a:rPr lang="tr-TR" b="1" dirty="0"/>
              <a:t>Cinsiyet </a:t>
            </a:r>
            <a:r>
              <a:rPr lang="tr-TR" b="1" dirty="0" err="1"/>
              <a:t>tabakalaşması</a:t>
            </a:r>
            <a:r>
              <a:rPr lang="tr-TR" dirty="0"/>
              <a:t>, erkek ve kadınlar arasındaki toplumsal hiyerarşiyi yansıtan ve toplumsal olarak değerli kabul edilen kaynaklara, güce, itibara, insan haklarına ve kişisel özgürlüklerine ulaşım konusundaki eşitsizliği ortaya koyar.</a:t>
            </a:r>
          </a:p>
          <a:p>
            <a:r>
              <a:rPr lang="tr-TR" dirty="0" smtClean="0"/>
              <a:t>Bu </a:t>
            </a:r>
            <a:r>
              <a:rPr lang="tr-TR" dirty="0" err="1" smtClean="0"/>
              <a:t>tabakalaşmada</a:t>
            </a:r>
            <a:r>
              <a:rPr lang="tr-TR" dirty="0" smtClean="0"/>
              <a:t> ekonomik faktörlerin etkisi yüksektir.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56263" cy="1435766"/>
          </a:xfrm>
        </p:spPr>
        <p:txBody>
          <a:bodyPr/>
          <a:lstStyle/>
          <a:p>
            <a:r>
              <a:rPr lang="tr-TR" sz="3800" dirty="0" smtClean="0">
                <a:solidFill>
                  <a:srgbClr val="FF0000"/>
                </a:solidFill>
              </a:rPr>
              <a:t>Toplumsal Cinsiyet Rolleri ve Toplumsal Cinsiyet </a:t>
            </a:r>
            <a:r>
              <a:rPr lang="tr-TR" sz="3800" dirty="0" err="1" smtClean="0">
                <a:solidFill>
                  <a:srgbClr val="FF0000"/>
                </a:solidFill>
              </a:rPr>
              <a:t>Tabakalaşması</a:t>
            </a:r>
            <a:endParaRPr lang="tr-TR" sz="3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656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İçerik Yer Tutucusu 1"/>
          <p:cNvPicPr>
            <a:picLocks noGrp="1" noChangeAspect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872716"/>
            <a:ext cx="3096343" cy="4525478"/>
          </a:xfrm>
          <a:prstGeom prst="rect">
            <a:avLst/>
          </a:prstGeom>
        </p:spPr>
      </p:pic>
      <p:sp>
        <p:nvSpPr>
          <p:cNvPr id="8" name="Başlık 3"/>
          <p:cNvSpPr>
            <a:spLocks noGrp="1"/>
          </p:cNvSpPr>
          <p:nvPr>
            <p:ph sz="quarter" idx="4294967295"/>
          </p:nvPr>
        </p:nvSpPr>
        <p:spPr>
          <a:xfrm>
            <a:off x="4803908" y="771109"/>
            <a:ext cx="3803904" cy="2104400"/>
          </a:xfrm>
          <a:prstGeom prst="rect">
            <a:avLst/>
          </a:prstGeom>
        </p:spPr>
        <p:txBody>
          <a:bodyPr/>
          <a:lstStyle/>
          <a:p>
            <a:r>
              <a:rPr lang="tr-TR" sz="2000" dirty="0" smtClean="0"/>
              <a:t>Kadınların ve erkeklerin geçim sağlamaya yönelik faaliyetlere eşit oranda katkıda bulunduğu durumlarda cinsiyet ayrımının azaldığı tespit edilmiştir.</a:t>
            </a:r>
          </a:p>
          <a:p>
            <a:r>
              <a:rPr lang="tr-TR" sz="2000" dirty="0" smtClean="0"/>
              <a:t>Hane içi ve hane dışı yaşamın birbirinden kesin çizgilerle ayrıldığı duruma </a:t>
            </a:r>
            <a:r>
              <a:rPr lang="tr-TR" sz="2000" b="1" dirty="0" smtClean="0"/>
              <a:t>özel-kamusal alan ayrışması</a:t>
            </a:r>
            <a:r>
              <a:rPr lang="tr-TR" sz="2000" dirty="0" smtClean="0"/>
              <a:t> adı verilir.</a:t>
            </a:r>
          </a:p>
          <a:p>
            <a:r>
              <a:rPr lang="tr-TR" sz="2000" dirty="0" smtClean="0"/>
              <a:t>Özel yaşam alanı ile kamusal alanın keskin şekilde ayrılmadığı durumlarda toplumsal cinsiyet statüleri daha eşittir.</a:t>
            </a:r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7070936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b="1" dirty="0" err="1" smtClean="0"/>
              <a:t>Anasoyluluk</a:t>
            </a:r>
            <a:r>
              <a:rPr lang="tr-TR" b="1" dirty="0" smtClean="0"/>
              <a:t>: </a:t>
            </a:r>
            <a:r>
              <a:rPr lang="tr-TR" dirty="0" smtClean="0"/>
              <a:t>Soyun kadınlar üzerinden izlenmesi.</a:t>
            </a:r>
          </a:p>
          <a:p>
            <a:endParaRPr lang="tr-TR" dirty="0" smtClean="0"/>
          </a:p>
          <a:p>
            <a:r>
              <a:rPr lang="tr-TR" b="1" dirty="0" err="1" smtClean="0"/>
              <a:t>Anayerlilik</a:t>
            </a:r>
            <a:r>
              <a:rPr lang="tr-TR" b="1" dirty="0" smtClean="0"/>
              <a:t>: </a:t>
            </a:r>
            <a:r>
              <a:rPr lang="tr-TR" dirty="0" smtClean="0"/>
              <a:t>Evlenen çiftin gelinin ailesinin yanına yerleşmesi.</a:t>
            </a:r>
          </a:p>
          <a:p>
            <a:endParaRPr lang="tr-TR" dirty="0" smtClean="0"/>
          </a:p>
          <a:p>
            <a:r>
              <a:rPr lang="tr-TR" dirty="0" err="1" smtClean="0"/>
              <a:t>Anasoylu-anayerli</a:t>
            </a:r>
            <a:r>
              <a:rPr lang="tr-TR" dirty="0" smtClean="0"/>
              <a:t> sistemler, doğal kaynaklar üzerindeki nüfus baskısının düşük ve savaş olanağının az olduğu toplumlarda daha yaygındır.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467544" y="620688"/>
            <a:ext cx="8123563" cy="1054250"/>
          </a:xfrm>
        </p:spPr>
        <p:txBody>
          <a:bodyPr/>
          <a:lstStyle/>
          <a:p>
            <a:r>
              <a:rPr lang="tr-TR" sz="4800" dirty="0" err="1" smtClean="0">
                <a:solidFill>
                  <a:srgbClr val="FF0000"/>
                </a:solidFill>
              </a:rPr>
              <a:t>Anasoylu</a:t>
            </a:r>
            <a:r>
              <a:rPr lang="tr-TR" sz="4800" dirty="0" smtClean="0">
                <a:solidFill>
                  <a:srgbClr val="FF0000"/>
                </a:solidFill>
              </a:rPr>
              <a:t> - </a:t>
            </a:r>
            <a:r>
              <a:rPr lang="tr-TR" sz="4800" dirty="0" err="1" smtClean="0">
                <a:solidFill>
                  <a:srgbClr val="FF0000"/>
                </a:solidFill>
              </a:rPr>
              <a:t>Anayerli</a:t>
            </a:r>
            <a:r>
              <a:rPr lang="tr-TR" sz="4800" dirty="0" smtClean="0">
                <a:solidFill>
                  <a:srgbClr val="FF0000"/>
                </a:solidFill>
              </a:rPr>
              <a:t> Toplumlar</a:t>
            </a:r>
            <a:endParaRPr lang="tr-TR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2764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755576" y="546596"/>
            <a:ext cx="7745505" cy="3493230"/>
          </a:xfrm>
        </p:spPr>
        <p:txBody>
          <a:bodyPr>
            <a:normAutofit/>
          </a:bodyPr>
          <a:lstStyle/>
          <a:p>
            <a:r>
              <a:rPr lang="tr-TR" sz="2400" dirty="0" smtClean="0"/>
              <a:t>Bu tür toplumlarda ;</a:t>
            </a:r>
          </a:p>
          <a:p>
            <a:pPr marL="1428750" lvl="3" indent="-285750">
              <a:buFont typeface="Wingdings" panose="05000000000000000000" pitchFamily="2" charset="2"/>
              <a:buChar char="§"/>
            </a:pPr>
            <a:r>
              <a:rPr lang="tr-TR" sz="2400" dirty="0" smtClean="0"/>
              <a:t>Soy grubu üyeliği</a:t>
            </a:r>
          </a:p>
          <a:p>
            <a:pPr marL="1428750" lvl="3" indent="-285750">
              <a:buFont typeface="Wingdings" panose="05000000000000000000" pitchFamily="2" charset="2"/>
              <a:buChar char="§"/>
            </a:pPr>
            <a:r>
              <a:rPr lang="tr-TR" sz="2400" dirty="0" smtClean="0"/>
              <a:t>Siyasi pozisyonların veraseti</a:t>
            </a:r>
          </a:p>
          <a:p>
            <a:pPr marL="1428750" lvl="3" indent="-285750">
              <a:buFont typeface="Wingdings" panose="05000000000000000000" pitchFamily="2" charset="2"/>
              <a:buChar char="§"/>
            </a:pPr>
            <a:r>
              <a:rPr lang="tr-TR" sz="2400" dirty="0" smtClean="0"/>
              <a:t>Arazi tahsisi</a:t>
            </a:r>
          </a:p>
          <a:p>
            <a:pPr marL="1428750" lvl="3" indent="-285750">
              <a:buFont typeface="Wingdings" panose="05000000000000000000" pitchFamily="2" charset="2"/>
              <a:buChar char="§"/>
            </a:pPr>
            <a:r>
              <a:rPr lang="tr-TR" sz="2400" dirty="0" smtClean="0"/>
              <a:t>Genel toplumsal kimlik</a:t>
            </a:r>
          </a:p>
          <a:p>
            <a:pPr marL="0" indent="0">
              <a:buNone/>
            </a:pPr>
            <a:r>
              <a:rPr lang="tr-TR" sz="2400" dirty="0"/>
              <a:t>k</a:t>
            </a:r>
            <a:r>
              <a:rPr lang="tr-TR" sz="2400" dirty="0" smtClean="0"/>
              <a:t>adınlar üzerinden aktarılır.</a:t>
            </a:r>
          </a:p>
          <a:p>
            <a:r>
              <a:rPr lang="tr-TR" sz="2400" dirty="0" smtClean="0"/>
              <a:t>Bu durum kadının toplumda daha üstün bir statüye sahip olmasına neden olur.</a:t>
            </a:r>
            <a:endParaRPr lang="tr-TR" sz="2400" dirty="0"/>
          </a:p>
        </p:txBody>
      </p:sp>
      <p:sp>
        <p:nvSpPr>
          <p:cNvPr id="4" name="İçerik Yer Tutucusu 1"/>
          <p:cNvSpPr txBox="1">
            <a:spLocks/>
          </p:cNvSpPr>
          <p:nvPr/>
        </p:nvSpPr>
        <p:spPr>
          <a:xfrm>
            <a:off x="306761" y="3690909"/>
            <a:ext cx="8229600" cy="4155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endParaRPr lang="tr-TR" sz="2400" dirty="0" smtClean="0"/>
          </a:p>
          <a:p>
            <a:pPr marL="0" indent="0">
              <a:buFont typeface="Arial"/>
              <a:buNone/>
            </a:pPr>
            <a:r>
              <a:rPr lang="tr-TR" sz="2400" dirty="0" smtClean="0"/>
              <a:t>      Kadınlar, toplumsal tüm yapıların temelinde yer alır.</a:t>
            </a:r>
          </a:p>
          <a:p>
            <a:pPr marL="0" indent="0">
              <a:buFont typeface="Arial"/>
              <a:buNone/>
            </a:pPr>
            <a:endParaRPr lang="tr-TR" sz="2400" dirty="0" smtClean="0"/>
          </a:p>
          <a:p>
            <a:pPr marL="0" indent="0">
              <a:buFont typeface="Arial"/>
              <a:buNone/>
            </a:pPr>
            <a:r>
              <a:rPr lang="tr-TR" sz="2400" dirty="0" smtClean="0"/>
              <a:t>      Bu tür sistemlerde kamu otoritesi erkeklerin elinde olsa da (ya da öyle görünse de) iktidar ve karar yetkisi asıl olarak yaşlı kadınlardadır.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8457253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99592" y="764704"/>
            <a:ext cx="7756263" cy="1054250"/>
          </a:xfrm>
        </p:spPr>
        <p:txBody>
          <a:bodyPr/>
          <a:lstStyle/>
          <a:p>
            <a:pPr algn="l"/>
            <a:r>
              <a:rPr lang="tr-TR" sz="4800" dirty="0" err="1" smtClean="0">
                <a:solidFill>
                  <a:srgbClr val="FF0000"/>
                </a:solidFill>
              </a:rPr>
              <a:t>Anaerkillik</a:t>
            </a:r>
            <a:endParaRPr lang="tr-TR" sz="4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41229"/>
            <a:ext cx="8229600" cy="4525963"/>
          </a:xfrm>
        </p:spPr>
        <p:txBody>
          <a:bodyPr/>
          <a:lstStyle/>
          <a:p>
            <a:r>
              <a:rPr lang="tr-TR" dirty="0"/>
              <a:t>Ataerkil sistemde erkeklerin ellerinde tuttuğu güç anaerkil sistemde kadınların ellerinde tuttuğu güçle aynı değildir.</a:t>
            </a:r>
          </a:p>
          <a:p>
            <a:endParaRPr lang="tr-TR" dirty="0"/>
          </a:p>
          <a:p>
            <a:r>
              <a:rPr lang="tr-TR" dirty="0"/>
              <a:t>Anaerkil toplumlar, ataerkil sistemlerin sahip ayırt edici özelliği olan güç farklılaşmasını sergilemezler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877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57200" y="894553"/>
            <a:ext cx="8229600" cy="4525963"/>
          </a:xfrm>
        </p:spPr>
        <p:txBody>
          <a:bodyPr/>
          <a:lstStyle/>
          <a:p>
            <a:endParaRPr lang="tr-TR" dirty="0" smtClean="0"/>
          </a:p>
          <a:p>
            <a:r>
              <a:rPr lang="tr-TR" dirty="0" smtClean="0"/>
              <a:t>Arazilerin miras hakkı kadınlara ait.</a:t>
            </a:r>
          </a:p>
          <a:p>
            <a:r>
              <a:rPr lang="tr-TR" dirty="0" smtClean="0"/>
              <a:t>Evlenen çiftler gelinin ailesinin yanına yerleşir.</a:t>
            </a:r>
          </a:p>
          <a:p>
            <a:r>
              <a:rPr lang="tr-TR" dirty="0" smtClean="0"/>
              <a:t>Boşanma halinde erkek kendi eşyalarını alır ve evi terk eder.</a:t>
            </a:r>
          </a:p>
          <a:p>
            <a:r>
              <a:rPr lang="tr-TR" dirty="0" smtClean="0"/>
              <a:t>Törenlerde kadınlara efsanevi Ana Kraliçelerine verilen adla hitap edilir.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9128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b="1" dirty="0" err="1" smtClean="0"/>
              <a:t>Babasoyluluk</a:t>
            </a:r>
            <a:r>
              <a:rPr lang="tr-TR" b="1" dirty="0" smtClean="0"/>
              <a:t>: </a:t>
            </a:r>
            <a:r>
              <a:rPr lang="tr-TR" dirty="0" smtClean="0"/>
              <a:t>Soyun erkekler üzerinden izlenmesi.</a:t>
            </a:r>
            <a:endParaRPr lang="tr-TR" b="1" dirty="0"/>
          </a:p>
          <a:p>
            <a:r>
              <a:rPr lang="tr-TR" b="1" dirty="0" err="1" smtClean="0"/>
              <a:t>Erkekyerlilik</a:t>
            </a:r>
            <a:r>
              <a:rPr lang="tr-TR" b="1" dirty="0" smtClean="0"/>
              <a:t>: </a:t>
            </a:r>
            <a:r>
              <a:rPr lang="tr-TR" dirty="0" smtClean="0"/>
              <a:t>Kadının evlendikten sonra erkeğin ailesinin yanına yerleşmesi.</a:t>
            </a:r>
          </a:p>
          <a:p>
            <a:r>
              <a:rPr lang="tr-TR" dirty="0" smtClean="0"/>
              <a:t>Bu tür toplumlar da savaş kutsanmıştır ve erkek üstünlüğü vardır.</a:t>
            </a:r>
          </a:p>
          <a:p>
            <a:r>
              <a:rPr lang="tr-TR" dirty="0" smtClean="0"/>
              <a:t>Bu tür toplumlarda keskin bir özel alan – kamusal alan ayrımı söz konusudur.</a:t>
            </a:r>
          </a:p>
          <a:p>
            <a:r>
              <a:rPr lang="tr-TR" dirty="0" smtClean="0"/>
              <a:t>İtibar hiyerarşisinde erkekler üstün konumdadırlar.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400" dirty="0" smtClean="0">
                <a:solidFill>
                  <a:srgbClr val="FF0000"/>
                </a:solidFill>
              </a:rPr>
              <a:t>Babasoylu – </a:t>
            </a:r>
            <a:r>
              <a:rPr lang="tr-TR" sz="4400" dirty="0" err="1" smtClean="0">
                <a:solidFill>
                  <a:srgbClr val="FF0000"/>
                </a:solidFill>
              </a:rPr>
              <a:t>Erkekyerli</a:t>
            </a:r>
            <a:r>
              <a:rPr lang="tr-TR" sz="4400" dirty="0" smtClean="0">
                <a:solidFill>
                  <a:srgbClr val="FF0000"/>
                </a:solidFill>
              </a:rPr>
              <a:t> Toplumlar</a:t>
            </a:r>
            <a:endParaRPr lang="tr-TR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5590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995</Words>
  <Application>Microsoft Macintosh PowerPoint</Application>
  <PresentationFormat>On-screen Show (4:3)</PresentationFormat>
  <Paragraphs>109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TOPLUMSAL CİNSİYET</vt:lpstr>
      <vt:lpstr>Terminoloji</vt:lpstr>
      <vt:lpstr>Toplumsal Cinsiyet Rolleri ve Toplumsal Cinsiyet Tabakalaşması</vt:lpstr>
      <vt:lpstr>PowerPoint Presentation</vt:lpstr>
      <vt:lpstr>Anasoylu - Anayerli Toplumlar</vt:lpstr>
      <vt:lpstr>PowerPoint Presentation</vt:lpstr>
      <vt:lpstr>Anaerkillik</vt:lpstr>
      <vt:lpstr>PowerPoint Presentation</vt:lpstr>
      <vt:lpstr>Babasoylu – Erkekyerli Toplumlar</vt:lpstr>
      <vt:lpstr>Ataerkillik ve Şiddet</vt:lpstr>
      <vt:lpstr>PowerPoint Presentation</vt:lpstr>
      <vt:lpstr>Sanayileşmiş Toplumlarda Toplumsal Cinsiyet</vt:lpstr>
      <vt:lpstr>Erkek ve Kadının Ötesinde</vt:lpstr>
      <vt:lpstr>PowerPoint Presentation</vt:lpstr>
      <vt:lpstr>Cinsel Yönelim</vt:lpstr>
      <vt:lpstr>PowerPoint Presentation</vt:lpstr>
      <vt:lpstr>Eğitimde Toplumsal Cinsiyet</vt:lpstr>
      <vt:lpstr>Okulun Soğuk İklimi</vt:lpstr>
      <vt:lpstr>PowerPoint Presentation</vt:lpstr>
      <vt:lpstr>PowerPoint Presentation</vt:lpstr>
      <vt:lpstr>Öğretmenler</vt:lpstr>
      <vt:lpstr>PowerPoint Presentation</vt:lpstr>
      <vt:lpstr>PowerPoint Presentation</vt:lpstr>
    </vt:vector>
  </TitlesOfParts>
  <Company>ahmet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TOPLUMSAL CİNSİYET</dc:title>
  <dc:creator>ahmet ahmet</dc:creator>
  <cp:lastModifiedBy>ahmet ahmet</cp:lastModifiedBy>
  <cp:revision>3</cp:revision>
  <dcterms:created xsi:type="dcterms:W3CDTF">2018-02-23T10:55:30Z</dcterms:created>
  <dcterms:modified xsi:type="dcterms:W3CDTF">2018-02-23T12:11:44Z</dcterms:modified>
</cp:coreProperties>
</file>