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4" r:id="rId4"/>
    <p:sldId id="1085" r:id="rId5"/>
    <p:sldId id="1086" r:id="rId6"/>
    <p:sldId id="1087" r:id="rId7"/>
    <p:sldId id="1088" r:id="rId8"/>
    <p:sldId id="1089" r:id="rId9"/>
    <p:sldId id="1090" r:id="rId10"/>
    <p:sldId id="1091" r:id="rId11"/>
    <p:sldId id="108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79" d="100"/>
          <a:sy n="79" d="100"/>
        </p:scale>
        <p:origin x="112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904863"/>
          </a:xfrm>
          <a:prstGeom prst="rect">
            <a:avLst/>
          </a:prstGeom>
        </p:spPr>
        <p:txBody>
          <a:bodyPr wrap="square">
            <a:spAutoFit/>
          </a:bodyPr>
          <a:lstStyle/>
          <a:p>
            <a:pPr marL="0" lvl="1" algn="ctr" defTabSz="685800">
              <a:spcBef>
                <a:spcPct val="20000"/>
              </a:spcBef>
              <a:buClr>
                <a:srgbClr val="AD0101"/>
              </a:buClr>
              <a:defRPr/>
            </a:pPr>
            <a:r>
              <a:rPr lang="tr-TR" sz="2400" b="1" dirty="0">
                <a:solidFill>
                  <a:prstClr val="black"/>
                </a:solidFill>
                <a:latin typeface="Arial"/>
              </a:rPr>
              <a:t>GGY307</a:t>
            </a:r>
          </a:p>
          <a:p>
            <a:pPr marL="0" lvl="1" algn="ctr" defTabSz="685800">
              <a:spcBef>
                <a:spcPct val="20000"/>
              </a:spcBef>
              <a:buClr>
                <a:srgbClr val="AD0101"/>
              </a:buClr>
              <a:defRPr/>
            </a:pPr>
            <a:r>
              <a:rPr lang="tr-TR" sz="2400" b="1" dirty="0">
                <a:solidFill>
                  <a:prstClr val="black"/>
                </a:solidFill>
                <a:latin typeface="Arial"/>
              </a:rPr>
              <a:t>TESİS VE KAYNAK YÖNETİMİNE GİRİŞ</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a:effectLst/>
                <a:latin typeface="Arial" panose="020B0604020202020204" pitchFamily="34" charset="0"/>
                <a:ea typeface="Times New Roman" panose="02020603050405020304" pitchFamily="18" charset="0"/>
                <a:cs typeface="Arial" panose="020B0604020202020204" pitchFamily="34" charset="0"/>
              </a:rPr>
              <a:t>Prof. Dr. </a:t>
            </a:r>
            <a:r>
              <a:rPr lang="en-US" sz="1600" b="1" dirty="0">
                <a:effectLst/>
                <a:latin typeface="Arial" panose="020B0604020202020204" pitchFamily="34" charset="0"/>
                <a:ea typeface="Times New Roman" panose="02020603050405020304" pitchFamily="18" charset="0"/>
                <a:cs typeface="Arial" panose="020B0604020202020204" pitchFamily="34" charset="0"/>
              </a:rPr>
              <a:t>Harun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sv-SE" sz="1500" dirty="0"/>
              <a:t>AVRUPA’DA TESİS YÖNETİMİNİN GELİŞİMİ</a:t>
            </a:r>
          </a:p>
        </p:txBody>
      </p:sp>
      <p:sp>
        <p:nvSpPr>
          <p:cNvPr id="3" name="Dikdörtgen 2"/>
          <p:cNvSpPr/>
          <p:nvPr/>
        </p:nvSpPr>
        <p:spPr>
          <a:xfrm>
            <a:off x="727627" y="1903171"/>
            <a:ext cx="7575451" cy="1708160"/>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Tesis yönetiminin günümüzdeki hali yani yukarıdaki tanımlarda verilen yapıda gelişiminin başlangıcı 1970’li yıllara kadar geri gitmektedir. ABD menşeli uygulamalarla pratikte kendini gösteren sistem başlangıcında iş alanları ve ofis dizaynları ile bunlara ait otomasyon benzeri işlerin düzenlenmesinde kendini göstermiştir. Esasında ABD’de kamu ve özel kesim tesislerinin mimari ve teknik yönü ile ilgilenilmiştir. Tesis yönetimi konusunda kurumsal olarak standartların belirlenmesi ve bunların uluslararası kabulü de yine 1970’li yıllardan itibaren olmuştur.</a:t>
            </a:r>
          </a:p>
        </p:txBody>
      </p:sp>
    </p:spTree>
    <p:extLst>
      <p:ext uri="{BB962C8B-B14F-4D97-AF65-F5344CB8AC3E}">
        <p14:creationId xmlns:p14="http://schemas.microsoft.com/office/powerpoint/2010/main" val="39733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sv-SE" sz="1500" dirty="0"/>
              <a:t>AVRUPA’DA TESİS YÖNETİMİNİN GELİŞİMİ</a:t>
            </a:r>
          </a:p>
        </p:txBody>
      </p:sp>
      <p:sp>
        <p:nvSpPr>
          <p:cNvPr id="3" name="Dikdörtgen 2"/>
          <p:cNvSpPr/>
          <p:nvPr/>
        </p:nvSpPr>
        <p:spPr>
          <a:xfrm>
            <a:off x="727627" y="1903170"/>
            <a:ext cx="7575451" cy="2631490"/>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Tesis yönetimi konusunda küçük ve birbirinden ayrık dernek ve mesleki birliklerin geniş çaplı ve yeknesak kuralları olan bir organizasyona dönüşümü ise daha önceleri tesis yönetimi konularında verimlilik ve etkinlik çalışmaları yürüten </a:t>
            </a:r>
            <a:r>
              <a:rPr lang="tr-TR" sz="1500" dirty="0" err="1">
                <a:solidFill>
                  <a:schemeClr val="tx2"/>
                </a:solidFill>
              </a:rPr>
              <a:t>Herman</a:t>
            </a:r>
            <a:r>
              <a:rPr lang="tr-TR" sz="1500" dirty="0">
                <a:solidFill>
                  <a:schemeClr val="tx2"/>
                </a:solidFill>
              </a:rPr>
              <a:t> Miller Araştırma Şirketinin (Michigan, ABD) ev sahipliğini yaptığı “tesis yönetiminin verimlilik üzerine etkisi” konulu konferansta Aralık 1978 tarihinde gündeme gelmiştir. Konferansın ardından Mayıs 1980 yılında George </a:t>
            </a:r>
            <a:r>
              <a:rPr lang="tr-TR" sz="1500" dirty="0" err="1">
                <a:solidFill>
                  <a:schemeClr val="tx2"/>
                </a:solidFill>
              </a:rPr>
              <a:t>Graves</a:t>
            </a:r>
            <a:r>
              <a:rPr lang="tr-TR" sz="1500" dirty="0">
                <a:solidFill>
                  <a:schemeClr val="tx2"/>
                </a:solidFill>
              </a:rPr>
              <a:t>, Charles </a:t>
            </a:r>
            <a:r>
              <a:rPr lang="tr-TR" sz="1500" dirty="0" err="1">
                <a:solidFill>
                  <a:schemeClr val="tx2"/>
                </a:solidFill>
              </a:rPr>
              <a:t>Hitch</a:t>
            </a:r>
            <a:r>
              <a:rPr lang="tr-TR" sz="1500" dirty="0">
                <a:solidFill>
                  <a:schemeClr val="tx2"/>
                </a:solidFill>
              </a:rPr>
              <a:t> </a:t>
            </a:r>
            <a:r>
              <a:rPr lang="tr-TR" sz="1500" dirty="0" err="1">
                <a:solidFill>
                  <a:schemeClr val="tx2"/>
                </a:solidFill>
              </a:rPr>
              <a:t>and</a:t>
            </a:r>
            <a:r>
              <a:rPr lang="tr-TR" sz="1500" dirty="0">
                <a:solidFill>
                  <a:schemeClr val="tx2"/>
                </a:solidFill>
              </a:rPr>
              <a:t> David Armstrong tarafından Ulusal Tesis Yönetim Derneği (NFMA) kurulmuştur. Kısa bir süre sonra 1981 yılında bu organizasyon </a:t>
            </a:r>
            <a:r>
              <a:rPr lang="tr-TR" sz="1500" dirty="0" err="1">
                <a:solidFill>
                  <a:schemeClr val="tx2"/>
                </a:solidFill>
              </a:rPr>
              <a:t>Uluslara¬rası</a:t>
            </a:r>
            <a:r>
              <a:rPr lang="tr-TR" sz="1500" dirty="0">
                <a:solidFill>
                  <a:schemeClr val="tx2"/>
                </a:solidFill>
              </a:rPr>
              <a:t> Tesis Yönetim Derneği (IFMA) olarak adını değiştirmiştir. David Armstrong 1982 yılında tesis yönetimi enstitüsünde ünlü “</a:t>
            </a:r>
            <a:r>
              <a:rPr lang="tr-TR" sz="1500" dirty="0" err="1">
                <a:solidFill>
                  <a:schemeClr val="tx2"/>
                </a:solidFill>
              </a:rPr>
              <a:t>Integrating</a:t>
            </a:r>
            <a:r>
              <a:rPr lang="tr-TR" sz="1500" dirty="0">
                <a:solidFill>
                  <a:schemeClr val="tx2"/>
                </a:solidFill>
              </a:rPr>
              <a:t> People, </a:t>
            </a:r>
            <a:r>
              <a:rPr lang="tr-TR" sz="1500" dirty="0" err="1">
                <a:solidFill>
                  <a:schemeClr val="tx2"/>
                </a:solidFill>
              </a:rPr>
              <a:t>Process</a:t>
            </a:r>
            <a:r>
              <a:rPr lang="tr-TR" sz="1500" dirty="0">
                <a:solidFill>
                  <a:schemeClr val="tx2"/>
                </a:solidFill>
              </a:rPr>
              <a:t> </a:t>
            </a:r>
            <a:r>
              <a:rPr lang="tr-TR" sz="1500" dirty="0" err="1">
                <a:solidFill>
                  <a:schemeClr val="tx2"/>
                </a:solidFill>
              </a:rPr>
              <a:t>And</a:t>
            </a:r>
            <a:r>
              <a:rPr lang="tr-TR" sz="1500" dirty="0">
                <a:solidFill>
                  <a:schemeClr val="tx2"/>
                </a:solidFill>
              </a:rPr>
              <a:t> </a:t>
            </a:r>
            <a:r>
              <a:rPr lang="tr-TR" sz="1500" dirty="0" err="1">
                <a:solidFill>
                  <a:schemeClr val="tx2"/>
                </a:solidFill>
              </a:rPr>
              <a:t>Place</a:t>
            </a:r>
            <a:r>
              <a:rPr lang="tr-TR" sz="1500" dirty="0">
                <a:solidFill>
                  <a:schemeClr val="tx2"/>
                </a:solidFill>
              </a:rPr>
              <a:t>” </a:t>
            </a:r>
            <a:r>
              <a:rPr lang="tr-TR" sz="1500" dirty="0" err="1">
                <a:solidFill>
                  <a:schemeClr val="tx2"/>
                </a:solidFill>
              </a:rPr>
              <a:t>makelesini</a:t>
            </a:r>
            <a:r>
              <a:rPr lang="tr-TR" sz="1500" dirty="0">
                <a:solidFill>
                  <a:schemeClr val="tx2"/>
                </a:solidFill>
              </a:rPr>
              <a:t> yayınlamış ardından Prof. Franklin </a:t>
            </a:r>
            <a:r>
              <a:rPr lang="tr-TR" sz="1500" dirty="0" err="1">
                <a:solidFill>
                  <a:schemeClr val="tx2"/>
                </a:solidFill>
              </a:rPr>
              <a:t>Becker</a:t>
            </a:r>
            <a:r>
              <a:rPr lang="tr-TR" sz="1500" dirty="0">
                <a:solidFill>
                  <a:schemeClr val="tx2"/>
                </a:solidFill>
              </a:rPr>
              <a:t>, Cornell </a:t>
            </a:r>
            <a:r>
              <a:rPr lang="tr-TR" sz="1500" dirty="0" err="1">
                <a:solidFill>
                  <a:schemeClr val="tx2"/>
                </a:solidFill>
              </a:rPr>
              <a:t>Üniversi</a:t>
            </a:r>
            <a:r>
              <a:rPr lang="tr-TR" sz="1500" dirty="0">
                <a:solidFill>
                  <a:schemeClr val="tx2"/>
                </a:solidFill>
              </a:rPr>
              <a:t>- </a:t>
            </a:r>
            <a:r>
              <a:rPr lang="tr-TR" sz="1500" dirty="0" err="1">
                <a:solidFill>
                  <a:schemeClr val="tx2"/>
                </a:solidFill>
              </a:rPr>
              <a:t>tesi’nde</a:t>
            </a:r>
            <a:r>
              <a:rPr lang="tr-TR" sz="1500" dirty="0">
                <a:solidFill>
                  <a:schemeClr val="tx2"/>
                </a:solidFill>
              </a:rPr>
              <a:t> tesis yönetimi konusunda lisans ve yüksek lisans programlarını açmıştır (www.ifma.org).</a:t>
            </a:r>
          </a:p>
        </p:txBody>
      </p:sp>
    </p:spTree>
    <p:extLst>
      <p:ext uri="{BB962C8B-B14F-4D97-AF65-F5344CB8AC3E}">
        <p14:creationId xmlns:p14="http://schemas.microsoft.com/office/powerpoint/2010/main" val="381932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sv-SE" sz="1500" dirty="0"/>
              <a:t>AVRUPA’DA TESİS YÖNETİMİNİN GELİŞİMİ</a:t>
            </a:r>
          </a:p>
        </p:txBody>
      </p:sp>
      <p:sp>
        <p:nvSpPr>
          <p:cNvPr id="3" name="Dikdörtgen 2"/>
          <p:cNvSpPr/>
          <p:nvPr/>
        </p:nvSpPr>
        <p:spPr>
          <a:xfrm>
            <a:off x="727627" y="1903170"/>
            <a:ext cx="7575451" cy="3600986"/>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Akademik alan yazında kurumsal olarak yerini aldığı bu tarihten itibaren yönetim, mimari, mühendislik, mekanik, elektronik, </a:t>
            </a:r>
            <a:r>
              <a:rPr lang="tr-TR" sz="1500" dirty="0" err="1">
                <a:solidFill>
                  <a:schemeClr val="tx2"/>
                </a:solidFill>
              </a:rPr>
              <a:t>mekatronik</a:t>
            </a:r>
            <a:r>
              <a:rPr lang="tr-TR" sz="1500" dirty="0">
                <a:solidFill>
                  <a:schemeClr val="tx2"/>
                </a:solidFill>
              </a:rPr>
              <a:t> gibi pek çok bilimden beslenen tesis yönetimi sürekli gelişme göstermiştir.</a:t>
            </a:r>
          </a:p>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Tesis yönetiminin Avrupa’daki kurumsal yolculuğu 1984 yılına dayanır ve ofis tasarımları yapan İngiliz Mimar </a:t>
            </a:r>
            <a:r>
              <a:rPr lang="tr-TR" sz="1500" dirty="0" err="1">
                <a:solidFill>
                  <a:schemeClr val="tx2"/>
                </a:solidFill>
              </a:rPr>
              <a:t>Sir</a:t>
            </a:r>
            <a:r>
              <a:rPr lang="tr-TR" sz="1500" dirty="0">
                <a:solidFill>
                  <a:schemeClr val="tx2"/>
                </a:solidFill>
              </a:rPr>
              <a:t> Frank </a:t>
            </a:r>
            <a:r>
              <a:rPr lang="tr-TR" sz="1500" dirty="0" err="1">
                <a:solidFill>
                  <a:schemeClr val="tx2"/>
                </a:solidFill>
              </a:rPr>
              <a:t>Duffynin</a:t>
            </a:r>
            <a:r>
              <a:rPr lang="tr-TR" sz="1500" dirty="0">
                <a:solidFill>
                  <a:schemeClr val="tx2"/>
                </a:solidFill>
              </a:rPr>
              <a:t> öncülüğünde başlamıştır. </a:t>
            </a:r>
            <a:r>
              <a:rPr lang="tr-TR" sz="1500" dirty="0" err="1">
                <a:solidFill>
                  <a:schemeClr val="tx2"/>
                </a:solidFill>
              </a:rPr>
              <a:t>Duffy’nin</a:t>
            </a:r>
            <a:r>
              <a:rPr lang="tr-TR" sz="1500" dirty="0">
                <a:solidFill>
                  <a:schemeClr val="tx2"/>
                </a:solidFill>
              </a:rPr>
              <a:t>, ORBIT I </a:t>
            </a:r>
            <a:r>
              <a:rPr lang="tr-TR" sz="1500" dirty="0" err="1">
                <a:solidFill>
                  <a:schemeClr val="tx2"/>
                </a:solidFill>
              </a:rPr>
              <a:t>and</a:t>
            </a:r>
            <a:r>
              <a:rPr lang="tr-TR" sz="1500" dirty="0">
                <a:solidFill>
                  <a:schemeClr val="tx2"/>
                </a:solidFill>
              </a:rPr>
              <a:t> II (Yörünge I ve II) çalışmaları tesis yönetimin bu anlamda başlangıcı sayılır. Avrupa Tesis Yönetimi Derneği olan </a:t>
            </a:r>
            <a:r>
              <a:rPr lang="tr-TR" sz="1500" dirty="0" err="1">
                <a:solidFill>
                  <a:schemeClr val="tx2"/>
                </a:solidFill>
              </a:rPr>
              <a:t>EuroFM</a:t>
            </a:r>
            <a:r>
              <a:rPr lang="tr-TR" sz="1500" dirty="0">
                <a:solidFill>
                  <a:schemeClr val="tx2"/>
                </a:solidFill>
              </a:rPr>
              <a:t> (</a:t>
            </a:r>
            <a:r>
              <a:rPr lang="tr-TR" sz="1500" dirty="0" err="1">
                <a:solidFill>
                  <a:schemeClr val="tx2"/>
                </a:solidFill>
              </a:rPr>
              <a:t>European</a:t>
            </a:r>
            <a:r>
              <a:rPr lang="tr-TR" sz="1500" dirty="0">
                <a:solidFill>
                  <a:schemeClr val="tx2"/>
                </a:solidFill>
              </a:rPr>
              <a:t> </a:t>
            </a:r>
            <a:r>
              <a:rPr lang="tr-TR" sz="1500" dirty="0" err="1">
                <a:solidFill>
                  <a:schemeClr val="tx2"/>
                </a:solidFill>
              </a:rPr>
              <a:t>Facility</a:t>
            </a:r>
            <a:r>
              <a:rPr lang="tr-TR" sz="1500" dirty="0">
                <a:solidFill>
                  <a:schemeClr val="tx2"/>
                </a:solidFill>
              </a:rPr>
              <a:t> Management Network) </a:t>
            </a:r>
            <a:r>
              <a:rPr lang="tr-TR" sz="1500" dirty="0" err="1">
                <a:solidFill>
                  <a:schemeClr val="tx2"/>
                </a:solidFill>
              </a:rPr>
              <a:t>IFMA’ya</a:t>
            </a:r>
            <a:r>
              <a:rPr lang="tr-TR" sz="1500" dirty="0">
                <a:solidFill>
                  <a:schemeClr val="tx2"/>
                </a:solidFill>
              </a:rPr>
              <a:t> kardeş olarak 1985’de kurulmuştur. Ancak </a:t>
            </a:r>
            <a:r>
              <a:rPr lang="tr-TR" sz="1500" dirty="0" err="1">
                <a:solidFill>
                  <a:schemeClr val="tx2"/>
                </a:solidFill>
              </a:rPr>
              <a:t>EuroFM’in</a:t>
            </a:r>
            <a:r>
              <a:rPr lang="tr-TR" sz="1500" dirty="0">
                <a:solidFill>
                  <a:schemeClr val="tx2"/>
                </a:solidFill>
              </a:rPr>
              <a:t> </a:t>
            </a:r>
            <a:r>
              <a:rPr lang="tr-TR" sz="1500" dirty="0" err="1">
                <a:solidFill>
                  <a:schemeClr val="tx2"/>
                </a:solidFill>
              </a:rPr>
              <a:t>Avrupadaki</a:t>
            </a:r>
            <a:r>
              <a:rPr lang="tr-TR" sz="1500" dirty="0">
                <a:solidFill>
                  <a:schemeClr val="tx2"/>
                </a:solidFill>
              </a:rPr>
              <a:t> gelişimi dil, kültür, yasal, mimari, piyasa koşullan gibi alanlarda ABD ve </a:t>
            </a:r>
            <a:r>
              <a:rPr lang="tr-TR" sz="1500" dirty="0" err="1">
                <a:solidFill>
                  <a:schemeClr val="tx2"/>
                </a:solidFill>
              </a:rPr>
              <a:t>IFMA’ya</a:t>
            </a:r>
            <a:r>
              <a:rPr lang="tr-TR" sz="1500" dirty="0">
                <a:solidFill>
                  <a:schemeClr val="tx2"/>
                </a:solidFill>
              </a:rPr>
              <a:t> göre farklılıklar göstermektedir. </a:t>
            </a:r>
            <a:r>
              <a:rPr lang="tr-TR" sz="1500" dirty="0" err="1">
                <a:solidFill>
                  <a:schemeClr val="tx2"/>
                </a:solidFill>
              </a:rPr>
              <a:t>EuroFM’in</a:t>
            </a:r>
            <a:r>
              <a:rPr lang="tr-TR" sz="1500" dirty="0">
                <a:solidFill>
                  <a:schemeClr val="tx2"/>
                </a:solidFill>
              </a:rPr>
              <a:t> Avrupa genelinde bir tesis yönetimi ağı haline dönüşümünün başlangıcı ise </a:t>
            </a:r>
            <a:r>
              <a:rPr lang="tr-TR" sz="1500" dirty="0" err="1">
                <a:solidFill>
                  <a:schemeClr val="tx2"/>
                </a:solidFill>
              </a:rPr>
              <a:t>Bart</a:t>
            </a:r>
            <a:r>
              <a:rPr lang="tr-TR" sz="1500" dirty="0">
                <a:solidFill>
                  <a:schemeClr val="tx2"/>
                </a:solidFill>
              </a:rPr>
              <a:t> </a:t>
            </a:r>
            <a:r>
              <a:rPr lang="tr-TR" sz="1500" dirty="0" err="1">
                <a:solidFill>
                  <a:schemeClr val="tx2"/>
                </a:solidFill>
              </a:rPr>
              <a:t>Bleker</a:t>
            </a:r>
            <a:r>
              <a:rPr lang="tr-TR" sz="1500" dirty="0">
                <a:solidFill>
                  <a:schemeClr val="tx2"/>
                </a:solidFill>
              </a:rPr>
              <a:t> ile </a:t>
            </a:r>
            <a:r>
              <a:rPr lang="tr-TR" sz="1500" dirty="0" err="1">
                <a:solidFill>
                  <a:schemeClr val="tx2"/>
                </a:solidFill>
              </a:rPr>
              <a:t>Flollanda’da</a:t>
            </a:r>
            <a:r>
              <a:rPr lang="tr-TR" sz="1500" dirty="0">
                <a:solidFill>
                  <a:schemeClr val="tx2"/>
                </a:solidFill>
              </a:rPr>
              <a:t> ev sahipliğini yaptığı toplantıya dayanır. Toplantının ardından bir dizi adımlar atılmış ve 1993 yılında, Hollandalı tesis yönetimi derneği (FMN), Danimarka tesis yönetimi derneği (DPC) ve İngiliz tesis yönetimi derneği (BFM)’</a:t>
            </a:r>
            <a:r>
              <a:rPr lang="tr-TR" sz="1500" dirty="0" err="1">
                <a:solidFill>
                  <a:schemeClr val="tx2"/>
                </a:solidFill>
              </a:rPr>
              <a:t>nin</a:t>
            </a:r>
            <a:r>
              <a:rPr lang="tr-TR" sz="1500" dirty="0">
                <a:solidFill>
                  <a:schemeClr val="tx2"/>
                </a:solidFill>
              </a:rPr>
              <a:t> katılımları ve Profesör </a:t>
            </a:r>
            <a:r>
              <a:rPr lang="tr-TR" sz="1500" dirty="0" err="1">
                <a:solidFill>
                  <a:schemeClr val="tx2"/>
                </a:solidFill>
              </a:rPr>
              <a:t>Keith</a:t>
            </a:r>
            <a:r>
              <a:rPr lang="tr-TR" sz="1500" dirty="0">
                <a:solidFill>
                  <a:schemeClr val="tx2"/>
                </a:solidFill>
              </a:rPr>
              <a:t> Alexander’in öncülüğünde Avrupa Tesis Yönetimi Ağı (NEFMA) kurulmuştur (www.eurofm.org).</a:t>
            </a:r>
          </a:p>
        </p:txBody>
      </p:sp>
    </p:spTree>
    <p:extLst>
      <p:ext uri="{BB962C8B-B14F-4D97-AF65-F5344CB8AC3E}">
        <p14:creationId xmlns:p14="http://schemas.microsoft.com/office/powerpoint/2010/main" val="59459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sv-SE" sz="1500" dirty="0"/>
              <a:t>AVRUPA’DA TESİS YÖNETİMİNİN GELİŞİMİ</a:t>
            </a:r>
          </a:p>
        </p:txBody>
      </p:sp>
      <p:sp>
        <p:nvSpPr>
          <p:cNvPr id="3" name="Dikdörtgen 2"/>
          <p:cNvSpPr/>
          <p:nvPr/>
        </p:nvSpPr>
        <p:spPr>
          <a:xfrm>
            <a:off x="727627" y="1903171"/>
            <a:ext cx="7575451" cy="2446824"/>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1993’den 2002’ye kadar </a:t>
            </a:r>
            <a:r>
              <a:rPr lang="tr-TR" sz="1500" dirty="0" err="1">
                <a:solidFill>
                  <a:schemeClr val="tx2"/>
                </a:solidFill>
              </a:rPr>
              <a:t>EuroFM</a:t>
            </a:r>
            <a:r>
              <a:rPr lang="tr-TR" sz="1500" dirty="0">
                <a:solidFill>
                  <a:schemeClr val="tx2"/>
                </a:solidFill>
              </a:rPr>
              <a:t> Avrupa ülkelerinde tesis yönetimi konusunda pazarın yapısı ve yönünü tayin eden araştırma, geliştirme, inceleme, akademik ve mesleki çalışmalar yapmıştır. Örneğin, gayrimenkul değerleme, bakım-onarım yönergeleri, tesis standartları, endüstriyel-sosyal-ticari tesis tasarımları ve bunlara ilave olarak daha pek çok konu ile bu iş kolunun bir sektöre dönüşmesine öncülük etmiştir. 2006 yılına gelindiğinde 29 ülkenin iştiraki ile Avrupa’da tesis yönetimi hem kurumsal olarak hem de ilgili olduğu alanlarda bir idari düzenleyici kurum haline gelmiştir. Bunun en önemli göstergesi CEN Standardizasyonu içinde “EN 15221-1: 2006 Tesis Yönetimi - Bölüm 1: Terimler ve Tanımlar” standartlar kümülasyonunun yerini almasıdır (www.eurofm.org).</a:t>
            </a:r>
          </a:p>
          <a:p>
            <a:pPr marL="257175" lvl="1" indent="-257175" algn="just">
              <a:spcBef>
                <a:spcPct val="20000"/>
              </a:spcBef>
              <a:buClr>
                <a:schemeClr val="accent1"/>
              </a:buClr>
              <a:buFont typeface="Wingdings" panose="020B0604020202020204" pitchFamily="2" charset="2"/>
              <a:buChar char="§"/>
            </a:pPr>
            <a:endParaRPr lang="tr-TR" sz="1500" dirty="0">
              <a:solidFill>
                <a:schemeClr val="tx2"/>
              </a:solidFill>
            </a:endParaRPr>
          </a:p>
        </p:txBody>
      </p:sp>
    </p:spTree>
    <p:extLst>
      <p:ext uri="{BB962C8B-B14F-4D97-AF65-F5344CB8AC3E}">
        <p14:creationId xmlns:p14="http://schemas.microsoft.com/office/powerpoint/2010/main" val="395991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sv-SE" sz="1500" dirty="0"/>
              <a:t>AVRUPA’DA TESİS YÖNETİMİNİN GELİŞİMİ</a:t>
            </a:r>
          </a:p>
        </p:txBody>
      </p:sp>
      <p:sp>
        <p:nvSpPr>
          <p:cNvPr id="3" name="Dikdörtgen 2"/>
          <p:cNvSpPr/>
          <p:nvPr/>
        </p:nvSpPr>
        <p:spPr>
          <a:xfrm>
            <a:off x="727627" y="1903171"/>
            <a:ext cx="7575451" cy="3185487"/>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Avrupa genelinde tesis yönetimi sektöründe yönetici ve profesyoneller hariç istihdam edilenlerin büyük çoğunluğu vasıfsız iş gücünden oluşmakta ve bu vasıfsızların da yine çok önemli bir kısmı göçmen kökenlilerdir. Bu bakımdan göç-menlerin ucuz iş gücü olarak kullanılması ve göçmen işgücü piyasasının kolay yönetilebilirliğini, katma değerini yani karlılığım artırmaktadır. Diğer yandan AB genelinde yaşanan göçmen istihdamı sorunlarının aşılması ve de 2004 yılında AB’ ye üye olan </a:t>
            </a:r>
            <a:r>
              <a:rPr lang="tr-TR" sz="1500" dirty="0" err="1">
                <a:solidFill>
                  <a:schemeClr val="tx2"/>
                </a:solidFill>
              </a:rPr>
              <a:t>Polonya’lıların</a:t>
            </a:r>
            <a:r>
              <a:rPr lang="tr-TR" sz="1500" dirty="0">
                <a:solidFill>
                  <a:schemeClr val="tx2"/>
                </a:solidFill>
              </a:rPr>
              <a:t> düşük nitelikli işlerde çalışmaya gönüllü olması AB’nin politik olarak göçmenlere alan açmasına yardımcı olmaktadır. Düşük işlerde çalıştıkları için </a:t>
            </a:r>
            <a:r>
              <a:rPr lang="tr-TR" sz="1500" dirty="0" err="1">
                <a:solidFill>
                  <a:schemeClr val="tx2"/>
                </a:solidFill>
              </a:rPr>
              <a:t>Ingilizlerin</a:t>
            </a:r>
            <a:r>
              <a:rPr lang="tr-TR" sz="1500" dirty="0">
                <a:solidFill>
                  <a:schemeClr val="tx2"/>
                </a:solidFill>
              </a:rPr>
              <a:t> alaycı ifade ile “</a:t>
            </a:r>
            <a:r>
              <a:rPr lang="tr-TR" sz="1500" dirty="0" err="1">
                <a:solidFill>
                  <a:schemeClr val="tx2"/>
                </a:solidFill>
              </a:rPr>
              <a:t>Polonya’lı</a:t>
            </a:r>
            <a:r>
              <a:rPr lang="tr-TR" sz="1500" dirty="0">
                <a:solidFill>
                  <a:schemeClr val="tx2"/>
                </a:solidFill>
              </a:rPr>
              <a:t> muslukçu” tabirini </a:t>
            </a:r>
            <a:r>
              <a:rPr lang="tr-TR" sz="1500" dirty="0" err="1">
                <a:solidFill>
                  <a:schemeClr val="tx2"/>
                </a:solidFill>
              </a:rPr>
              <a:t>kullanmaları¬nın</a:t>
            </a:r>
            <a:r>
              <a:rPr lang="tr-TR" sz="1500" dirty="0">
                <a:solidFill>
                  <a:schemeClr val="tx2"/>
                </a:solidFill>
              </a:rPr>
              <a:t> nedeni budur (Terry, 2009:8, </a:t>
            </a:r>
            <a:r>
              <a:rPr lang="tr-TR" sz="1500" dirty="0" err="1">
                <a:solidFill>
                  <a:schemeClr val="tx2"/>
                </a:solidFill>
              </a:rPr>
              <a:t>Steves</a:t>
            </a:r>
            <a:r>
              <a:rPr lang="tr-TR" sz="1500" dirty="0">
                <a:solidFill>
                  <a:schemeClr val="tx2"/>
                </a:solidFill>
              </a:rPr>
              <a:t>, 2010:345).</a:t>
            </a:r>
          </a:p>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Orta ve Batı Avrupa’da tesis yönetimi ve işletilmesinde hangi hizmetlerin hangi düzeyde kullanıldığı konusunda RICS (2013) verilerine göre tesis yönetimi kap-samında yapılan işlerin kendi arasındaki dağılımı ve içeriği şu aşağıda Şekil 14’ de gösterilmiştir (RICS, 2013).</a:t>
            </a:r>
          </a:p>
          <a:p>
            <a:pPr marL="257175" lvl="1" indent="-257175" algn="just">
              <a:spcBef>
                <a:spcPct val="20000"/>
              </a:spcBef>
              <a:buClr>
                <a:schemeClr val="accent1"/>
              </a:buClr>
              <a:buFont typeface="Wingdings" panose="020B0604020202020204" pitchFamily="2" charset="2"/>
              <a:buChar char="§"/>
            </a:pPr>
            <a:endParaRPr lang="tr-TR" sz="1500" dirty="0">
              <a:solidFill>
                <a:schemeClr val="tx2"/>
              </a:solidFill>
            </a:endParaRPr>
          </a:p>
        </p:txBody>
      </p:sp>
    </p:spTree>
    <p:extLst>
      <p:ext uri="{BB962C8B-B14F-4D97-AF65-F5344CB8AC3E}">
        <p14:creationId xmlns:p14="http://schemas.microsoft.com/office/powerpoint/2010/main" val="110996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sv-SE" sz="1500" dirty="0"/>
              <a:t>AVRUPA’DA TESİS YÖNETİMİNİN GELİŞİMİ</a:t>
            </a:r>
          </a:p>
        </p:txBody>
      </p:sp>
      <p:sp>
        <p:nvSpPr>
          <p:cNvPr id="3" name="Dikdörtgen 2"/>
          <p:cNvSpPr/>
          <p:nvPr/>
        </p:nvSpPr>
        <p:spPr>
          <a:xfrm>
            <a:off x="1014706" y="4580781"/>
            <a:ext cx="7575451" cy="600164"/>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endParaRPr lang="tr-TR" sz="1500" dirty="0">
              <a:solidFill>
                <a:schemeClr val="tx2"/>
              </a:solidFill>
            </a:endParaRPr>
          </a:p>
          <a:p>
            <a:pPr marL="0" lvl="1" algn="ctr">
              <a:spcBef>
                <a:spcPct val="20000"/>
              </a:spcBef>
              <a:buClr>
                <a:schemeClr val="accent1"/>
              </a:buClr>
            </a:pPr>
            <a:r>
              <a:rPr lang="tr-TR" sz="1500" dirty="0">
                <a:solidFill>
                  <a:schemeClr val="tx2"/>
                </a:solidFill>
              </a:rPr>
              <a:t>Orta ve Batı Avrupa’da Tesis Yönetimi Hizmetlerinin Dağılımı</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740" y="1786000"/>
            <a:ext cx="3596281" cy="283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33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sv-SE" sz="1500" dirty="0"/>
              <a:t>AVRUPA’DA TESİS YÖNETİMİNİN GELİŞİMİ</a:t>
            </a:r>
          </a:p>
        </p:txBody>
      </p:sp>
      <p:sp>
        <p:nvSpPr>
          <p:cNvPr id="3" name="Dikdörtgen 2"/>
          <p:cNvSpPr/>
          <p:nvPr/>
        </p:nvSpPr>
        <p:spPr>
          <a:xfrm>
            <a:off x="727627" y="1903170"/>
            <a:ext cx="7575451" cy="3093154"/>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Şekilde ifade edilen hizmetler: kısaca açıklamak gerekirse (RICS, 2013):</a:t>
            </a:r>
          </a:p>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Tek Hizmetler: Bir çeşit ya da bir kalem hizmetlerden oluşmaktadır. Örneğin sadece temizlik işleri, sadece güvenlik işleri, sadece taşıma işleri gibi,</a:t>
            </a:r>
          </a:p>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Yaşam Alanı Tüm Hizmetler: Genellikle büro ve iş idarelerinin yerine getirildiği ofislere ait işlerin yapıldığı hizmetler. Örneğin, temizlik, kırtasiye, kurye, teknik bakım hizmetleri gibi,</a:t>
            </a:r>
          </a:p>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Paket Hizmetler: Seçilmiş birkaç hizmet ve bunlara ait alt hizmetlerden oluşmaktadır. Örneğin, güvenlik hizmeti verilirken çalışanların işyerine giriş-çıkış saatlerinin tutularak insan kaynaklarına servis edilmesi ya da temizlik işleri ile teknik işlerin bir arada yürütülmesi esnasında bu işler için gerekli olan sarf malzemelerinin de tedarik edilmesi gibi,</a:t>
            </a:r>
          </a:p>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Tüm Tesisin Yönetilmesi: Tesis yönetimi tanımı kapsamında yer alan tüm işlerin birlikte ve alt hizmetlerin de dâhil edilerek yürütülmesi,</a:t>
            </a:r>
          </a:p>
          <a:p>
            <a:pPr marL="257175" lvl="1" indent="-257175" algn="just">
              <a:spcBef>
                <a:spcPct val="20000"/>
              </a:spcBef>
              <a:buClr>
                <a:schemeClr val="accent1"/>
              </a:buClr>
              <a:buFont typeface="Wingdings" panose="020B0604020202020204" pitchFamily="2" charset="2"/>
              <a:buChar char="§"/>
            </a:pPr>
            <a:endParaRPr lang="tr-TR" sz="1500" dirty="0">
              <a:solidFill>
                <a:schemeClr val="tx2"/>
              </a:solidFill>
            </a:endParaRPr>
          </a:p>
        </p:txBody>
      </p:sp>
    </p:spTree>
    <p:extLst>
      <p:ext uri="{BB962C8B-B14F-4D97-AF65-F5344CB8AC3E}">
        <p14:creationId xmlns:p14="http://schemas.microsoft.com/office/powerpoint/2010/main" val="868223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3323987"/>
          </a:xfrm>
          <a:prstGeom prst="rect">
            <a:avLst/>
          </a:prstGeom>
        </p:spPr>
        <p:txBody>
          <a:bodyPr wrap="square">
            <a:spAutoFit/>
          </a:bodyPr>
          <a:lstStyle/>
          <a:p>
            <a:pPr marL="257175" indent="-257175" algn="just" defTabSz="685800">
              <a:buFont typeface="Wingdings" panose="05000000000000000000" pitchFamily="2" charset="2"/>
              <a:buChar char="Ø"/>
              <a:defRPr/>
            </a:pPr>
            <a:r>
              <a:rPr lang="tr-TR" sz="1500" dirty="0" err="1" smtClean="0">
                <a:solidFill>
                  <a:prstClr val="black"/>
                </a:solidFill>
                <a:latin typeface="Arial"/>
              </a:rPr>
              <a:t>Facilities</a:t>
            </a:r>
            <a:r>
              <a:rPr lang="tr-TR" sz="1500" dirty="0" smtClean="0">
                <a:solidFill>
                  <a:prstClr val="black"/>
                </a:solidFill>
                <a:latin typeface="Arial"/>
              </a:rPr>
              <a:t> </a:t>
            </a:r>
            <a:r>
              <a:rPr lang="tr-TR" sz="1500" dirty="0">
                <a:solidFill>
                  <a:prstClr val="black"/>
                </a:solidFill>
                <a:latin typeface="Arial"/>
              </a:rPr>
              <a:t>Management, </a:t>
            </a:r>
            <a:r>
              <a:rPr lang="tr-TR" sz="1500" dirty="0" err="1">
                <a:solidFill>
                  <a:prstClr val="black"/>
                </a:solidFill>
                <a:latin typeface="Arial"/>
              </a:rPr>
              <a:t>Immobilien</a:t>
            </a:r>
            <a:r>
              <a:rPr lang="tr-TR" sz="1500" dirty="0">
                <a:solidFill>
                  <a:prstClr val="black"/>
                </a:solidFill>
                <a:latin typeface="Arial"/>
              </a:rPr>
              <a:t> Manager, </a:t>
            </a:r>
            <a:r>
              <a:rPr lang="tr-TR" sz="1500" dirty="0" err="1">
                <a:solidFill>
                  <a:prstClr val="black"/>
                </a:solidFill>
                <a:latin typeface="Arial"/>
              </a:rPr>
              <a:t>Schulte</a:t>
            </a:r>
            <a:r>
              <a:rPr lang="tr-TR" sz="1500" dirty="0">
                <a:solidFill>
                  <a:prstClr val="black"/>
                </a:solidFill>
                <a:latin typeface="Arial"/>
              </a:rPr>
              <a:t>, Karl-</a:t>
            </a:r>
            <a:r>
              <a:rPr lang="tr-TR" sz="1500" dirty="0" err="1">
                <a:solidFill>
                  <a:prstClr val="black"/>
                </a:solidFill>
                <a:latin typeface="Arial"/>
              </a:rPr>
              <a:t>Werner</a:t>
            </a:r>
            <a:r>
              <a:rPr lang="tr-TR" sz="1500" dirty="0">
                <a:solidFill>
                  <a:prstClr val="black"/>
                </a:solidFill>
                <a:latin typeface="Arial"/>
              </a:rPr>
              <a:t>. </a:t>
            </a:r>
            <a:r>
              <a:rPr lang="tr-TR" sz="1500" dirty="0" err="1">
                <a:solidFill>
                  <a:prstClr val="black"/>
                </a:solidFill>
                <a:latin typeface="Arial"/>
              </a:rPr>
              <a:t>Pierschke</a:t>
            </a:r>
            <a:r>
              <a:rPr lang="tr-TR" sz="1500" dirty="0">
                <a:solidFill>
                  <a:prstClr val="black"/>
                </a:solidFill>
                <a:latin typeface="Arial"/>
              </a:rPr>
              <a:t>, Barbara: </a:t>
            </a:r>
            <a:r>
              <a:rPr lang="tr-TR" sz="1500" dirty="0" err="1">
                <a:solidFill>
                  <a:prstClr val="black"/>
                </a:solidFill>
                <a:latin typeface="Arial"/>
              </a:rPr>
              <a:t>Verlag</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2000.</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Design </a:t>
            </a:r>
            <a:r>
              <a:rPr lang="tr-TR" sz="1500" dirty="0" err="1">
                <a:solidFill>
                  <a:prstClr val="black"/>
                </a:solidFill>
                <a:latin typeface="Arial"/>
              </a:rPr>
              <a:t>and</a:t>
            </a:r>
            <a:r>
              <a:rPr lang="tr-TR" sz="1500" dirty="0">
                <a:solidFill>
                  <a:prstClr val="black"/>
                </a:solidFill>
                <a:latin typeface="Arial"/>
              </a:rPr>
              <a:t> Management </a:t>
            </a:r>
            <a:r>
              <a:rPr lang="tr-TR" sz="1500" dirty="0" err="1">
                <a:solidFill>
                  <a:prstClr val="black"/>
                </a:solidFill>
                <a:latin typeface="Arial"/>
              </a:rPr>
              <a:t>Handbook</a:t>
            </a:r>
            <a:r>
              <a:rPr lang="tr-TR" sz="1500" dirty="0">
                <a:solidFill>
                  <a:prstClr val="black"/>
                </a:solidFill>
                <a:latin typeface="Arial"/>
              </a:rPr>
              <a:t>, E. </a:t>
            </a:r>
            <a:r>
              <a:rPr lang="tr-TR" sz="1500" dirty="0" err="1">
                <a:solidFill>
                  <a:prstClr val="black"/>
                </a:solidFill>
                <a:latin typeface="Arial"/>
              </a:rPr>
              <a:t>Teicholz</a:t>
            </a:r>
            <a:r>
              <a:rPr lang="tr-TR" sz="1500" dirty="0">
                <a:solidFill>
                  <a:prstClr val="black"/>
                </a:solidFill>
                <a:latin typeface="Arial"/>
              </a:rPr>
              <a:t>, </a:t>
            </a:r>
            <a:r>
              <a:rPr lang="tr-TR" sz="1500" dirty="0" err="1">
                <a:solidFill>
                  <a:prstClr val="black"/>
                </a:solidFill>
                <a:latin typeface="Arial"/>
              </a:rPr>
              <a:t>Hill</a:t>
            </a:r>
            <a:r>
              <a:rPr lang="tr-TR" sz="1500" dirty="0">
                <a:solidFill>
                  <a:prstClr val="black"/>
                </a:solidFill>
                <a:latin typeface="Arial"/>
              </a:rPr>
              <a:t> </a:t>
            </a:r>
            <a:r>
              <a:rPr lang="tr-TR" sz="1500" dirty="0" err="1">
                <a:solidFill>
                  <a:prstClr val="black"/>
                </a:solidFill>
                <a:latin typeface="Arial"/>
              </a:rPr>
              <a:t>McGraw</a:t>
            </a:r>
            <a:r>
              <a:rPr lang="tr-TR" sz="1500" dirty="0">
                <a:solidFill>
                  <a:prstClr val="black"/>
                </a:solidFill>
                <a:latin typeface="Arial"/>
              </a:rPr>
              <a:t>, US, 2004.</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Handbook</a:t>
            </a:r>
            <a:r>
              <a:rPr lang="tr-TR" sz="1500" dirty="0">
                <a:solidFill>
                  <a:prstClr val="black"/>
                </a:solidFill>
                <a:latin typeface="Arial"/>
              </a:rPr>
              <a:t>, B. Frank, </a:t>
            </a:r>
            <a:r>
              <a:rPr lang="tr-TR" sz="1500" dirty="0" err="1">
                <a:solidFill>
                  <a:prstClr val="black"/>
                </a:solidFill>
                <a:latin typeface="Arial"/>
              </a:rPr>
              <a:t>Butterworth-Heinemann</a:t>
            </a:r>
            <a:r>
              <a:rPr lang="tr-TR" sz="1500" dirty="0">
                <a:solidFill>
                  <a:prstClr val="black"/>
                </a:solidFill>
                <a:latin typeface="Arial"/>
              </a:rPr>
              <a:t>, USA, 2009.</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Planen</a:t>
            </a:r>
            <a:r>
              <a:rPr lang="tr-TR" sz="1500" dirty="0">
                <a:solidFill>
                  <a:prstClr val="black"/>
                </a:solidFill>
                <a:latin typeface="Arial"/>
              </a:rPr>
              <a:t>–</a:t>
            </a:r>
            <a:r>
              <a:rPr lang="tr-TR" sz="1500" dirty="0" err="1">
                <a:solidFill>
                  <a:prstClr val="black"/>
                </a:solidFill>
                <a:latin typeface="Arial"/>
              </a:rPr>
              <a:t>Einführen</a:t>
            </a:r>
            <a:r>
              <a:rPr lang="tr-TR" sz="1500" dirty="0">
                <a:solidFill>
                  <a:prstClr val="black"/>
                </a:solidFill>
                <a:latin typeface="Arial"/>
              </a:rPr>
              <a:t>–</a:t>
            </a:r>
            <a:r>
              <a:rPr lang="tr-TR" sz="1500" dirty="0" err="1">
                <a:solidFill>
                  <a:prstClr val="black"/>
                </a:solidFill>
                <a:latin typeface="Arial"/>
              </a:rPr>
              <a:t>Nutzen</a:t>
            </a:r>
            <a:r>
              <a:rPr lang="tr-TR" sz="1500" dirty="0">
                <a:solidFill>
                  <a:prstClr val="black"/>
                </a:solidFill>
                <a:latin typeface="Arial"/>
              </a:rPr>
              <a:t>, </a:t>
            </a:r>
            <a:r>
              <a:rPr lang="tr-TR" sz="1500" dirty="0" err="1">
                <a:solidFill>
                  <a:prstClr val="black"/>
                </a:solidFill>
                <a:latin typeface="Arial"/>
              </a:rPr>
              <a:t>Schneider</a:t>
            </a:r>
            <a:r>
              <a:rPr lang="tr-TR" sz="1500" dirty="0">
                <a:solidFill>
                  <a:prstClr val="black"/>
                </a:solidFill>
                <a:latin typeface="Arial"/>
              </a:rPr>
              <a:t>, </a:t>
            </a:r>
            <a:r>
              <a:rPr lang="tr-TR" sz="1500" dirty="0" err="1">
                <a:solidFill>
                  <a:prstClr val="black"/>
                </a:solidFill>
                <a:latin typeface="Arial"/>
              </a:rPr>
              <a:t>HermannSchäffer-Poeschel</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2004.</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Grundlagen</a:t>
            </a:r>
            <a:r>
              <a:rPr lang="tr-TR" sz="1500" dirty="0">
                <a:solidFill>
                  <a:prstClr val="black"/>
                </a:solidFill>
                <a:latin typeface="Arial"/>
              </a:rPr>
              <a:t>, </a:t>
            </a:r>
            <a:r>
              <a:rPr lang="tr-TR" sz="1500" dirty="0" err="1">
                <a:solidFill>
                  <a:prstClr val="black"/>
                </a:solidFill>
                <a:latin typeface="Arial"/>
              </a:rPr>
              <a:t>Computerunterstützung</a:t>
            </a:r>
            <a:r>
              <a:rPr lang="tr-TR" sz="1500" dirty="0">
                <a:solidFill>
                  <a:prstClr val="black"/>
                </a:solidFill>
                <a:latin typeface="Arial"/>
              </a:rPr>
              <a:t>, </a:t>
            </a:r>
            <a:r>
              <a:rPr lang="tr-TR" sz="1500" dirty="0" err="1">
                <a:solidFill>
                  <a:prstClr val="black"/>
                </a:solidFill>
                <a:latin typeface="Arial"/>
              </a:rPr>
              <a:t>Systemeinführung</a:t>
            </a:r>
            <a:r>
              <a:rPr lang="tr-TR" sz="1500" dirty="0">
                <a:solidFill>
                  <a:prstClr val="black"/>
                </a:solidFill>
                <a:latin typeface="Arial"/>
              </a:rPr>
              <a:t>, </a:t>
            </a:r>
            <a:r>
              <a:rPr lang="tr-TR" sz="1500" dirty="0" err="1">
                <a:solidFill>
                  <a:prstClr val="black"/>
                </a:solidFill>
                <a:latin typeface="Arial"/>
              </a:rPr>
              <a:t>Anwendungsbeispiele</a:t>
            </a:r>
            <a:r>
              <a:rPr lang="tr-TR" sz="1500" dirty="0">
                <a:solidFill>
                  <a:prstClr val="black"/>
                </a:solidFill>
                <a:latin typeface="Arial"/>
              </a:rPr>
              <a:t>, N., </a:t>
            </a:r>
            <a:r>
              <a:rPr lang="tr-TR" sz="1500" dirty="0" err="1">
                <a:solidFill>
                  <a:prstClr val="black"/>
                </a:solidFill>
                <a:latin typeface="Arial"/>
              </a:rPr>
              <a:t>Jens</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2007.</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a:t>
            </a:r>
            <a:r>
              <a:rPr lang="tr-TR" sz="1500" dirty="0" err="1">
                <a:solidFill>
                  <a:prstClr val="black"/>
                </a:solidFill>
                <a:latin typeface="Arial"/>
              </a:rPr>
              <a:t>Manager’s</a:t>
            </a:r>
            <a:r>
              <a:rPr lang="tr-TR" sz="1500" dirty="0">
                <a:solidFill>
                  <a:prstClr val="black"/>
                </a:solidFill>
                <a:latin typeface="Arial"/>
              </a:rPr>
              <a:t> Guide </a:t>
            </a:r>
            <a:r>
              <a:rPr lang="tr-TR" sz="1500" dirty="0" err="1">
                <a:solidFill>
                  <a:prstClr val="black"/>
                </a:solidFill>
                <a:latin typeface="Arial"/>
              </a:rPr>
              <a:t>to</a:t>
            </a:r>
            <a:r>
              <a:rPr lang="tr-TR" sz="1500" dirty="0">
                <a:solidFill>
                  <a:prstClr val="black"/>
                </a:solidFill>
                <a:latin typeface="Arial"/>
              </a:rPr>
              <a:t> Security </a:t>
            </a:r>
            <a:r>
              <a:rPr lang="tr-TR" sz="1500" dirty="0" err="1">
                <a:solidFill>
                  <a:prstClr val="black"/>
                </a:solidFill>
                <a:latin typeface="Arial"/>
              </a:rPr>
              <a:t>Protecting</a:t>
            </a:r>
            <a:r>
              <a:rPr lang="tr-TR" sz="1500" dirty="0">
                <a:solidFill>
                  <a:prstClr val="black"/>
                </a:solidFill>
                <a:latin typeface="Arial"/>
              </a:rPr>
              <a:t> </a:t>
            </a:r>
            <a:r>
              <a:rPr lang="tr-TR" sz="1500" dirty="0" err="1">
                <a:solidFill>
                  <a:prstClr val="black"/>
                </a:solidFill>
                <a:latin typeface="Arial"/>
              </a:rPr>
              <a:t>Your</a:t>
            </a:r>
            <a:r>
              <a:rPr lang="tr-TR" sz="1500" dirty="0">
                <a:solidFill>
                  <a:prstClr val="black"/>
                </a:solidFill>
                <a:latin typeface="Arial"/>
              </a:rPr>
              <a:t> </a:t>
            </a:r>
            <a:r>
              <a:rPr lang="tr-TR" sz="1500" dirty="0" err="1">
                <a:solidFill>
                  <a:prstClr val="black"/>
                </a:solidFill>
                <a:latin typeface="Arial"/>
              </a:rPr>
              <a:t>Assets</a:t>
            </a:r>
            <a:r>
              <a:rPr lang="tr-TR" sz="1500" dirty="0">
                <a:solidFill>
                  <a:prstClr val="black"/>
                </a:solidFill>
                <a:latin typeface="Arial"/>
              </a:rPr>
              <a:t>, N. Robert, </a:t>
            </a:r>
            <a:r>
              <a:rPr lang="tr-TR" sz="1500" dirty="0" err="1">
                <a:solidFill>
                  <a:prstClr val="black"/>
                </a:solidFill>
                <a:latin typeface="Arial"/>
              </a:rPr>
              <a:t>Fairmont</a:t>
            </a:r>
            <a:r>
              <a:rPr lang="tr-TR" sz="1500" dirty="0">
                <a:solidFill>
                  <a:prstClr val="black"/>
                </a:solidFill>
                <a:latin typeface="Arial"/>
              </a:rPr>
              <a:t> </a:t>
            </a:r>
            <a:r>
              <a:rPr lang="tr-TR" sz="1500" dirty="0" err="1">
                <a:solidFill>
                  <a:prstClr val="black"/>
                </a:solidFill>
                <a:latin typeface="Arial"/>
              </a:rPr>
              <a:t>Press</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2005.</a:t>
            </a:r>
          </a:p>
          <a:p>
            <a:pPr marL="257175" indent="-257175" algn="just" defTabSz="685800">
              <a:buFont typeface="Wingdings" panose="05000000000000000000" pitchFamily="2" charset="2"/>
              <a:buChar char="Ø"/>
              <a:defRPr/>
            </a:pPr>
            <a:r>
              <a:rPr lang="tr-TR" sz="1500" dirty="0" err="1">
                <a:solidFill>
                  <a:prstClr val="black"/>
                </a:solidFill>
                <a:latin typeface="Arial"/>
              </a:rPr>
              <a:t>Handbuch</a:t>
            </a:r>
            <a:r>
              <a:rPr lang="tr-TR" sz="1500" dirty="0">
                <a:solidFill>
                  <a:prstClr val="black"/>
                </a:solidFill>
                <a:latin typeface="Arial"/>
              </a:rPr>
              <a:t> </a:t>
            </a: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Für</a:t>
            </a:r>
            <a:r>
              <a:rPr lang="tr-TR" sz="1500" dirty="0">
                <a:solidFill>
                  <a:prstClr val="black"/>
                </a:solidFill>
                <a:latin typeface="Arial"/>
              </a:rPr>
              <a:t> </a:t>
            </a:r>
            <a:r>
              <a:rPr lang="tr-TR" sz="1500" dirty="0" err="1">
                <a:solidFill>
                  <a:prstClr val="black"/>
                </a:solidFill>
                <a:latin typeface="Arial"/>
              </a:rPr>
              <a:t>Immobilienunternehmen</a:t>
            </a:r>
            <a:r>
              <a:rPr lang="tr-TR" sz="1500" dirty="0">
                <a:solidFill>
                  <a:prstClr val="black"/>
                </a:solidFill>
                <a:latin typeface="Arial"/>
              </a:rPr>
              <a:t>, H. </a:t>
            </a:r>
            <a:r>
              <a:rPr lang="tr-TR" sz="1500" dirty="0" err="1">
                <a:solidFill>
                  <a:prstClr val="black"/>
                </a:solidFill>
                <a:latin typeface="Arial"/>
              </a:rPr>
              <a:t>Michaela</a:t>
            </a:r>
            <a:r>
              <a:rPr lang="tr-TR" sz="1500" dirty="0">
                <a:solidFill>
                  <a:prstClr val="black"/>
                </a:solidFill>
                <a:latin typeface="Arial"/>
              </a:rPr>
              <a:t>, </a:t>
            </a:r>
            <a:r>
              <a:rPr lang="tr-TR" sz="1500" dirty="0" err="1">
                <a:solidFill>
                  <a:prstClr val="black"/>
                </a:solidFill>
                <a:latin typeface="Arial"/>
              </a:rPr>
              <a:t>Springer-Verlag</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2006.</a:t>
            </a:r>
          </a:p>
          <a:p>
            <a:pPr marL="257175" indent="-257175" algn="just" defTabSz="685800">
              <a:buFont typeface="Wingdings" panose="05000000000000000000" pitchFamily="2" charset="2"/>
              <a:buChar char="Ø"/>
              <a:defRPr/>
            </a:pPr>
            <a:r>
              <a:rPr lang="tr-TR" sz="1500" dirty="0">
                <a:solidFill>
                  <a:prstClr val="black"/>
                </a:solidFill>
                <a:latin typeface="Arial"/>
              </a:rPr>
              <a:t>Real </a:t>
            </a:r>
            <a:r>
              <a:rPr lang="tr-TR" sz="1500" dirty="0" err="1">
                <a:solidFill>
                  <a:prstClr val="black"/>
                </a:solidFill>
                <a:latin typeface="Arial"/>
              </a:rPr>
              <a:t>Estateund</a:t>
            </a:r>
            <a:r>
              <a:rPr lang="tr-TR" sz="1500" dirty="0">
                <a:solidFill>
                  <a:prstClr val="black"/>
                </a:solidFill>
                <a:latin typeface="Arial"/>
              </a:rPr>
              <a:t> </a:t>
            </a:r>
            <a:r>
              <a:rPr lang="tr-TR" sz="1500" dirty="0" err="1">
                <a:solidFill>
                  <a:prstClr val="black"/>
                </a:solidFill>
                <a:latin typeface="Arial"/>
              </a:rPr>
              <a:t>Facility</a:t>
            </a:r>
            <a:r>
              <a:rPr lang="tr-TR" sz="1500" dirty="0">
                <a:solidFill>
                  <a:prstClr val="black"/>
                </a:solidFill>
                <a:latin typeface="Arial"/>
              </a:rPr>
              <a:t> Management, P., </a:t>
            </a:r>
            <a:r>
              <a:rPr lang="tr-TR" sz="1500" dirty="0" err="1">
                <a:solidFill>
                  <a:prstClr val="black"/>
                </a:solidFill>
                <a:latin typeface="Arial"/>
              </a:rPr>
              <a:t>Norbert</a:t>
            </a:r>
            <a:r>
              <a:rPr lang="tr-TR" sz="1500" dirty="0">
                <a:solidFill>
                  <a:prstClr val="black"/>
                </a:solidFill>
                <a:latin typeface="Arial"/>
              </a:rPr>
              <a:t> ve </a:t>
            </a:r>
            <a:r>
              <a:rPr lang="tr-TR" sz="1500" dirty="0" err="1">
                <a:solidFill>
                  <a:prstClr val="black"/>
                </a:solidFill>
                <a:latin typeface="Arial"/>
              </a:rPr>
              <a:t>Schöne</a:t>
            </a:r>
            <a:r>
              <a:rPr lang="tr-TR" sz="1500" dirty="0">
                <a:solidFill>
                  <a:prstClr val="black"/>
                </a:solidFill>
                <a:latin typeface="Arial"/>
              </a:rPr>
              <a:t>, </a:t>
            </a:r>
            <a:r>
              <a:rPr lang="tr-TR" sz="1500" dirty="0" err="1">
                <a:solidFill>
                  <a:prstClr val="black"/>
                </a:solidFill>
                <a:latin typeface="Arial"/>
              </a:rPr>
              <a:t>LarsBernhard</a:t>
            </a:r>
            <a:r>
              <a:rPr lang="tr-TR" sz="1500" dirty="0">
                <a:solidFill>
                  <a:prstClr val="black"/>
                </a:solidFill>
                <a:latin typeface="Arial"/>
              </a:rPr>
              <a:t>, </a:t>
            </a:r>
            <a:r>
              <a:rPr lang="tr-TR" sz="1500" dirty="0" err="1">
                <a:solidFill>
                  <a:prstClr val="black"/>
                </a:solidFill>
                <a:latin typeface="Arial"/>
              </a:rPr>
              <a:t>Springer,Verlag</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2005.</a:t>
            </a: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12443</TotalTime>
  <Words>994</Words>
  <Application>Microsoft Office PowerPoint</Application>
  <PresentationFormat>Ekran Gösterisi (4:3)</PresentationFormat>
  <Paragraphs>34</Paragraphs>
  <Slides>9</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9</vt:i4>
      </vt:variant>
    </vt:vector>
  </HeadingPairs>
  <TitlesOfParts>
    <vt:vector size="18" baseType="lpstr">
      <vt:lpstr>ＭＳ Ｐゴシック</vt:lpstr>
      <vt:lpstr>Arial</vt:lpstr>
      <vt:lpstr>Calibri</vt:lpstr>
      <vt:lpstr>Century Gothic</vt:lpstr>
      <vt:lpstr>Times New Roman</vt:lpstr>
      <vt:lpstr>Wingdings</vt:lpstr>
      <vt:lpstr>ekonomi</vt:lpstr>
      <vt:lpstr>1_Rics</vt:lpstr>
      <vt:lpstr>h.t.</vt:lpstr>
      <vt:lpstr>PowerPoint Sunusu</vt:lpstr>
      <vt:lpstr>AVRUPA’DA TESİS YÖNETİMİNİN GELİŞİMİ</vt:lpstr>
      <vt:lpstr>AVRUPA’DA TESİS YÖNETİMİNİN GELİŞİMİ</vt:lpstr>
      <vt:lpstr>AVRUPA’DA TESİS YÖNETİMİNİN GELİŞİMİ</vt:lpstr>
      <vt:lpstr>AVRUPA’DA TESİS YÖNETİMİNİN GELİŞİMİ</vt:lpstr>
      <vt:lpstr>AVRUPA’DA TESİS YÖNETİMİNİN GELİŞİMİ</vt:lpstr>
      <vt:lpstr>AVRUPA’DA TESİS YÖNETİMİNİN GELİŞİMİ</vt:lpstr>
      <vt:lpstr>AVRUPA’DA TESİS YÖNETİMİNİN GELİŞİMİ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809</cp:revision>
  <cp:lastPrinted>2016-10-24T07:53:35Z</cp:lastPrinted>
  <dcterms:created xsi:type="dcterms:W3CDTF">2016-09-18T09:35:24Z</dcterms:created>
  <dcterms:modified xsi:type="dcterms:W3CDTF">2020-02-25T06:31:01Z</dcterms:modified>
</cp:coreProperties>
</file>