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7" r:id="rId2"/>
    <p:sldId id="258" r:id="rId3"/>
    <p:sldId id="259" r:id="rId4"/>
    <p:sldId id="264" r:id="rId5"/>
    <p:sldId id="260" r:id="rId6"/>
    <p:sldId id="266" r:id="rId7"/>
    <p:sldId id="267" r:id="rId8"/>
    <p:sldId id="272" r:id="rId9"/>
    <p:sldId id="273" r:id="rId10"/>
    <p:sldId id="268" r:id="rId11"/>
    <p:sldId id="275" r:id="rId12"/>
    <p:sldId id="274" r:id="rId13"/>
    <p:sldId id="278" r:id="rId14"/>
    <p:sldId id="276" r:id="rId15"/>
    <p:sldId id="279" r:id="rId16"/>
    <p:sldId id="280" r:id="rId17"/>
    <p:sldId id="281" r:id="rId18"/>
    <p:sldId id="282" r:id="rId19"/>
    <p:sldId id="265" r:id="rId20"/>
    <p:sldId id="283" r:id="rId21"/>
    <p:sldId id="270" r:id="rId22"/>
    <p:sldId id="285" r:id="rId23"/>
    <p:sldId id="286" r:id="rId24"/>
    <p:sldId id="287" r:id="rId25"/>
    <p:sldId id="284" r:id="rId26"/>
    <p:sldId id="288" r:id="rId27"/>
    <p:sldId id="289" r:id="rId28"/>
    <p:sldId id="261" r:id="rId29"/>
    <p:sldId id="262" r:id="rId30"/>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42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3917992B-B544-4BBC-B527-BFCB31068FEA}" type="datetimeFigureOut">
              <a:rPr lang="tr-TR"/>
              <a:pPr>
                <a:defRPr/>
              </a:pPr>
              <a:t>1.02.2020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endParaRPr lang="tr-TR" noProof="0"/>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B33FC93C-C490-40DD-9209-8110A3FC0AD3}" type="slidenum">
              <a:rPr lang="tr-TR"/>
              <a:pPr>
                <a:defRPr/>
              </a:pPr>
              <a:t>‹#›</a:t>
            </a:fld>
            <a:endParaRPr lang="tr-TR"/>
          </a:p>
        </p:txBody>
      </p:sp>
    </p:spTree>
    <p:extLst>
      <p:ext uri="{BB962C8B-B14F-4D97-AF65-F5344CB8AC3E}">
        <p14:creationId xmlns:p14="http://schemas.microsoft.com/office/powerpoint/2010/main" val="17282996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31748"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fontAlgn="base" hangingPunct="1">
              <a:spcBef>
                <a:spcPct val="0"/>
              </a:spcBef>
              <a:spcAft>
                <a:spcPct val="0"/>
              </a:spcAft>
            </a:pPr>
            <a:fld id="{A8E90E0D-73AE-48F8-AA4E-84F8AE6D9D94}" type="slidenum">
              <a:rPr lang="tr-TR" altLang="tr-TR" smtClean="0">
                <a:solidFill>
                  <a:srgbClr val="000000"/>
                </a:solidFill>
              </a:rPr>
              <a:pPr eaLnBrk="1" fontAlgn="base" hangingPunct="1">
                <a:spcBef>
                  <a:spcPct val="0"/>
                </a:spcBef>
                <a:spcAft>
                  <a:spcPct val="0"/>
                </a:spcAft>
              </a:pPr>
              <a:t>5</a:t>
            </a:fld>
            <a:endParaRPr lang="tr-TR" altLang="tr-TR" smtClean="0">
              <a:solidFill>
                <a:srgbClr val="000000"/>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40964"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fontAlgn="base" hangingPunct="1">
              <a:spcBef>
                <a:spcPct val="0"/>
              </a:spcBef>
              <a:spcAft>
                <a:spcPct val="0"/>
              </a:spcAft>
            </a:pPr>
            <a:fld id="{D01B428A-695B-4F3B-882F-55F47F255BFE}" type="slidenum">
              <a:rPr lang="tr-TR" altLang="tr-TR" smtClean="0">
                <a:solidFill>
                  <a:srgbClr val="000000"/>
                </a:solidFill>
              </a:rPr>
              <a:pPr eaLnBrk="1" fontAlgn="base" hangingPunct="1">
                <a:spcBef>
                  <a:spcPct val="0"/>
                </a:spcBef>
                <a:spcAft>
                  <a:spcPct val="0"/>
                </a:spcAft>
              </a:pPr>
              <a:t>14</a:t>
            </a:fld>
            <a:endParaRPr lang="tr-TR" altLang="tr-TR" smtClean="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41988"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fontAlgn="base" hangingPunct="1">
              <a:spcBef>
                <a:spcPct val="0"/>
              </a:spcBef>
              <a:spcAft>
                <a:spcPct val="0"/>
              </a:spcAft>
            </a:pPr>
            <a:fld id="{60B41380-BC01-4E4E-98BE-B332628CC9A4}" type="slidenum">
              <a:rPr lang="tr-TR" altLang="tr-TR" smtClean="0">
                <a:solidFill>
                  <a:srgbClr val="000000"/>
                </a:solidFill>
              </a:rPr>
              <a:pPr eaLnBrk="1" fontAlgn="base" hangingPunct="1">
                <a:spcBef>
                  <a:spcPct val="0"/>
                </a:spcBef>
                <a:spcAft>
                  <a:spcPct val="0"/>
                </a:spcAft>
              </a:pPr>
              <a:t>15</a:t>
            </a:fld>
            <a:endParaRPr lang="tr-TR" altLang="tr-TR" smtClean="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43012"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fontAlgn="base" hangingPunct="1">
              <a:spcBef>
                <a:spcPct val="0"/>
              </a:spcBef>
              <a:spcAft>
                <a:spcPct val="0"/>
              </a:spcAft>
            </a:pPr>
            <a:fld id="{C08FBCCB-1830-45A5-A343-8AFCC1E63C3F}" type="slidenum">
              <a:rPr lang="tr-TR" altLang="tr-TR" smtClean="0">
                <a:solidFill>
                  <a:srgbClr val="000000"/>
                </a:solidFill>
              </a:rPr>
              <a:pPr eaLnBrk="1" fontAlgn="base" hangingPunct="1">
                <a:spcBef>
                  <a:spcPct val="0"/>
                </a:spcBef>
                <a:spcAft>
                  <a:spcPct val="0"/>
                </a:spcAft>
              </a:pPr>
              <a:t>16</a:t>
            </a:fld>
            <a:endParaRPr lang="tr-TR" altLang="tr-TR" smtClean="0">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44036"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fontAlgn="base" hangingPunct="1">
              <a:spcBef>
                <a:spcPct val="0"/>
              </a:spcBef>
              <a:spcAft>
                <a:spcPct val="0"/>
              </a:spcAft>
            </a:pPr>
            <a:fld id="{C9F2336C-22B5-4500-B018-7086108185CF}" type="slidenum">
              <a:rPr lang="tr-TR" altLang="tr-TR" smtClean="0">
                <a:solidFill>
                  <a:srgbClr val="000000"/>
                </a:solidFill>
              </a:rPr>
              <a:pPr eaLnBrk="1" fontAlgn="base" hangingPunct="1">
                <a:spcBef>
                  <a:spcPct val="0"/>
                </a:spcBef>
                <a:spcAft>
                  <a:spcPct val="0"/>
                </a:spcAft>
              </a:pPr>
              <a:t>17</a:t>
            </a:fld>
            <a:endParaRPr lang="tr-TR" altLang="tr-TR" smtClean="0">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45060"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fontAlgn="base" hangingPunct="1">
              <a:spcBef>
                <a:spcPct val="0"/>
              </a:spcBef>
              <a:spcAft>
                <a:spcPct val="0"/>
              </a:spcAft>
            </a:pPr>
            <a:fld id="{4FE4BC1A-5006-4AE6-A32A-5AFF0B28C23A}" type="slidenum">
              <a:rPr lang="tr-TR" altLang="tr-TR" smtClean="0">
                <a:solidFill>
                  <a:srgbClr val="000000"/>
                </a:solidFill>
              </a:rPr>
              <a:pPr eaLnBrk="1" fontAlgn="base" hangingPunct="1">
                <a:spcBef>
                  <a:spcPct val="0"/>
                </a:spcBef>
                <a:spcAft>
                  <a:spcPct val="0"/>
                </a:spcAft>
              </a:pPr>
              <a:t>18</a:t>
            </a:fld>
            <a:endParaRPr lang="tr-TR" altLang="tr-TR" smtClean="0">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46084"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fontAlgn="base" hangingPunct="1">
              <a:spcBef>
                <a:spcPct val="0"/>
              </a:spcBef>
              <a:spcAft>
                <a:spcPct val="0"/>
              </a:spcAft>
            </a:pPr>
            <a:fld id="{CA0BD839-52C2-457B-A38F-B9705972D8FC}" type="slidenum">
              <a:rPr lang="tr-TR" altLang="tr-TR" smtClean="0">
                <a:solidFill>
                  <a:srgbClr val="000000"/>
                </a:solidFill>
              </a:rPr>
              <a:pPr eaLnBrk="1" fontAlgn="base" hangingPunct="1">
                <a:spcBef>
                  <a:spcPct val="0"/>
                </a:spcBef>
                <a:spcAft>
                  <a:spcPct val="0"/>
                </a:spcAft>
              </a:pPr>
              <a:t>19</a:t>
            </a:fld>
            <a:endParaRPr lang="tr-TR" altLang="tr-TR" smtClean="0">
              <a:solidFill>
                <a:srgbClr val="000000"/>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48132"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fontAlgn="base" hangingPunct="1">
              <a:spcBef>
                <a:spcPct val="0"/>
              </a:spcBef>
              <a:spcAft>
                <a:spcPct val="0"/>
              </a:spcAft>
            </a:pPr>
            <a:fld id="{F3447A35-0963-48E0-B070-3A0F2C94E0D4}" type="slidenum">
              <a:rPr lang="tr-TR" altLang="tr-TR" smtClean="0">
                <a:solidFill>
                  <a:srgbClr val="000000"/>
                </a:solidFill>
              </a:rPr>
              <a:pPr eaLnBrk="1" fontAlgn="base" hangingPunct="1">
                <a:spcBef>
                  <a:spcPct val="0"/>
                </a:spcBef>
                <a:spcAft>
                  <a:spcPct val="0"/>
                </a:spcAft>
              </a:pPr>
              <a:t>20</a:t>
            </a:fld>
            <a:endParaRPr lang="tr-TR" altLang="tr-TR" smtClean="0">
              <a:solidFill>
                <a:srgbClr val="000000"/>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49156"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fontAlgn="base" hangingPunct="1">
              <a:spcBef>
                <a:spcPct val="0"/>
              </a:spcBef>
              <a:spcAft>
                <a:spcPct val="0"/>
              </a:spcAft>
            </a:pPr>
            <a:fld id="{A48004DD-B555-4E39-BD7E-8DB70447E0D2}" type="slidenum">
              <a:rPr lang="tr-TR" altLang="tr-TR" smtClean="0">
                <a:solidFill>
                  <a:srgbClr val="000000"/>
                </a:solidFill>
              </a:rPr>
              <a:pPr eaLnBrk="1" fontAlgn="base" hangingPunct="1">
                <a:spcBef>
                  <a:spcPct val="0"/>
                </a:spcBef>
                <a:spcAft>
                  <a:spcPct val="0"/>
                </a:spcAft>
              </a:pPr>
              <a:t>21</a:t>
            </a:fld>
            <a:endParaRPr lang="tr-TR" altLang="tr-TR" smtClean="0">
              <a:solidFill>
                <a:srgbClr val="000000"/>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51204" name="Slayt Numarası Yer Tutucusu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r" eaLnBrk="1" hangingPunct="1"/>
            <a:fld id="{4729DB93-934F-4559-B905-BB7CD08DBC2F}" type="slidenum">
              <a:rPr lang="tr-TR" altLang="tr-TR" sz="1200">
                <a:solidFill>
                  <a:srgbClr val="000000"/>
                </a:solidFill>
              </a:rPr>
              <a:pPr algn="r" eaLnBrk="1" hangingPunct="1"/>
              <a:t>22</a:t>
            </a:fld>
            <a:endParaRPr lang="tr-TR" altLang="tr-TR" sz="1200">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52228" name="Slayt Numarası Yer Tutucusu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r" eaLnBrk="1" hangingPunct="1"/>
            <a:fld id="{6B358DBB-9E90-4816-96C8-ED64557C4B9A}" type="slidenum">
              <a:rPr lang="tr-TR" altLang="tr-TR" sz="1200">
                <a:solidFill>
                  <a:srgbClr val="000000"/>
                </a:solidFill>
              </a:rPr>
              <a:pPr algn="r" eaLnBrk="1" hangingPunct="1"/>
              <a:t>23</a:t>
            </a:fld>
            <a:endParaRPr lang="tr-TR" altLang="tr-TR" sz="1200">
              <a:solidFill>
                <a:srgbClr val="000000"/>
              </a:solidFill>
            </a:endParaRPr>
          </a:p>
        </p:txBody>
      </p:sp>
    </p:spTree>
    <p:extLst>
      <p:ext uri="{BB962C8B-B14F-4D97-AF65-F5344CB8AC3E}">
        <p14:creationId xmlns:p14="http://schemas.microsoft.com/office/powerpoint/2010/main" val="21073930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32772"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fontAlgn="base" hangingPunct="1">
              <a:spcBef>
                <a:spcPct val="0"/>
              </a:spcBef>
              <a:spcAft>
                <a:spcPct val="0"/>
              </a:spcAft>
            </a:pPr>
            <a:fld id="{1A143B87-CAE8-4B65-9E8D-47B42B9A25ED}" type="slidenum">
              <a:rPr lang="tr-TR" altLang="tr-TR" smtClean="0">
                <a:solidFill>
                  <a:srgbClr val="000000"/>
                </a:solidFill>
              </a:rPr>
              <a:pPr eaLnBrk="1" fontAlgn="base" hangingPunct="1">
                <a:spcBef>
                  <a:spcPct val="0"/>
                </a:spcBef>
                <a:spcAft>
                  <a:spcPct val="0"/>
                </a:spcAft>
              </a:pPr>
              <a:t>6</a:t>
            </a:fld>
            <a:endParaRPr lang="tr-TR" altLang="tr-TR" smtClean="0">
              <a:solidFill>
                <a:srgbClr val="000000"/>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52228" name="Slayt Numarası Yer Tutucusu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r" eaLnBrk="1" hangingPunct="1"/>
            <a:fld id="{6B358DBB-9E90-4816-96C8-ED64557C4B9A}" type="slidenum">
              <a:rPr lang="tr-TR" altLang="tr-TR" sz="1200">
                <a:solidFill>
                  <a:srgbClr val="000000"/>
                </a:solidFill>
              </a:rPr>
              <a:pPr algn="r" eaLnBrk="1" hangingPunct="1"/>
              <a:t>24</a:t>
            </a:fld>
            <a:endParaRPr lang="tr-TR" altLang="tr-TR" sz="1200">
              <a:solidFill>
                <a:srgbClr val="000000"/>
              </a:solidFill>
            </a:endParaRPr>
          </a:p>
        </p:txBody>
      </p:sp>
    </p:spTree>
    <p:extLst>
      <p:ext uri="{BB962C8B-B14F-4D97-AF65-F5344CB8AC3E}">
        <p14:creationId xmlns:p14="http://schemas.microsoft.com/office/powerpoint/2010/main" val="19725215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52228" name="Slayt Numarası Yer Tutucusu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r" eaLnBrk="1" hangingPunct="1"/>
            <a:fld id="{6B358DBB-9E90-4816-96C8-ED64557C4B9A}" type="slidenum">
              <a:rPr lang="tr-TR" altLang="tr-TR" sz="1200">
                <a:solidFill>
                  <a:srgbClr val="000000"/>
                </a:solidFill>
              </a:rPr>
              <a:pPr algn="r" eaLnBrk="1" hangingPunct="1"/>
              <a:t>25</a:t>
            </a:fld>
            <a:endParaRPr lang="tr-TR" altLang="tr-TR" sz="1200">
              <a:solidFill>
                <a:srgbClr val="000000"/>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52228" name="Slayt Numarası Yer Tutucusu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r" eaLnBrk="1" hangingPunct="1"/>
            <a:fld id="{6B358DBB-9E90-4816-96C8-ED64557C4B9A}" type="slidenum">
              <a:rPr lang="tr-TR" altLang="tr-TR" sz="1200">
                <a:solidFill>
                  <a:srgbClr val="000000"/>
                </a:solidFill>
              </a:rPr>
              <a:pPr algn="r" eaLnBrk="1" hangingPunct="1"/>
              <a:t>26</a:t>
            </a:fld>
            <a:endParaRPr lang="tr-TR" altLang="tr-TR" sz="1200">
              <a:solidFill>
                <a:srgbClr val="000000"/>
              </a:solidFill>
            </a:endParaRPr>
          </a:p>
        </p:txBody>
      </p:sp>
    </p:spTree>
    <p:extLst>
      <p:ext uri="{BB962C8B-B14F-4D97-AF65-F5344CB8AC3E}">
        <p14:creationId xmlns:p14="http://schemas.microsoft.com/office/powerpoint/2010/main" val="34658321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52228" name="Slayt Numarası Yer Tutucusu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r" eaLnBrk="1" hangingPunct="1"/>
            <a:fld id="{6B358DBB-9E90-4816-96C8-ED64557C4B9A}" type="slidenum">
              <a:rPr lang="tr-TR" altLang="tr-TR" sz="1200">
                <a:solidFill>
                  <a:srgbClr val="000000"/>
                </a:solidFill>
              </a:rPr>
              <a:pPr algn="r" eaLnBrk="1" hangingPunct="1"/>
              <a:t>27</a:t>
            </a:fld>
            <a:endParaRPr lang="tr-TR" altLang="tr-TR" sz="1200">
              <a:solidFill>
                <a:srgbClr val="000000"/>
              </a:solidFill>
            </a:endParaRPr>
          </a:p>
        </p:txBody>
      </p:sp>
    </p:spTree>
    <p:extLst>
      <p:ext uri="{BB962C8B-B14F-4D97-AF65-F5344CB8AC3E}">
        <p14:creationId xmlns:p14="http://schemas.microsoft.com/office/powerpoint/2010/main" val="255049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54276"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fontAlgn="base" hangingPunct="1">
              <a:spcBef>
                <a:spcPct val="0"/>
              </a:spcBef>
              <a:spcAft>
                <a:spcPct val="0"/>
              </a:spcAft>
            </a:pPr>
            <a:fld id="{46DC45AF-8D3A-4736-A325-3075CD639C14}" type="slidenum">
              <a:rPr lang="tr-TR" altLang="tr-TR" smtClean="0">
                <a:solidFill>
                  <a:srgbClr val="000000"/>
                </a:solidFill>
              </a:rPr>
              <a:pPr eaLnBrk="1" fontAlgn="base" hangingPunct="1">
                <a:spcBef>
                  <a:spcPct val="0"/>
                </a:spcBef>
                <a:spcAft>
                  <a:spcPct val="0"/>
                </a:spcAft>
              </a:pPr>
              <a:t>28</a:t>
            </a:fld>
            <a:endParaRPr lang="tr-TR" altLang="tr-TR" smtClean="0">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33796"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fontAlgn="base" hangingPunct="1">
              <a:spcBef>
                <a:spcPct val="0"/>
              </a:spcBef>
              <a:spcAft>
                <a:spcPct val="0"/>
              </a:spcAft>
            </a:pPr>
            <a:fld id="{053476AF-EA61-4C5C-BE81-26C1FEF27930}" type="slidenum">
              <a:rPr lang="tr-TR" altLang="tr-TR" smtClean="0">
                <a:solidFill>
                  <a:srgbClr val="000000"/>
                </a:solidFill>
              </a:rPr>
              <a:pPr eaLnBrk="1" fontAlgn="base" hangingPunct="1">
                <a:spcBef>
                  <a:spcPct val="0"/>
                </a:spcBef>
                <a:spcAft>
                  <a:spcPct val="0"/>
                </a:spcAft>
              </a:pPr>
              <a:t>7</a:t>
            </a:fld>
            <a:endParaRPr lang="tr-TR" altLang="tr-TR" smtClean="0">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34820"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fontAlgn="base" hangingPunct="1">
              <a:spcBef>
                <a:spcPct val="0"/>
              </a:spcBef>
              <a:spcAft>
                <a:spcPct val="0"/>
              </a:spcAft>
            </a:pPr>
            <a:fld id="{ABD3D7C1-1166-43D9-B3A6-678D0B2B6AB5}" type="slidenum">
              <a:rPr lang="tr-TR" altLang="tr-TR" smtClean="0">
                <a:solidFill>
                  <a:srgbClr val="000000"/>
                </a:solidFill>
              </a:rPr>
              <a:pPr eaLnBrk="1" fontAlgn="base" hangingPunct="1">
                <a:spcBef>
                  <a:spcPct val="0"/>
                </a:spcBef>
                <a:spcAft>
                  <a:spcPct val="0"/>
                </a:spcAft>
              </a:pPr>
              <a:t>8</a:t>
            </a:fld>
            <a:endParaRPr lang="tr-TR" altLang="tr-TR"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35844"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fontAlgn="base" hangingPunct="1">
              <a:spcBef>
                <a:spcPct val="0"/>
              </a:spcBef>
              <a:spcAft>
                <a:spcPct val="0"/>
              </a:spcAft>
            </a:pPr>
            <a:fld id="{2487BE10-3020-4FE5-8CC4-24CCF6C801AF}" type="slidenum">
              <a:rPr lang="tr-TR" altLang="tr-TR" smtClean="0">
                <a:solidFill>
                  <a:srgbClr val="000000"/>
                </a:solidFill>
              </a:rPr>
              <a:pPr eaLnBrk="1" fontAlgn="base" hangingPunct="1">
                <a:spcBef>
                  <a:spcPct val="0"/>
                </a:spcBef>
                <a:spcAft>
                  <a:spcPct val="0"/>
                </a:spcAft>
              </a:pPr>
              <a:t>9</a:t>
            </a:fld>
            <a:endParaRPr lang="tr-TR" altLang="tr-TR"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36868"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fontAlgn="base" hangingPunct="1">
              <a:spcBef>
                <a:spcPct val="0"/>
              </a:spcBef>
              <a:spcAft>
                <a:spcPct val="0"/>
              </a:spcAft>
            </a:pPr>
            <a:fld id="{E27D8700-D84E-412D-81D2-14F16009DB7E}" type="slidenum">
              <a:rPr lang="tr-TR" altLang="tr-TR" smtClean="0">
                <a:solidFill>
                  <a:srgbClr val="000000"/>
                </a:solidFill>
              </a:rPr>
              <a:pPr eaLnBrk="1" fontAlgn="base" hangingPunct="1">
                <a:spcBef>
                  <a:spcPct val="0"/>
                </a:spcBef>
                <a:spcAft>
                  <a:spcPct val="0"/>
                </a:spcAft>
              </a:pPr>
              <a:t>10</a:t>
            </a:fld>
            <a:endParaRPr lang="tr-TR" altLang="tr-TR" smtClean="0">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37892"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fontAlgn="base" hangingPunct="1">
              <a:spcBef>
                <a:spcPct val="0"/>
              </a:spcBef>
              <a:spcAft>
                <a:spcPct val="0"/>
              </a:spcAft>
            </a:pPr>
            <a:fld id="{2CBE234D-30F1-4E3F-85B4-3FA0F57A07AB}" type="slidenum">
              <a:rPr lang="tr-TR" altLang="tr-TR" smtClean="0">
                <a:solidFill>
                  <a:srgbClr val="000000"/>
                </a:solidFill>
              </a:rPr>
              <a:pPr eaLnBrk="1" fontAlgn="base" hangingPunct="1">
                <a:spcBef>
                  <a:spcPct val="0"/>
                </a:spcBef>
                <a:spcAft>
                  <a:spcPct val="0"/>
                </a:spcAft>
              </a:pPr>
              <a:t>11</a:t>
            </a:fld>
            <a:endParaRPr lang="tr-TR" altLang="tr-TR" smtClean="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38916"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fontAlgn="base" hangingPunct="1">
              <a:spcBef>
                <a:spcPct val="0"/>
              </a:spcBef>
              <a:spcAft>
                <a:spcPct val="0"/>
              </a:spcAft>
            </a:pPr>
            <a:fld id="{60826D9C-3B9E-44CC-A6AE-61DEAE24654C}" type="slidenum">
              <a:rPr lang="tr-TR" altLang="tr-TR" smtClean="0">
                <a:solidFill>
                  <a:srgbClr val="000000"/>
                </a:solidFill>
              </a:rPr>
              <a:pPr eaLnBrk="1" fontAlgn="base" hangingPunct="1">
                <a:spcBef>
                  <a:spcPct val="0"/>
                </a:spcBef>
                <a:spcAft>
                  <a:spcPct val="0"/>
                </a:spcAft>
              </a:pPr>
              <a:t>12</a:t>
            </a:fld>
            <a:endParaRPr lang="tr-TR" altLang="tr-TR" smtClean="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39940"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fontAlgn="base" hangingPunct="1">
              <a:spcBef>
                <a:spcPct val="0"/>
              </a:spcBef>
              <a:spcAft>
                <a:spcPct val="0"/>
              </a:spcAft>
            </a:pPr>
            <a:fld id="{ADFA3CF9-C329-4F50-9E3F-04FA20398E2A}" type="slidenum">
              <a:rPr lang="tr-TR" altLang="tr-TR" smtClean="0">
                <a:solidFill>
                  <a:srgbClr val="000000"/>
                </a:solidFill>
              </a:rPr>
              <a:pPr eaLnBrk="1" fontAlgn="base" hangingPunct="1">
                <a:spcBef>
                  <a:spcPct val="0"/>
                </a:spcBef>
                <a:spcAft>
                  <a:spcPct val="0"/>
                </a:spcAft>
              </a:pPr>
              <a:t>13</a:t>
            </a:fld>
            <a:endParaRPr lang="tr-TR" altLang="tr-TR"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pPr>
              <a:defRPr/>
            </a:pPr>
            <a:fld id="{974CE91A-803D-457A-A591-657C93240515}" type="datetimeFigureOut">
              <a:rPr lang="tr-TR"/>
              <a:pPr>
                <a:defRPr/>
              </a:pPr>
              <a:t>1.02.2020</a:t>
            </a:fld>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058D187C-5698-4943-88B6-AFF831EDB57C}" type="slidenum">
              <a:rPr lang="tr-TR"/>
              <a:pPr>
                <a:defRPr/>
              </a:pPr>
              <a:t>‹#›</a:t>
            </a:fld>
            <a:endParaRPr lang="tr-TR"/>
          </a:p>
        </p:txBody>
      </p:sp>
    </p:spTree>
    <p:extLst>
      <p:ext uri="{BB962C8B-B14F-4D97-AF65-F5344CB8AC3E}">
        <p14:creationId xmlns:p14="http://schemas.microsoft.com/office/powerpoint/2010/main" val="1932607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16ADB117-C58C-49BF-B351-F9E8AFF66EFE}" type="datetimeFigureOut">
              <a:rPr lang="tr-TR"/>
              <a:pPr>
                <a:defRPr/>
              </a:pPr>
              <a:t>1.02.2020</a:t>
            </a:fld>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ABC3EC99-E424-44CB-AA07-49287C0B00C4}" type="slidenum">
              <a:rPr lang="tr-TR"/>
              <a:pPr>
                <a:defRPr/>
              </a:pPr>
              <a:t>‹#›</a:t>
            </a:fld>
            <a:endParaRPr lang="tr-TR"/>
          </a:p>
        </p:txBody>
      </p:sp>
    </p:spTree>
    <p:extLst>
      <p:ext uri="{BB962C8B-B14F-4D97-AF65-F5344CB8AC3E}">
        <p14:creationId xmlns:p14="http://schemas.microsoft.com/office/powerpoint/2010/main" val="4265829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2F26192B-9D3C-4A41-BC5B-75F5654FC0D3}" type="datetimeFigureOut">
              <a:rPr lang="tr-TR"/>
              <a:pPr>
                <a:defRPr/>
              </a:pPr>
              <a:t>1.02.2020</a:t>
            </a:fld>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D072D7ED-9092-41A9-8157-79B5D8F6A2B1}" type="slidenum">
              <a:rPr lang="tr-TR"/>
              <a:pPr>
                <a:defRPr/>
              </a:pPr>
              <a:t>‹#›</a:t>
            </a:fld>
            <a:endParaRPr lang="tr-TR"/>
          </a:p>
        </p:txBody>
      </p:sp>
    </p:spTree>
    <p:extLst>
      <p:ext uri="{BB962C8B-B14F-4D97-AF65-F5344CB8AC3E}">
        <p14:creationId xmlns:p14="http://schemas.microsoft.com/office/powerpoint/2010/main" val="3042740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9085F10E-F316-4A35-B8F3-D3C9E6E371CC}" type="datetimeFigureOut">
              <a:rPr lang="tr-TR"/>
              <a:pPr>
                <a:defRPr/>
              </a:pPr>
              <a:t>1.02.2020</a:t>
            </a:fld>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B9D31D17-674D-4805-9E5C-023B7217C200}" type="slidenum">
              <a:rPr lang="tr-TR"/>
              <a:pPr>
                <a:defRPr/>
              </a:pPr>
              <a:t>‹#›</a:t>
            </a:fld>
            <a:endParaRPr lang="tr-TR"/>
          </a:p>
        </p:txBody>
      </p:sp>
    </p:spTree>
    <p:extLst>
      <p:ext uri="{BB962C8B-B14F-4D97-AF65-F5344CB8AC3E}">
        <p14:creationId xmlns:p14="http://schemas.microsoft.com/office/powerpoint/2010/main" val="2612559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pPr>
              <a:defRPr/>
            </a:pPr>
            <a:fld id="{5E80F6B7-7692-4AD2-B3D5-58D246C67683}" type="datetimeFigureOut">
              <a:rPr lang="tr-TR"/>
              <a:pPr>
                <a:defRPr/>
              </a:pPr>
              <a:t>1.02.2020</a:t>
            </a:fld>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EF456DC5-71E0-4BD3-BEC1-34FDD92DE5E2}" type="slidenum">
              <a:rPr lang="tr-TR"/>
              <a:pPr>
                <a:defRPr/>
              </a:pPr>
              <a:t>‹#›</a:t>
            </a:fld>
            <a:endParaRPr lang="tr-TR"/>
          </a:p>
        </p:txBody>
      </p:sp>
    </p:spTree>
    <p:extLst>
      <p:ext uri="{BB962C8B-B14F-4D97-AF65-F5344CB8AC3E}">
        <p14:creationId xmlns:p14="http://schemas.microsoft.com/office/powerpoint/2010/main" val="1528148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3"/>
          <p:cNvSpPr>
            <a:spLocks noGrp="1"/>
          </p:cNvSpPr>
          <p:nvPr>
            <p:ph type="dt" sz="half" idx="10"/>
          </p:nvPr>
        </p:nvSpPr>
        <p:spPr/>
        <p:txBody>
          <a:bodyPr/>
          <a:lstStyle>
            <a:lvl1pPr>
              <a:defRPr/>
            </a:lvl1pPr>
          </a:lstStyle>
          <a:p>
            <a:pPr>
              <a:defRPr/>
            </a:pPr>
            <a:fld id="{E2DBE517-EB58-41CE-BDBE-A6DFE7107BB6}" type="datetimeFigureOut">
              <a:rPr lang="tr-TR"/>
              <a:pPr>
                <a:defRPr/>
              </a:pPr>
              <a:t>1.02.2020</a:t>
            </a:fld>
            <a:endParaRPr lang="tr-TR"/>
          </a:p>
        </p:txBody>
      </p:sp>
      <p:sp>
        <p:nvSpPr>
          <p:cNvPr id="6" name="Altbilgi Yer Tutucusu 4"/>
          <p:cNvSpPr>
            <a:spLocks noGrp="1"/>
          </p:cNvSpPr>
          <p:nvPr>
            <p:ph type="ftr" sz="quarter" idx="11"/>
          </p:nvPr>
        </p:nvSpPr>
        <p:spPr/>
        <p:txBody>
          <a:bodyPr/>
          <a:lstStyle>
            <a:lvl1pPr>
              <a:defRPr/>
            </a:lvl1pPr>
          </a:lstStyle>
          <a:p>
            <a:pPr>
              <a:defRPr/>
            </a:pPr>
            <a:endParaRPr lang="tr-TR"/>
          </a:p>
        </p:txBody>
      </p:sp>
      <p:sp>
        <p:nvSpPr>
          <p:cNvPr id="7" name="Slayt Numarası Yer Tutucusu 5"/>
          <p:cNvSpPr>
            <a:spLocks noGrp="1"/>
          </p:cNvSpPr>
          <p:nvPr>
            <p:ph type="sldNum" sz="quarter" idx="12"/>
          </p:nvPr>
        </p:nvSpPr>
        <p:spPr/>
        <p:txBody>
          <a:bodyPr/>
          <a:lstStyle>
            <a:lvl1pPr>
              <a:defRPr/>
            </a:lvl1pPr>
          </a:lstStyle>
          <a:p>
            <a:pPr>
              <a:defRPr/>
            </a:pPr>
            <a:fld id="{784469E8-8C58-4256-A8E8-3029152E9120}" type="slidenum">
              <a:rPr lang="tr-TR"/>
              <a:pPr>
                <a:defRPr/>
              </a:pPr>
              <a:t>‹#›</a:t>
            </a:fld>
            <a:endParaRPr lang="tr-TR"/>
          </a:p>
        </p:txBody>
      </p:sp>
    </p:spTree>
    <p:extLst>
      <p:ext uri="{BB962C8B-B14F-4D97-AF65-F5344CB8AC3E}">
        <p14:creationId xmlns:p14="http://schemas.microsoft.com/office/powerpoint/2010/main" val="4012819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3"/>
          <p:cNvSpPr>
            <a:spLocks noGrp="1"/>
          </p:cNvSpPr>
          <p:nvPr>
            <p:ph type="dt" sz="half" idx="10"/>
          </p:nvPr>
        </p:nvSpPr>
        <p:spPr/>
        <p:txBody>
          <a:bodyPr/>
          <a:lstStyle>
            <a:lvl1pPr>
              <a:defRPr/>
            </a:lvl1pPr>
          </a:lstStyle>
          <a:p>
            <a:pPr>
              <a:defRPr/>
            </a:pPr>
            <a:fld id="{6ED3A730-AD67-470A-9609-BB2423B0FE05}" type="datetimeFigureOut">
              <a:rPr lang="tr-TR"/>
              <a:pPr>
                <a:defRPr/>
              </a:pPr>
              <a:t>1.02.2020</a:t>
            </a:fld>
            <a:endParaRPr lang="tr-TR"/>
          </a:p>
        </p:txBody>
      </p:sp>
      <p:sp>
        <p:nvSpPr>
          <p:cNvPr id="8" name="Altbilgi Yer Tutucusu 4"/>
          <p:cNvSpPr>
            <a:spLocks noGrp="1"/>
          </p:cNvSpPr>
          <p:nvPr>
            <p:ph type="ftr" sz="quarter" idx="11"/>
          </p:nvPr>
        </p:nvSpPr>
        <p:spPr/>
        <p:txBody>
          <a:bodyPr/>
          <a:lstStyle>
            <a:lvl1pPr>
              <a:defRPr/>
            </a:lvl1pPr>
          </a:lstStyle>
          <a:p>
            <a:pPr>
              <a:defRPr/>
            </a:pPr>
            <a:endParaRPr lang="tr-TR"/>
          </a:p>
        </p:txBody>
      </p:sp>
      <p:sp>
        <p:nvSpPr>
          <p:cNvPr id="9" name="Slayt Numarası Yer Tutucusu 5"/>
          <p:cNvSpPr>
            <a:spLocks noGrp="1"/>
          </p:cNvSpPr>
          <p:nvPr>
            <p:ph type="sldNum" sz="quarter" idx="12"/>
          </p:nvPr>
        </p:nvSpPr>
        <p:spPr/>
        <p:txBody>
          <a:bodyPr/>
          <a:lstStyle>
            <a:lvl1pPr>
              <a:defRPr/>
            </a:lvl1pPr>
          </a:lstStyle>
          <a:p>
            <a:pPr>
              <a:defRPr/>
            </a:pPr>
            <a:fld id="{3F3DDCE1-311A-4E7D-BFF2-6EE769A595D0}" type="slidenum">
              <a:rPr lang="tr-TR"/>
              <a:pPr>
                <a:defRPr/>
              </a:pPr>
              <a:t>‹#›</a:t>
            </a:fld>
            <a:endParaRPr lang="tr-TR"/>
          </a:p>
        </p:txBody>
      </p:sp>
    </p:spTree>
    <p:extLst>
      <p:ext uri="{BB962C8B-B14F-4D97-AF65-F5344CB8AC3E}">
        <p14:creationId xmlns:p14="http://schemas.microsoft.com/office/powerpoint/2010/main" val="2950597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3"/>
          <p:cNvSpPr>
            <a:spLocks noGrp="1"/>
          </p:cNvSpPr>
          <p:nvPr>
            <p:ph type="dt" sz="half" idx="10"/>
          </p:nvPr>
        </p:nvSpPr>
        <p:spPr/>
        <p:txBody>
          <a:bodyPr/>
          <a:lstStyle>
            <a:lvl1pPr>
              <a:defRPr/>
            </a:lvl1pPr>
          </a:lstStyle>
          <a:p>
            <a:pPr>
              <a:defRPr/>
            </a:pPr>
            <a:fld id="{AA44776E-0D73-496E-84E2-2F74FE06680D}" type="datetimeFigureOut">
              <a:rPr lang="tr-TR"/>
              <a:pPr>
                <a:defRPr/>
              </a:pPr>
              <a:t>1.02.2020</a:t>
            </a:fld>
            <a:endParaRPr lang="tr-TR"/>
          </a:p>
        </p:txBody>
      </p:sp>
      <p:sp>
        <p:nvSpPr>
          <p:cNvPr id="4" name="Altbilgi Yer Tutucusu 4"/>
          <p:cNvSpPr>
            <a:spLocks noGrp="1"/>
          </p:cNvSpPr>
          <p:nvPr>
            <p:ph type="ftr" sz="quarter" idx="11"/>
          </p:nvPr>
        </p:nvSpPr>
        <p:spPr/>
        <p:txBody>
          <a:bodyPr/>
          <a:lstStyle>
            <a:lvl1pPr>
              <a:defRPr/>
            </a:lvl1pPr>
          </a:lstStyle>
          <a:p>
            <a:pPr>
              <a:defRPr/>
            </a:pPr>
            <a:endParaRPr lang="tr-TR"/>
          </a:p>
        </p:txBody>
      </p:sp>
      <p:sp>
        <p:nvSpPr>
          <p:cNvPr id="5" name="Slayt Numarası Yer Tutucusu 5"/>
          <p:cNvSpPr>
            <a:spLocks noGrp="1"/>
          </p:cNvSpPr>
          <p:nvPr>
            <p:ph type="sldNum" sz="quarter" idx="12"/>
          </p:nvPr>
        </p:nvSpPr>
        <p:spPr/>
        <p:txBody>
          <a:bodyPr/>
          <a:lstStyle>
            <a:lvl1pPr>
              <a:defRPr/>
            </a:lvl1pPr>
          </a:lstStyle>
          <a:p>
            <a:pPr>
              <a:defRPr/>
            </a:pPr>
            <a:fld id="{480A56ED-6545-4FF1-829A-D298A1B3966C}" type="slidenum">
              <a:rPr lang="tr-TR"/>
              <a:pPr>
                <a:defRPr/>
              </a:pPr>
              <a:t>‹#›</a:t>
            </a:fld>
            <a:endParaRPr lang="tr-TR"/>
          </a:p>
        </p:txBody>
      </p:sp>
    </p:spTree>
    <p:extLst>
      <p:ext uri="{BB962C8B-B14F-4D97-AF65-F5344CB8AC3E}">
        <p14:creationId xmlns:p14="http://schemas.microsoft.com/office/powerpoint/2010/main" val="2398468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3"/>
          <p:cNvSpPr>
            <a:spLocks noGrp="1"/>
          </p:cNvSpPr>
          <p:nvPr>
            <p:ph type="dt" sz="half" idx="10"/>
          </p:nvPr>
        </p:nvSpPr>
        <p:spPr/>
        <p:txBody>
          <a:bodyPr/>
          <a:lstStyle>
            <a:lvl1pPr>
              <a:defRPr/>
            </a:lvl1pPr>
          </a:lstStyle>
          <a:p>
            <a:pPr>
              <a:defRPr/>
            </a:pPr>
            <a:fld id="{CDC4500D-93E4-4F75-B324-E0AAD6EDA051}" type="datetimeFigureOut">
              <a:rPr lang="tr-TR"/>
              <a:pPr>
                <a:defRPr/>
              </a:pPr>
              <a:t>1.02.2020</a:t>
            </a:fld>
            <a:endParaRPr lang="tr-TR"/>
          </a:p>
        </p:txBody>
      </p:sp>
      <p:sp>
        <p:nvSpPr>
          <p:cNvPr id="3" name="Altbilgi Yer Tutucusu 4"/>
          <p:cNvSpPr>
            <a:spLocks noGrp="1"/>
          </p:cNvSpPr>
          <p:nvPr>
            <p:ph type="ftr" sz="quarter" idx="11"/>
          </p:nvPr>
        </p:nvSpPr>
        <p:spPr/>
        <p:txBody>
          <a:bodyPr/>
          <a:lstStyle>
            <a:lvl1pPr>
              <a:defRPr/>
            </a:lvl1pPr>
          </a:lstStyle>
          <a:p>
            <a:pPr>
              <a:defRPr/>
            </a:pPr>
            <a:endParaRPr lang="tr-TR"/>
          </a:p>
        </p:txBody>
      </p:sp>
      <p:sp>
        <p:nvSpPr>
          <p:cNvPr id="4" name="Slayt Numarası Yer Tutucusu 5"/>
          <p:cNvSpPr>
            <a:spLocks noGrp="1"/>
          </p:cNvSpPr>
          <p:nvPr>
            <p:ph type="sldNum" sz="quarter" idx="12"/>
          </p:nvPr>
        </p:nvSpPr>
        <p:spPr/>
        <p:txBody>
          <a:bodyPr/>
          <a:lstStyle>
            <a:lvl1pPr>
              <a:defRPr/>
            </a:lvl1pPr>
          </a:lstStyle>
          <a:p>
            <a:pPr>
              <a:defRPr/>
            </a:pPr>
            <a:fld id="{7CCA9682-4F25-4162-8C4F-78E898ABE16B}" type="slidenum">
              <a:rPr lang="tr-TR"/>
              <a:pPr>
                <a:defRPr/>
              </a:pPr>
              <a:t>‹#›</a:t>
            </a:fld>
            <a:endParaRPr lang="tr-TR"/>
          </a:p>
        </p:txBody>
      </p:sp>
    </p:spTree>
    <p:extLst>
      <p:ext uri="{BB962C8B-B14F-4D97-AF65-F5344CB8AC3E}">
        <p14:creationId xmlns:p14="http://schemas.microsoft.com/office/powerpoint/2010/main" val="2460042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fld id="{42B0D4BE-97A6-4BDC-8F30-7B7E7E85A948}" type="datetimeFigureOut">
              <a:rPr lang="tr-TR"/>
              <a:pPr>
                <a:defRPr/>
              </a:pPr>
              <a:t>1.02.2020</a:t>
            </a:fld>
            <a:endParaRPr lang="tr-TR"/>
          </a:p>
        </p:txBody>
      </p:sp>
      <p:sp>
        <p:nvSpPr>
          <p:cNvPr id="6" name="Altbilgi Yer Tutucusu 4"/>
          <p:cNvSpPr>
            <a:spLocks noGrp="1"/>
          </p:cNvSpPr>
          <p:nvPr>
            <p:ph type="ftr" sz="quarter" idx="11"/>
          </p:nvPr>
        </p:nvSpPr>
        <p:spPr/>
        <p:txBody>
          <a:bodyPr/>
          <a:lstStyle>
            <a:lvl1pPr>
              <a:defRPr/>
            </a:lvl1pPr>
          </a:lstStyle>
          <a:p>
            <a:pPr>
              <a:defRPr/>
            </a:pPr>
            <a:endParaRPr lang="tr-TR"/>
          </a:p>
        </p:txBody>
      </p:sp>
      <p:sp>
        <p:nvSpPr>
          <p:cNvPr id="7" name="Slayt Numarası Yer Tutucusu 5"/>
          <p:cNvSpPr>
            <a:spLocks noGrp="1"/>
          </p:cNvSpPr>
          <p:nvPr>
            <p:ph type="sldNum" sz="quarter" idx="12"/>
          </p:nvPr>
        </p:nvSpPr>
        <p:spPr/>
        <p:txBody>
          <a:bodyPr/>
          <a:lstStyle>
            <a:lvl1pPr>
              <a:defRPr/>
            </a:lvl1pPr>
          </a:lstStyle>
          <a:p>
            <a:pPr>
              <a:defRPr/>
            </a:pPr>
            <a:fld id="{897FD516-19D4-4BCC-8181-266BE8A4A430}" type="slidenum">
              <a:rPr lang="tr-TR"/>
              <a:pPr>
                <a:defRPr/>
              </a:pPr>
              <a:t>‹#›</a:t>
            </a:fld>
            <a:endParaRPr lang="tr-TR"/>
          </a:p>
        </p:txBody>
      </p:sp>
    </p:spTree>
    <p:extLst>
      <p:ext uri="{BB962C8B-B14F-4D97-AF65-F5344CB8AC3E}">
        <p14:creationId xmlns:p14="http://schemas.microsoft.com/office/powerpoint/2010/main" val="2693533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fld id="{7B79C5FD-CEC9-4301-9CC4-2B4387C5B8E7}" type="datetimeFigureOut">
              <a:rPr lang="tr-TR"/>
              <a:pPr>
                <a:defRPr/>
              </a:pPr>
              <a:t>1.02.2020</a:t>
            </a:fld>
            <a:endParaRPr lang="tr-TR"/>
          </a:p>
        </p:txBody>
      </p:sp>
      <p:sp>
        <p:nvSpPr>
          <p:cNvPr id="6" name="Altbilgi Yer Tutucusu 4"/>
          <p:cNvSpPr>
            <a:spLocks noGrp="1"/>
          </p:cNvSpPr>
          <p:nvPr>
            <p:ph type="ftr" sz="quarter" idx="11"/>
          </p:nvPr>
        </p:nvSpPr>
        <p:spPr/>
        <p:txBody>
          <a:bodyPr/>
          <a:lstStyle>
            <a:lvl1pPr>
              <a:defRPr/>
            </a:lvl1pPr>
          </a:lstStyle>
          <a:p>
            <a:pPr>
              <a:defRPr/>
            </a:pPr>
            <a:endParaRPr lang="tr-TR"/>
          </a:p>
        </p:txBody>
      </p:sp>
      <p:sp>
        <p:nvSpPr>
          <p:cNvPr id="7" name="Slayt Numarası Yer Tutucusu 5"/>
          <p:cNvSpPr>
            <a:spLocks noGrp="1"/>
          </p:cNvSpPr>
          <p:nvPr>
            <p:ph type="sldNum" sz="quarter" idx="12"/>
          </p:nvPr>
        </p:nvSpPr>
        <p:spPr/>
        <p:txBody>
          <a:bodyPr/>
          <a:lstStyle>
            <a:lvl1pPr>
              <a:defRPr/>
            </a:lvl1pPr>
          </a:lstStyle>
          <a:p>
            <a:pPr>
              <a:defRPr/>
            </a:pPr>
            <a:fld id="{F6714314-E815-4E39-AC05-32B952D3EDE7}" type="slidenum">
              <a:rPr lang="tr-TR"/>
              <a:pPr>
                <a:defRPr/>
              </a:pPr>
              <a:t>‹#›</a:t>
            </a:fld>
            <a:endParaRPr lang="tr-TR"/>
          </a:p>
        </p:txBody>
      </p:sp>
    </p:spTree>
    <p:extLst>
      <p:ext uri="{BB962C8B-B14F-4D97-AF65-F5344CB8AC3E}">
        <p14:creationId xmlns:p14="http://schemas.microsoft.com/office/powerpoint/2010/main" val="308705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Başlık Yer Tutucusu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1027" name="Metin Yer Tutucusu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11AEDC5E-92B4-4206-A904-70162E42BFDE}" type="datetimeFigureOut">
              <a:rPr lang="tr-TR"/>
              <a:pPr>
                <a:defRPr/>
              </a:pPr>
              <a:t>1.02.2020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EFB7D7BD-CDDB-4501-8B59-9BFB0BC5FBC0}"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hyperlink" Target="http://www.anayasa.gen.tr/anayasa-yargisi.htm"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hyperlink" Target="http://www.tepav.org.tr/upload/files/1295967249-5.Yasalarin_Anayasaya_Uygunlugunun_Denetimi_ve_Anayasa_Yargisi.pdf"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Başlık 1"/>
          <p:cNvSpPr>
            <a:spLocks noGrp="1"/>
          </p:cNvSpPr>
          <p:nvPr>
            <p:ph type="ctrTitle"/>
          </p:nvPr>
        </p:nvSpPr>
        <p:spPr>
          <a:xfrm>
            <a:off x="1042988" y="1484313"/>
            <a:ext cx="7772400" cy="2160587"/>
          </a:xfrm>
        </p:spPr>
        <p:txBody>
          <a:bodyPr/>
          <a:lstStyle/>
          <a:p>
            <a:pPr eaLnBrk="1" hangingPunct="1"/>
            <a:r>
              <a:rPr lang="tr-TR" altLang="tr-TR" sz="9600" b="1" dirty="0" smtClean="0"/>
              <a:t>TÜRK HUKUK</a:t>
            </a:r>
            <a:br>
              <a:rPr lang="tr-TR" altLang="tr-TR" sz="9600" b="1" dirty="0" smtClean="0"/>
            </a:br>
            <a:r>
              <a:rPr lang="tr-TR" altLang="tr-TR" sz="9600" b="1" dirty="0" smtClean="0"/>
              <a:t>SİSTEMİ</a:t>
            </a:r>
            <a:endParaRPr lang="tr-TR" altLang="tr-TR" sz="9600" b="1" dirty="0" smtClean="0"/>
          </a:p>
        </p:txBody>
      </p:sp>
      <p:sp>
        <p:nvSpPr>
          <p:cNvPr id="3" name="Alt Başlık 2"/>
          <p:cNvSpPr>
            <a:spLocks noGrp="1"/>
          </p:cNvSpPr>
          <p:nvPr>
            <p:ph type="subTitle" idx="1"/>
          </p:nvPr>
        </p:nvSpPr>
        <p:spPr>
          <a:xfrm>
            <a:off x="3960813" y="5876925"/>
            <a:ext cx="5178425" cy="630238"/>
          </a:xfrm>
        </p:spPr>
        <p:txBody>
          <a:bodyPr rtlCol="0">
            <a:normAutofit/>
          </a:bodyPr>
          <a:lstStyle/>
          <a:p>
            <a:pPr eaLnBrk="1" fontAlgn="auto" hangingPunct="1">
              <a:spcAft>
                <a:spcPts val="0"/>
              </a:spcAft>
              <a:defRPr/>
            </a:pPr>
            <a:r>
              <a:rPr lang="tr-TR" dirty="0" smtClean="0"/>
              <a:t>DOÇ. DR</a:t>
            </a:r>
            <a:r>
              <a:rPr lang="tr-TR" dirty="0" smtClean="0"/>
              <a:t>. PELİN TAŞKIN</a:t>
            </a:r>
            <a:endParaRPr lang="tr-TR" dirty="0"/>
          </a:p>
        </p:txBody>
      </p:sp>
      <p:sp>
        <p:nvSpPr>
          <p:cNvPr id="2052" name="AutoShape 2" descr="data:image/jpeg;base64,/9j/4AAQSkZJRgABAQAAAQABAAD/2wCEAAkGBxQSEhQTEhQUFRUUFRQUFRUUFBUUFBQVFBUWFhQUFBUYHCggGBolHBQUITEhJSkrLi8uFx8zODUsNygtLisBCgoKDg0OGhAQGy8kICQsLCwsLCwsNCwsLCwsLCwsLCwsLCwsLCwsLCwsLCwsLCwsLCwsLCwsLCwsLCwsLCwsLP/AABEIALUBFwMBIgACEQEDEQH/xAAcAAEAAgMBAQEAAAAAAAAAAAAAAwUCBAYBBwj/xABFEAABAwEEBgYGBwcDBQEAAAABAAIDEQQFEiEGMUFRYXETIoGRocEHMkJSsdEUIzNTgqLwFRZUYnKS4YST8UNEg8LSF//EABkBAQEBAQEBAAAAAAAAAAAAAAACAQQDBf/EACoRAAICAQQCAQQBBQEAAAAAAAABAhEDEhMhMUFRFAQyYfCxIzNxofEi/9oADAMBAAIRAxEAPwD7iiIgCIiAIiIAiIgCIiAIiIAiIgCIiAIiIAiIgCIiAIiIAiIgCIiAIiIAiIgCIiAIiIAiIgCIiAIiIAiLF7qAncgMkVVYtIIJXFrXjEDQg66q0BWJp9Cj1ERaAtS0W4NNAC47gtp2pallIFcVKrGzUhDeAJoWuaeIW4oZyMNcuCygrhFdaXzQrgkREWmBUmkOkcdlFKY5CKhgOoe887ApdJL2+jxVBAe40aXam0zc87wBnTkF8YvzSB1oeWWfJoq9z3EYn09aaVx9VoryGQG5eOTJXC7PfFi1cvou7607tNeu8xg+q2MBlRvDjVx5qni0/n1NEp/mNomee7FTwXPRQuncSKSZ/ayVwk7mMObuZ7gtkRMiIbNaZR/JDUVrua3LwXNbvlnXpVcI+n6CafG0PEFopidkx42n3XjfuK+hr4JEGRlksMFtJY5rg+UA5jPnRfWtEdK47cx1AY5WUxxu1iu0bwunFJ9M48sPKOhREXseIREQBERAEREAREQBERAEREAREQBERAFHO8NaSdgUijtBAa6uqhQHFv0cineS5mB7jUOaSD3hbdmuu2Wb7OXpW+6/XTdiCl0ef9YSdpNK7F1C8oxTVnpJtcHOs0hkb9tA9p3jrDwW1Zb/AGyGjWPrxaR5K3LQdYWPRjcO5VUvDJteistF9YHYejeeQJHwVFpDf7GgdR4eTQVBAXZYRuC5H0kwVswc31muBHevPKpKD5LxuOpcG7ctoicBikq73SaUXQtI2KguOwxTWdhc0VoKnbVTfsuSPOGQ0912YVQbUVwZKm2XSKtjt72j6xhB4ZqWO8Wu4c8lu7Fdk6GfMPTHeZEgjzo1jacS41p8O4Lh7luzp8TZZBFZ4zjtEnvvbqaN9Mw0atbtq+m+lDR11oEdoio8soHtbmaA1DgNtM6rgbssrXythOdnszhUVylmyd1t42kcQFyz4lfs7sT1QpeCx+hPtDAYWfRrMB9WTnNM3Y8V9UHLrHsXl32RkJIY0YqklxqXOz1knOq+gxOEkeWxpoCcqU1HhXdwXIXzZejfioRnmOCzLGlcS8crdMvbtlErcJ10p3Vp5qO4nNgtjC/L1mh38r/ZdvFcJ7FUWCfo35HL5K0vBrZWDDm4bszXYaBXCWpJ+TynCm14Z9NRc3olfXSMEUppKzIB2ReNlAdZXSLrjJNHFJNOmERFpgREQBERAEREAREQBERAEREAREQBV98ydUMGt5orBVY+stFdkY8Ssl6NRX9H0cmXsuHcujBVVaoqyvG9lRzC3rBJijaeFO5THh0a+jYREVkhc/pnZhJCGn3hQ7uK6BVt/trEcq56l55v7cv8F4/uRr6KxYIuj14du9XSqbjlqX9XDw7SrZZgd44v8DIqkzwhYmMbh3BZovUgils7S0igFQRqG0UXxWw3U+BskUgo9k01d+IuxMcODmFpC+3Er5jptpNEZ+hDCRiDDNWgrq6uXWALhU12lc/1EU4nT9NNqXAuG25gO/X+D8lu33E0tJArQVJ2N3YicgKfBcy6YR1c40aK1O0UOsdgXI6TaZPtJ6KM4Yhqb7x95+8rnhO40zrlCpWiwvW/2MGFhxuGsDJva7WVTSX3aZBh6R7W+7E4sHLq5lTXRcbnjHIKN2nUBXUDx4DNXllsbITUNFaZl2QpyGZ7So4iVzI5+wySh1ccrXDMEvdXvK/QWhl4PnscUkub6Oa4+9hcW4u2i+RWm/LKz1y6R25ga1vgKntKuNG/SN0TmR4SYdWEgAtFa9Ugcdq6Mc1E5cuOUj7AiwglD2tc01a4BwO8EVBWa6zjCIiAIiIAiIgCIiAIiIAiIgCIiAitMuBpduC1bmiozEdbzU+Sjvh2LBENbjnyVixtAANmSnyb4NO0CkzDvBCxu84XvYd9RyKkvDIxu3PHisbWMMjH7+qVj7NN5ERWSFpXu2sTlurXtw+rdtyUzVxaNj2ipuBxxvBcHZD4BXy5q43j6Q4UwnCD4f4XSrw+kf8ASR6Z/vYRCVRaT6RssrDQh0hFWtrk0e8/cPiuhtJWzzSbdIovSRfTAG2UvLQ/OUt1htKtb2mhPAcV8ivK83dG2KSj2NDiAHbHChLTsNRqWV/3uXvdI91XOJNTrqdqgujQi22+j4YS1hP2knUaeIJ19i5NTmzuUFCPJqX1fDn2aCOtSWVc7aaOLRXjRufNTaHXL0jhI4YsyGjVUjWSdg4r6cz0TwyWWNgeWTxk4ngVY8nMgtOocRTauJve2NscXRtcCQCCRkahxz4f5UTjoSryXjmpt/gvdIL3gs7cGIPlb7opHGPdjHmak7VxlsvOe0tqAGQg5vPVafxHNy0GyRxgT2tvSPeMUNnrQEV+0n2hu5u1VV4XzJO6sj609VoADWjY1jRkAqUL5Ncq4L2yPgZ70zv6jFH2U657wrOzytcfsmAfyl9R2lxr2rmLuglcRhjeeIY4jvovrfo80QdMWyzNpG01zHrkeyOG9XCNnhklR9RuSz9HZ4Wa8MbB+ULeRF1I4wiIgCIiAIiIAiIgCIiAIiIAhKLTvW0YIzvOQ7VjdA17D9ZK+Q6m9VqtFrXfDgjaNtKnmVsolwazVvIdQncQe4pbY8ceWugIUtqbVjhwK8shqxvILKAskuJgKmWjYeq97ONRyK3lq6DCitI6ruRUjjQVOxc7br+kzEcbaZgF7tfYpnJRXJUIOXRDYHOFrAdTNuzgSupXz8PkDxIXNa6hoW0OW3I61LJPK7XaJKbaEt8AuXBPbhpaOjJi1SuyP0nW3E0QskIIBcWsJzdkGtfTgXGnJfL7daLVK0MZZ5eqKHqOAJGVS52RHavo4s8Yd1nudXXVxHKq2m2eEey0761KSk5M9IRUUcpoforZIAJ7fI2ac5thaC+KLdXKj3eA4rvmaYRMaGsimeRlRrQB2Z6lWAM9lgHJnmQsXWilf8IptdfwY4KXL/k3G6TTAuMdmIDjXruIp2UXB3jog2WUyyjMux4MXU11phGscyutkmrn8XGnctaWYDW9vy+a85Sb7Z6QSj0jmJ9GIXPL3sY5zjUlwxHxyC2LNdsceTWNA/la1vwCtpLS2lA5vd/la0lr4hRRdnjJaZZ0V/cGkToRgd1mA+rtaDn1fkudbaOayifUnZkFeHiZ551cOT6xYrayVuJhqPEcwthfLrJbnxGrHEEbvMbV3Ojt9i0tIIo9oGIbDsqO5fQTPntFwiItMCIiAIiIAiIgCIiAIiIAqi0DpbQG+zHmeasbXOGMc47B4rVuaAtZid6zziPbqUvl0avZYIi8LhvCowELXu/1KbiR3FTGVvvDvC1rNaGYnjE31q6xtWGmNuGF7H8cJ5FbygnwvaRUZjeEsUmJgPZ3J5Hg8vB1I3nc0/BcNaXgmok8BnTmV2t7n6l4yqRQV2k6guHfYXZlzmdh3cgubP2jpwdMhkttcm18fjRYxP3jPdXz1rOOwv1l1K6qAupu5rast2tp67stYaB5leNo9yBrzStANu9Yue7XipyoPIrbFgAOt54Y2A9poVg6721oRr1YpS4dtAFloGm+pObndriopQBx7VbR2dmoRsP4iPic1sx2eJppSGp35lNQo5zq02dpr5p1Rqb3NPkr+0lrdQZlsDVCLQdVQ0bwCSpcikiiOIjKN5/DT4qB9lkPsO7SG+avpJHZmr+6g+K1Z3mlSX/rac1Oo2irZYpNoI5keSlfZHMdnTMb66ltROOLFnQmmrsqprzhwhp5itfJVif/ALROX7TRYM10Wg+Uzhvjd4Ob8yubjcug0TfS0t4tePCvku9HCzu0RF6HmEREAREQBERAEREAREQFDpbaujjaSCRXMBchaNOp3HDFGGNGVTrp2L6RaIGvFHCoVDaNFYySW5LynGT6ZcXFdo5Z192l/tu7MlC50z9bn/3FdV+7jhqIXouB+8Lw+O322eu4vCORdYZDtd/cVC66pTqJ/uK7gXA7eFKy4jtKfGQ3j59+zLQ3VI4cnuWUN62qy0LpTTY051XUaTW2GxNoevK4dVm7+Z24L5jb7c6Vxe81Oz9bAscVB8M9IJzVvo6mzaSSWq2QdIeqH5MbUNHVOfPiumtPVr6mYOTn6yd4prXG6F3HLI76UQRFFUg0NXmhBDQM6AGteC6C1WiM115DZX4715zb8npGvBuMmGX2WWyjt3iOFFmLSAaUYOAaQB+Vc7JfFnYaOkiaWmhD5ACDlrBWdjvaGTE6J4cAcJLCXUy1dXmoLo6f6SwHPB3OPwaon20E6mkatRA51rwVO28YxmQdWstk+S1ZL6hrm1x4Bkh1cA1bwZReTSZEgjXqw5d+1azLaQMqV5GgHYfJVL75iIo2KU/6ecjwYsfppOqGY/6abzapbKSLp95Ag4qZfyA9uZqtV9qadpFddKDLiBSi1TaJDqs03+yR8UFntDtVncOeAeBKhyKSRnNbwAQ0EjfUKF1syObjwJrRbMd2Wg+xTm5vkpW3BMdZY2u6pU2VSK5lrzGR7z4Ke22mrRkde0k9ysI9Gz7Up/CAFutuWMChq6m8qoyp2TNJqjlo3q30ampaoOJcO9pV1HZGNya0DsWH0Rge2QCjmHEOa6o/Uq6o5ZYHR2SKhbfjhrDT3hSDSAe6DyePMLpWaHs59uRdIqdt/s9x3YWnzT94otz/AMv/ANKtyPsnRL0XCKm/eKP3X/l+aj/eZlc2P/L803I+xokXqKKzWhsjcTCCOHwO4orJJUREAREQBERAFDabS1gqe7atS8L1bGDQivgFzlotMktSMh7zvILny51HhdnvjwuXLLG232R7QYOAqe8/JUrtLo4z17U4f1Ma5o7A2qjddcbvXxScyQ3wpXxU0N0QjVDGPwt+S4tyTd3/ALOpQilVG9Z4bFax0vRwTYtcjaOqeO0HgVDadHrHss0fOh+FV5PCyCKR8bGNdg1taATurQLU0WvYzNex/wBpEQCfea4Va7vBHYFTnfBKh5L6KVzQGtJa0CgAoAANgAWQnd7zu8qIn9f8rzP9EKdUvZWleiN1giLi8xRlxNS4xtLid5JFSVsRsDcmig3NFB4LAV3LMFSUZVPFK814iA970oiFYDwheUQkpUpQParzFyXhJ/VFjUoDIuWJqvKn9FeV/VVhoIUTgsnBYFvFARzMA2VWk6QDYt/tVZbYsGZINeGpWpHm0e1bup3KOV7RqAJ4uAWqy1V1OH4WVUnS12O8Gq7JoY6+yzvcf/Wije47AK8G18C4KfjQdpLvBQTWxjfWkpwFPgM1STZLdFhcV6SQO6w6hriGTc9jhmeARUJvMOP1Ub3ngK5c80XvHcSpHjJwbPriIi6jxCIsZH0BO4VQGM0wYKuNAqC33w5+UeQ945D/ACta0yulNXGu4eyOzb2rAR5/r9BcOXNKXEejrx4lHlkLIs6nrHe7UP6Qpizf4/JStjWdFz6T21EIZ+v8lTMB/wCSlQFNDEXZgKlExsqNI3kWd/EtG/2hxXz65b6FmtRkfQR4XMeScNGkjPdWoFBxX1e33G6eMxnqgkGuRORrqIKqGejKzGvSPkdiyIDgBnnsC1YZOadcGPLFRas0otLbO7aRuqAa8atJWwdJLP8AeeB8lJB6Jbsaa9C8nXnNKB3NcArOD0f3czVZY/xFzviV1bEfTOfekVDdJ7P96O0O+SzGkdnP/Vb3H5Lo4tF7G31bLAP/ABMPxCydo3ZD/wBtD/tM+SzYj+/8G/I51l/Qfet7ip23vEdT2/2lW50Vsf8ADRf2BY/utZPuWDlUfArHgias7Ks3vENcjO0FeftmL72PxW5NoXY3a4u57x5rSm9HtlPq9K3lK7zWbEfybvyJReTDqezxT6cz32eK0n+j1lKMtFobwxg/EKCX0eOIoLXPTjgPknx4+2bvyLE3pH95H3rz9px/eR96pHejV/8AFyf2tULvRvLstR7WBPjx9sb8vRfm8o/vGd68N5M+8Z4LnXejmb+J/IF5/wDnk/8AEfkWfHj7G/L0X8l6x/eN8FpT39EP+p3LQHo8l2z/AJQjvR07bMewBb8eHtmb8vRK7SOH3iq+8dKGFpDRXiVvj0ct2zP8Pkpo/R9APWc48yVUcGNEvNNnL3TfbYgcVSSarc/bUsppDET2VXVWfRWzR+yDzzVnDCxnqNA7FeiN3RGuVdnI2e4bXNnI/AN2fwVrY9FYI83kyHjq7ldulUTirIYYGsFGNa0cBRFESi0HYoiidO0bVZhKobYeo7kVg607lE6UlRKSopIqYbI46h35KZtgdvb4/Jb4QFc20j33Gaguw+8OwEqOW5XO1TFv9MbSe9xI8FZhyy6VUoR9EuUijg0XjDw+SSaYjMCR4wV2HA0AFXzclhVeOkA1qiaNgFehabLa3ZnyBK2GzDj3KkyXFkq9WAeF7VXZNGS8XhKxJRyFGdViSsapVS3ZtGQK9UdV7VYmKM0osMS8xLbFGdEwrDEscSyzaZJhC8ICwxLHEss2jJ6rrXIQt4uUM7QQhpXdOSsC9JWUKwqqJPCVisisShh5VYkr0heFq0wjK8WT3AItMOrtTqNKrC5ESRSMsS9j7e0koigo0r5vboG1w4vxU8lqXFpF9INDHh/FXyXqLUk0xZb3hOWRPeNbWkhUejlue6ZzXEmrA8knbU6twpkiLnl98f3wzqxpbcv3yjpHuoqm22sg5Aczn4LxFUzxictfek0sVaZ9tB4BcXbPSdbGGjMI51PmiKVJ2VXBsXd6WbZUB7YndhHmvoGj2mj5wMUbRycfkvEXTHlWzykqZ2FntGIVpRTIiwkELxEWGni8XqLAF4iIDwrEoiCzFERDTErEoiGGvaI1oOaiLUYzyiYURUYe4VFKaBEWks47SS9XtyGWa9RF6ow//9k="/>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endParaRPr lang="en-US" altLang="tr-TR">
              <a:solidFill>
                <a:srgbClr val="000000"/>
              </a:solidFill>
            </a:endParaRPr>
          </a:p>
        </p:txBody>
      </p:sp>
      <p:sp>
        <p:nvSpPr>
          <p:cNvPr id="2053" name="AutoShape 4" descr="data:image/jpeg;base64,/9j/4AAQSkZJRgABAQAAAQABAAD/2wCEAAkGBxQSEhQTEhQUFRUUFRQUFRUUFBUUFBQVFBUWFhQUFBUYHCggGBolHBQUITEhJSkrLi8uFx8zODUsNygtLisBCgoKDg0OGhAQGy8kICQsLCwsLCwsNCwsLCwsLCwsLCwsLCwsLCwsLCwsLCwsLCwsLCwsLCwsLCwsLCwsLCwsLP/AABEIALUBFwMBIgACEQEDEQH/xAAcAAEAAgMBAQEAAAAAAAAAAAAAAwUCBAYBBwj/xABFEAABAwEEBgYGBwcDBQEAAAABAAIDEQQFEiEGMUFRYXETIoGRocEHMkJSsdEUIzNTgqLwFRZUYnKS4YST8UNEg8LSF//EABkBAQEBAQEBAAAAAAAAAAAAAAACAQQDBf/EACoRAAICAQQCAQQBBQEAAAAAAAABAhEDEhMhMUFRFAQyYfCxIzNxofEi/9oADAMBAAIRAxEAPwD7iiIgCIiAIiIAiIgCIiAIiIAiIgCIiAIiIAiIgCIiAIiIAiIgCIiAIiIAiIgCIiAIiIAiIgCIiAIiIAiLF7qAncgMkVVYtIIJXFrXjEDQg66q0BWJp9Cj1ERaAtS0W4NNAC47gtp2pallIFcVKrGzUhDeAJoWuaeIW4oZyMNcuCygrhFdaXzQrgkREWmBUmkOkcdlFKY5CKhgOoe887ApdJL2+jxVBAe40aXam0zc87wBnTkF8YvzSB1oeWWfJoq9z3EYn09aaVx9VoryGQG5eOTJXC7PfFi1cvou7607tNeu8xg+q2MBlRvDjVx5qni0/n1NEp/mNomee7FTwXPRQuncSKSZ/ayVwk7mMObuZ7gtkRMiIbNaZR/JDUVrua3LwXNbvlnXpVcI+n6CafG0PEFopidkx42n3XjfuK+hr4JEGRlksMFtJY5rg+UA5jPnRfWtEdK47cx1AY5WUxxu1iu0bwunFJ9M48sPKOhREXseIREQBERAEREAREQBERAEREAREQBERAFHO8NaSdgUijtBAa6uqhQHFv0cineS5mB7jUOaSD3hbdmuu2Wb7OXpW+6/XTdiCl0ef9YSdpNK7F1C8oxTVnpJtcHOs0hkb9tA9p3jrDwW1Zb/AGyGjWPrxaR5K3LQdYWPRjcO5VUvDJteistF9YHYejeeQJHwVFpDf7GgdR4eTQVBAXZYRuC5H0kwVswc31muBHevPKpKD5LxuOpcG7ctoicBikq73SaUXQtI2KguOwxTWdhc0VoKnbVTfsuSPOGQ0912YVQbUVwZKm2XSKtjt72j6xhB4ZqWO8Wu4c8lu7Fdk6GfMPTHeZEgjzo1jacS41p8O4Lh7luzp8TZZBFZ4zjtEnvvbqaN9Mw0atbtq+m+lDR11oEdoio8soHtbmaA1DgNtM6rgbssrXythOdnszhUVylmyd1t42kcQFyz4lfs7sT1QpeCx+hPtDAYWfRrMB9WTnNM3Y8V9UHLrHsXl32RkJIY0YqklxqXOz1knOq+gxOEkeWxpoCcqU1HhXdwXIXzZejfioRnmOCzLGlcS8crdMvbtlErcJ10p3Vp5qO4nNgtjC/L1mh38r/ZdvFcJ7FUWCfo35HL5K0vBrZWDDm4bszXYaBXCWpJ+TynCm14Z9NRc3olfXSMEUppKzIB2ReNlAdZXSLrjJNHFJNOmERFpgREQBERAEREAREQBERAEREAREQBV98ydUMGt5orBVY+stFdkY8Ssl6NRX9H0cmXsuHcujBVVaoqyvG9lRzC3rBJijaeFO5THh0a+jYREVkhc/pnZhJCGn3hQ7uK6BVt/trEcq56l55v7cv8F4/uRr6KxYIuj14du9XSqbjlqX9XDw7SrZZgd44v8DIqkzwhYmMbh3BZovUgils7S0igFQRqG0UXxWw3U+BskUgo9k01d+IuxMcODmFpC+3Er5jptpNEZ+hDCRiDDNWgrq6uXWALhU12lc/1EU4nT9NNqXAuG25gO/X+D8lu33E0tJArQVJ2N3YicgKfBcy6YR1c40aK1O0UOsdgXI6TaZPtJ6KM4Yhqb7x95+8rnhO40zrlCpWiwvW/2MGFhxuGsDJva7WVTSX3aZBh6R7W+7E4sHLq5lTXRcbnjHIKN2nUBXUDx4DNXllsbITUNFaZl2QpyGZ7So4iVzI5+wySh1ccrXDMEvdXvK/QWhl4PnscUkub6Oa4+9hcW4u2i+RWm/LKz1y6R25ga1vgKntKuNG/SN0TmR4SYdWEgAtFa9Ugcdq6Mc1E5cuOUj7AiwglD2tc01a4BwO8EVBWa6zjCIiAIiIAiIgCIiAIiIAiIgCIiAitMuBpduC1bmiozEdbzU+Sjvh2LBENbjnyVixtAANmSnyb4NO0CkzDvBCxu84XvYd9RyKkvDIxu3PHisbWMMjH7+qVj7NN5ERWSFpXu2sTlurXtw+rdtyUzVxaNj2ipuBxxvBcHZD4BXy5q43j6Q4UwnCD4f4XSrw+kf8ASR6Z/vYRCVRaT6RssrDQh0hFWtrk0e8/cPiuhtJWzzSbdIovSRfTAG2UvLQ/OUt1htKtb2mhPAcV8ivK83dG2KSj2NDiAHbHChLTsNRqWV/3uXvdI91XOJNTrqdqgujQi22+j4YS1hP2knUaeIJ19i5NTmzuUFCPJqX1fDn2aCOtSWVc7aaOLRXjRufNTaHXL0jhI4YsyGjVUjWSdg4r6cz0TwyWWNgeWTxk4ngVY8nMgtOocRTauJve2NscXRtcCQCCRkahxz4f5UTjoSryXjmpt/gvdIL3gs7cGIPlb7opHGPdjHmak7VxlsvOe0tqAGQg5vPVafxHNy0GyRxgT2tvSPeMUNnrQEV+0n2hu5u1VV4XzJO6sj609VoADWjY1jRkAqUL5Ncq4L2yPgZ70zv6jFH2U657wrOzytcfsmAfyl9R2lxr2rmLuglcRhjeeIY4jvovrfo80QdMWyzNpG01zHrkeyOG9XCNnhklR9RuSz9HZ4Wa8MbB+ULeRF1I4wiIgCIiAIiIAiIgCIiAIiIAhKLTvW0YIzvOQ7VjdA17D9ZK+Q6m9VqtFrXfDgjaNtKnmVsolwazVvIdQncQe4pbY8ceWugIUtqbVjhwK8shqxvILKAskuJgKmWjYeq97ONRyK3lq6DCitI6ruRUjjQVOxc7br+kzEcbaZgF7tfYpnJRXJUIOXRDYHOFrAdTNuzgSupXz8PkDxIXNa6hoW0OW3I61LJPK7XaJKbaEt8AuXBPbhpaOjJi1SuyP0nW3E0QskIIBcWsJzdkGtfTgXGnJfL7daLVK0MZZ5eqKHqOAJGVS52RHavo4s8Yd1nudXXVxHKq2m2eEey0761KSk5M9IRUUcpoforZIAJ7fI2ac5thaC+KLdXKj3eA4rvmaYRMaGsimeRlRrQB2Z6lWAM9lgHJnmQsXWilf8IptdfwY4KXL/k3G6TTAuMdmIDjXruIp2UXB3jog2WUyyjMux4MXU11phGscyutkmrn8XGnctaWYDW9vy+a85Sb7Z6QSj0jmJ9GIXPL3sY5zjUlwxHxyC2LNdsceTWNA/la1vwCtpLS2lA5vd/la0lr4hRRdnjJaZZ0V/cGkToRgd1mA+rtaDn1fkudbaOayifUnZkFeHiZ551cOT6xYrayVuJhqPEcwthfLrJbnxGrHEEbvMbV3Ojt9i0tIIo9oGIbDsqO5fQTPntFwiItMCIiAIiIAiIgCIiAIiIAqi0DpbQG+zHmeasbXOGMc47B4rVuaAtZid6zziPbqUvl0avZYIi8LhvCowELXu/1KbiR3FTGVvvDvC1rNaGYnjE31q6xtWGmNuGF7H8cJ5FbygnwvaRUZjeEsUmJgPZ3J5Hg8vB1I3nc0/BcNaXgmok8BnTmV2t7n6l4yqRQV2k6guHfYXZlzmdh3cgubP2jpwdMhkttcm18fjRYxP3jPdXz1rOOwv1l1K6qAupu5rast2tp67stYaB5leNo9yBrzStANu9Yue7XipyoPIrbFgAOt54Y2A9poVg6721oRr1YpS4dtAFloGm+pObndriopQBx7VbR2dmoRsP4iPic1sx2eJppSGp35lNQo5zq02dpr5p1Rqb3NPkr+0lrdQZlsDVCLQdVQ0bwCSpcikiiOIjKN5/DT4qB9lkPsO7SG+avpJHZmr+6g+K1Z3mlSX/rac1Oo2irZYpNoI5keSlfZHMdnTMb66ltROOLFnQmmrsqprzhwhp5itfJVif/ALROX7TRYM10Wg+Uzhvjd4Ob8yubjcug0TfS0t4tePCvku9HCzu0RF6HmEREAREQBERAEREAREQFDpbaujjaSCRXMBchaNOp3HDFGGNGVTrp2L6RaIGvFHCoVDaNFYySW5LynGT6ZcXFdo5Z192l/tu7MlC50z9bn/3FdV+7jhqIXouB+8Lw+O322eu4vCORdYZDtd/cVC66pTqJ/uK7gXA7eFKy4jtKfGQ3j59+zLQ3VI4cnuWUN62qy0LpTTY051XUaTW2GxNoevK4dVm7+Z24L5jb7c6Vxe81Oz9bAscVB8M9IJzVvo6mzaSSWq2QdIeqH5MbUNHVOfPiumtPVr6mYOTn6yd4prXG6F3HLI76UQRFFUg0NXmhBDQM6AGteC6C1WiM115DZX4715zb8npGvBuMmGX2WWyjt3iOFFmLSAaUYOAaQB+Vc7JfFnYaOkiaWmhD5ACDlrBWdjvaGTE6J4cAcJLCXUy1dXmoLo6f6SwHPB3OPwaon20E6mkatRA51rwVO28YxmQdWstk+S1ZL6hrm1x4Bkh1cA1bwZReTSZEgjXqw5d+1azLaQMqV5GgHYfJVL75iIo2KU/6ecjwYsfppOqGY/6abzapbKSLp95Ag4qZfyA9uZqtV9qadpFddKDLiBSi1TaJDqs03+yR8UFntDtVncOeAeBKhyKSRnNbwAQ0EjfUKF1syObjwJrRbMd2Wg+xTm5vkpW3BMdZY2u6pU2VSK5lrzGR7z4Ke22mrRkde0k9ysI9Gz7Up/CAFutuWMChq6m8qoyp2TNJqjlo3q30ampaoOJcO9pV1HZGNya0DsWH0Rge2QCjmHEOa6o/Uq6o5ZYHR2SKhbfjhrDT3hSDSAe6DyePMLpWaHs59uRdIqdt/s9x3YWnzT94otz/AMv/ANKtyPsnRL0XCKm/eKP3X/l+aj/eZlc2P/L803I+xokXqKKzWhsjcTCCOHwO4orJJUREAREQBERAFDabS1gqe7atS8L1bGDQivgFzlotMktSMh7zvILny51HhdnvjwuXLLG232R7QYOAqe8/JUrtLo4z17U4f1Ma5o7A2qjddcbvXxScyQ3wpXxU0N0QjVDGPwt+S4tyTd3/ALOpQilVG9Z4bFax0vRwTYtcjaOqeO0HgVDadHrHss0fOh+FV5PCyCKR8bGNdg1taATurQLU0WvYzNex/wBpEQCfea4Va7vBHYFTnfBKh5L6KVzQGtJa0CgAoAANgAWQnd7zu8qIn9f8rzP9EKdUvZWleiN1giLi8xRlxNS4xtLid5JFSVsRsDcmig3NFB4LAV3LMFSUZVPFK814iA970oiFYDwheUQkpUpQParzFyXhJ/VFjUoDIuWJqvKn9FeV/VVhoIUTgsnBYFvFARzMA2VWk6QDYt/tVZbYsGZINeGpWpHm0e1bup3KOV7RqAJ4uAWqy1V1OH4WVUnS12O8Gq7JoY6+yzvcf/Wije47AK8G18C4KfjQdpLvBQTWxjfWkpwFPgM1STZLdFhcV6SQO6w6hriGTc9jhmeARUJvMOP1Ub3ngK5c80XvHcSpHjJwbPriIi6jxCIsZH0BO4VQGM0wYKuNAqC33w5+UeQ945D/ACta0yulNXGu4eyOzb2rAR5/r9BcOXNKXEejrx4lHlkLIs6nrHe7UP6Qpizf4/JStjWdFz6T21EIZ+v8lTMB/wCSlQFNDEXZgKlExsqNI3kWd/EtG/2hxXz65b6FmtRkfQR4XMeScNGkjPdWoFBxX1e33G6eMxnqgkGuRORrqIKqGejKzGvSPkdiyIDgBnnsC1YZOadcGPLFRas0otLbO7aRuqAa8atJWwdJLP8AeeB8lJB6Jbsaa9C8nXnNKB3NcArOD0f3czVZY/xFzviV1bEfTOfekVDdJ7P96O0O+SzGkdnP/Vb3H5Lo4tF7G31bLAP/ABMPxCydo3ZD/wBtD/tM+SzYj+/8G/I51l/Qfet7ip23vEdT2/2lW50Vsf8ADRf2BY/utZPuWDlUfArHgias7Ks3vENcjO0FeftmL72PxW5NoXY3a4u57x5rSm9HtlPq9K3lK7zWbEfybvyJReTDqezxT6cz32eK0n+j1lKMtFobwxg/EKCX0eOIoLXPTjgPknx4+2bvyLE3pH95H3rz9px/eR96pHejV/8AFyf2tULvRvLstR7WBPjx9sb8vRfm8o/vGd68N5M+8Z4LnXejmb+J/IF5/wDnk/8AEfkWfHj7G/L0X8l6x/eN8FpT39EP+p3LQHo8l2z/AJQjvR07bMewBb8eHtmb8vRK7SOH3iq+8dKGFpDRXiVvj0ct2zP8Pkpo/R9APWc48yVUcGNEvNNnL3TfbYgcVSSarc/bUsppDET2VXVWfRWzR+yDzzVnDCxnqNA7FeiN3RGuVdnI2e4bXNnI/AN2fwVrY9FYI83kyHjq7ldulUTirIYYGsFGNa0cBRFESi0HYoiidO0bVZhKobYeo7kVg607lE6UlRKSopIqYbI46h35KZtgdvb4/Jb4QFc20j33Gaguw+8OwEqOW5XO1TFv9MbSe9xI8FZhyy6VUoR9EuUijg0XjDw+SSaYjMCR4wV2HA0AFXzclhVeOkA1qiaNgFehabLa3ZnyBK2GzDj3KkyXFkq9WAeF7VXZNGS8XhKxJRyFGdViSsapVS3ZtGQK9UdV7VYmKM0osMS8xLbFGdEwrDEscSyzaZJhC8ICwxLHEss2jJ6rrXIQt4uUM7QQhpXdOSsC9JWUKwqqJPCVisisShh5VYkr0heFq0wjK8WT3AItMOrtTqNKrC5ESRSMsS9j7e0koigo0r5vboG1w4vxU8lqXFpF9INDHh/FXyXqLUk0xZb3hOWRPeNbWkhUejlue6ZzXEmrA8knbU6twpkiLnl98f3wzqxpbcv3yjpHuoqm22sg5Aczn4LxFUzxictfek0sVaZ9tB4BcXbPSdbGGjMI51PmiKVJ2VXBsXd6WbZUB7YndhHmvoGj2mj5wMUbRycfkvEXTHlWzykqZ2FntGIVpRTIiwkELxEWGni8XqLAF4iIDwrEoiCzFERDTErEoiGGvaI1oOaiLUYzyiYURUYe4VFKaBEWks47SS9XtyGWa9RF6ow//9k="/>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endParaRPr lang="en-US" altLang="tr-TR">
              <a:solidFill>
                <a:srgbClr val="00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İçerik Yer Tutucusu 2"/>
          <p:cNvSpPr>
            <a:spLocks noGrp="1"/>
          </p:cNvSpPr>
          <p:nvPr>
            <p:ph idx="1"/>
          </p:nvPr>
        </p:nvSpPr>
        <p:spPr>
          <a:xfrm>
            <a:off x="663575" y="1484313"/>
            <a:ext cx="8229600" cy="4525962"/>
          </a:xfrm>
        </p:spPr>
        <p:txBody>
          <a:bodyPr/>
          <a:lstStyle/>
          <a:p>
            <a:pPr marL="0" indent="0" algn="just" eaLnBrk="1" hangingPunct="1">
              <a:buFont typeface="Arial" pitchFamily="34" charset="0"/>
              <a:buNone/>
              <a:defRPr/>
            </a:pPr>
            <a:r>
              <a:rPr lang="tr-TR" altLang="tr-TR" sz="2000" dirty="0" smtClean="0"/>
              <a:t>Yargısal olarak Anayasaya uygunluk denetimi Anayasa Mahkemesince yapılır. </a:t>
            </a:r>
          </a:p>
          <a:p>
            <a:pPr marL="0" indent="0" algn="just" eaLnBrk="1" hangingPunct="1">
              <a:buFont typeface="Arial" pitchFamily="34" charset="0"/>
              <a:buNone/>
              <a:defRPr/>
            </a:pPr>
            <a:r>
              <a:rPr lang="tr-TR" altLang="tr-TR" sz="2000" dirty="0" smtClean="0"/>
              <a:t>Anayasaya göre Anayasa Mahkemesinin görevleri:</a:t>
            </a:r>
          </a:p>
          <a:p>
            <a:pPr marL="457200" indent="-457200" algn="just" eaLnBrk="1" hangingPunct="1">
              <a:buFont typeface="Arial" pitchFamily="34" charset="0"/>
              <a:buAutoNum type="arabicPeriod"/>
              <a:defRPr/>
            </a:pPr>
            <a:r>
              <a:rPr lang="tr-TR" altLang="tr-TR" sz="2000" dirty="0" smtClean="0"/>
              <a:t>Bazı normların Anayasaya uygunluğunu denetlemek.</a:t>
            </a:r>
          </a:p>
          <a:p>
            <a:pPr marL="457200" indent="-457200" algn="just" eaLnBrk="1" hangingPunct="1">
              <a:buFont typeface="Arial" pitchFamily="34" charset="0"/>
              <a:buAutoNum type="arabicPeriod"/>
              <a:defRPr/>
            </a:pPr>
            <a:r>
              <a:rPr lang="tr-TR" altLang="tr-TR" sz="2000" dirty="0" smtClean="0"/>
              <a:t>Bazı kişileri Yüce Divan Sıfatıyla yargılamak.</a:t>
            </a:r>
          </a:p>
          <a:p>
            <a:pPr marL="457200" indent="-457200" algn="just" eaLnBrk="1" hangingPunct="1">
              <a:buFont typeface="Arial" pitchFamily="34" charset="0"/>
              <a:buAutoNum type="arabicPeriod"/>
              <a:defRPr/>
            </a:pPr>
            <a:r>
              <a:rPr lang="tr-TR" altLang="tr-TR" sz="2000" dirty="0" smtClean="0"/>
              <a:t>Siyasi partilerin kapatılmasına karar vermek.</a:t>
            </a:r>
          </a:p>
          <a:p>
            <a:pPr marL="457200" indent="-457200" algn="just" eaLnBrk="1" hangingPunct="1">
              <a:buFont typeface="Arial" pitchFamily="34" charset="0"/>
              <a:buAutoNum type="arabicPeriod"/>
              <a:defRPr/>
            </a:pPr>
            <a:r>
              <a:rPr lang="tr-TR" altLang="tr-TR" sz="2000" dirty="0" smtClean="0"/>
              <a:t>Siyasi partilerin mali denetimini yapmak.</a:t>
            </a:r>
          </a:p>
          <a:p>
            <a:pPr marL="457200" indent="-457200" algn="just" eaLnBrk="1" hangingPunct="1">
              <a:buFont typeface="Arial" pitchFamily="34" charset="0"/>
              <a:buAutoNum type="arabicPeriod"/>
              <a:defRPr/>
            </a:pPr>
            <a:r>
              <a:rPr lang="tr-TR" altLang="tr-TR" sz="2000" dirty="0" smtClean="0"/>
              <a:t>Siyasi partilerle ilgili ihtar istemlerini karara bağlamak.</a:t>
            </a:r>
          </a:p>
          <a:p>
            <a:pPr marL="457200" indent="-457200" algn="just" eaLnBrk="1" hangingPunct="1">
              <a:buFont typeface="Arial" pitchFamily="34" charset="0"/>
              <a:buAutoNum type="arabicPeriod"/>
              <a:defRPr/>
            </a:pPr>
            <a:r>
              <a:rPr lang="tr-TR" altLang="tr-TR" sz="2000" dirty="0" smtClean="0"/>
              <a:t>Yasama dokunulmazlığının kaldırılması kararlarını denetlemek.</a:t>
            </a:r>
          </a:p>
          <a:p>
            <a:pPr marL="457200" indent="-457200" algn="just" eaLnBrk="1" hangingPunct="1">
              <a:buFont typeface="Arial" pitchFamily="34" charset="0"/>
              <a:buAutoNum type="arabicPeriod"/>
              <a:defRPr/>
            </a:pPr>
            <a:r>
              <a:rPr lang="tr-TR" altLang="tr-TR" sz="2000" dirty="0" smtClean="0"/>
              <a:t>Milletvekilliğinin düşmesi kararlarını denetlemek .</a:t>
            </a:r>
          </a:p>
          <a:p>
            <a:pPr marL="457200" indent="-457200" algn="just" eaLnBrk="1" hangingPunct="1">
              <a:buFont typeface="Arial" pitchFamily="34" charset="0"/>
              <a:buAutoNum type="arabicPeriod"/>
              <a:defRPr/>
            </a:pPr>
            <a:r>
              <a:rPr lang="tr-TR" altLang="tr-TR" sz="2000" dirty="0" smtClean="0"/>
              <a:t>Uyuşmazlık mahkemesine başkan seçmek.</a:t>
            </a:r>
          </a:p>
          <a:p>
            <a:pPr marL="457200" indent="-457200" algn="just" eaLnBrk="1" hangingPunct="1">
              <a:buFont typeface="Arial" pitchFamily="34" charset="0"/>
              <a:buAutoNum type="arabicPeriod"/>
              <a:defRPr/>
            </a:pPr>
            <a:r>
              <a:rPr lang="tr-TR" altLang="tr-TR" sz="2000" dirty="0" smtClean="0"/>
              <a:t>Bireysel başvuruları karara bağlamak (2010 değişikliği)</a:t>
            </a:r>
          </a:p>
          <a:p>
            <a:pPr marL="0" indent="0" algn="r" eaLnBrk="1" hangingPunct="1">
              <a:buFont typeface="Arial" pitchFamily="34" charset="0"/>
              <a:buNone/>
              <a:defRPr/>
            </a:pPr>
            <a:r>
              <a:rPr lang="tr-TR" altLang="tr-TR" sz="1000" dirty="0" smtClean="0"/>
              <a:t>(Gözler, 2000)</a:t>
            </a:r>
            <a:endParaRPr lang="en-US" altLang="tr-TR" sz="1000" dirty="0"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ANAYASA YARGISI</a:t>
            </a:r>
            <a:endParaRPr lang="en-US" altLang="tr-TR" sz="44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İçerik Yer Tutucusu 2"/>
          <p:cNvSpPr>
            <a:spLocks noGrp="1"/>
          </p:cNvSpPr>
          <p:nvPr>
            <p:ph idx="1"/>
          </p:nvPr>
        </p:nvSpPr>
        <p:spPr>
          <a:xfrm>
            <a:off x="590550" y="1484313"/>
            <a:ext cx="8229600" cy="4525962"/>
          </a:xfrm>
        </p:spPr>
        <p:txBody>
          <a:bodyPr/>
          <a:lstStyle/>
          <a:p>
            <a:pPr marL="0" indent="0" algn="just" eaLnBrk="1" hangingPunct="1">
              <a:buFont typeface="Arial" pitchFamily="34" charset="0"/>
              <a:buNone/>
            </a:pPr>
            <a:r>
              <a:rPr lang="tr-TR" altLang="tr-TR" sz="2000" b="1" smtClean="0"/>
              <a:t>Anayasa Mahkemesinin denetimine tabi normlar (Anayasa md. 148):</a:t>
            </a:r>
          </a:p>
          <a:p>
            <a:pPr marL="0" indent="0" algn="just" eaLnBrk="1" hangingPunct="1">
              <a:buFont typeface="Arial" pitchFamily="34" charset="0"/>
              <a:buNone/>
            </a:pPr>
            <a:r>
              <a:rPr lang="tr-TR" altLang="tr-TR" sz="2000" smtClean="0"/>
              <a:t>	Anayasa Değişiklikleri (şekil)</a:t>
            </a:r>
          </a:p>
          <a:p>
            <a:pPr marL="0" indent="0" algn="just" eaLnBrk="1" hangingPunct="1">
              <a:buFont typeface="Arial" pitchFamily="34" charset="0"/>
              <a:buNone/>
            </a:pPr>
            <a:r>
              <a:rPr lang="tr-TR" altLang="tr-TR" sz="2000" smtClean="0"/>
              <a:t>	Kanunlar</a:t>
            </a:r>
          </a:p>
          <a:p>
            <a:pPr marL="0" indent="0" algn="just" eaLnBrk="1" hangingPunct="1">
              <a:buFont typeface="Arial" pitchFamily="34" charset="0"/>
              <a:buNone/>
            </a:pPr>
            <a:r>
              <a:rPr lang="tr-TR" altLang="tr-TR" sz="2000" smtClean="0"/>
              <a:t>	Kanun Hükmünde Kararnameler</a:t>
            </a:r>
          </a:p>
          <a:p>
            <a:pPr marL="0" indent="0" algn="just" eaLnBrk="1" hangingPunct="1">
              <a:buFont typeface="Arial" pitchFamily="34" charset="0"/>
              <a:buNone/>
            </a:pPr>
            <a:r>
              <a:rPr lang="tr-TR" altLang="tr-TR" sz="2000" smtClean="0"/>
              <a:t>	Meclis İçtüzüğü</a:t>
            </a:r>
          </a:p>
          <a:p>
            <a:pPr marL="0" indent="0" algn="just" eaLnBrk="1" hangingPunct="1">
              <a:buFont typeface="Arial" pitchFamily="34" charset="0"/>
              <a:buNone/>
            </a:pPr>
            <a:endParaRPr lang="tr-TR" altLang="tr-TR" sz="1000" smtClean="0"/>
          </a:p>
          <a:p>
            <a:pPr marL="0" indent="0" algn="just" eaLnBrk="1" hangingPunct="1">
              <a:buFont typeface="Arial" pitchFamily="34" charset="0"/>
              <a:buNone/>
            </a:pPr>
            <a:r>
              <a:rPr lang="tr-TR" altLang="tr-TR" sz="2000" b="1" smtClean="0"/>
              <a:t>Anayasa Mahkemesinin denetimine tabi olmayan normlar ve işlemler:</a:t>
            </a:r>
          </a:p>
          <a:p>
            <a:pPr marL="0" indent="0" algn="just" eaLnBrk="1" hangingPunct="1">
              <a:buFont typeface="Arial" pitchFamily="34" charset="0"/>
              <a:buNone/>
            </a:pPr>
            <a:r>
              <a:rPr lang="tr-TR" altLang="tr-TR" sz="2000" smtClean="0"/>
              <a:t>	Milletlerarası Andlaşmalar</a:t>
            </a:r>
          </a:p>
          <a:p>
            <a:pPr marL="0" indent="0" algn="just" eaLnBrk="1" hangingPunct="1">
              <a:buFont typeface="Arial" pitchFamily="34" charset="0"/>
              <a:buNone/>
            </a:pPr>
            <a:r>
              <a:rPr lang="tr-TR" altLang="tr-TR" sz="2000" smtClean="0"/>
              <a:t>	Olağanüstü Hal ve Sıkıyönetim Kanun Hükmünde Kararnameleri</a:t>
            </a:r>
          </a:p>
          <a:p>
            <a:pPr marL="0" indent="0" algn="just" eaLnBrk="1" hangingPunct="1">
              <a:buFont typeface="Arial" pitchFamily="34" charset="0"/>
              <a:buNone/>
            </a:pPr>
            <a:r>
              <a:rPr lang="tr-TR" altLang="tr-TR" sz="2000" smtClean="0"/>
              <a:t>	İnkılap Kanunları</a:t>
            </a:r>
          </a:p>
          <a:p>
            <a:pPr marL="0" indent="0" algn="just" eaLnBrk="1" hangingPunct="1">
              <a:buFont typeface="Arial" pitchFamily="34" charset="0"/>
              <a:buNone/>
            </a:pPr>
            <a:r>
              <a:rPr lang="tr-TR" altLang="tr-TR" sz="2000" smtClean="0"/>
              <a:t>	Milli Güvenlik Konseyi Döneminde  Çıkarılan Kanunlar</a:t>
            </a:r>
          </a:p>
          <a:p>
            <a:pPr marL="0" indent="0" algn="just" eaLnBrk="1" hangingPunct="1">
              <a:buFont typeface="Arial" pitchFamily="34" charset="0"/>
              <a:buNone/>
            </a:pPr>
            <a:r>
              <a:rPr lang="tr-TR" altLang="tr-TR" sz="2000" smtClean="0"/>
              <a:t>	TBMM içtüzüğü, yasama dokunulmazlığının kaldırılması ve milletvekilliğinin düşmesi kararları dışındaki parlamento kararları.</a:t>
            </a:r>
          </a:p>
          <a:p>
            <a:pPr marL="0" indent="0" algn="just" eaLnBrk="1" hangingPunct="1">
              <a:buFont typeface="Arial" pitchFamily="34" charset="0"/>
              <a:buNone/>
            </a:pPr>
            <a:endParaRPr lang="tr-TR" altLang="tr-TR" sz="2000" smtClean="0"/>
          </a:p>
          <a:p>
            <a:pPr marL="0" indent="0" algn="r" eaLnBrk="1" hangingPunct="1">
              <a:buFont typeface="Arial" pitchFamily="34" charset="0"/>
              <a:buNone/>
            </a:pPr>
            <a:r>
              <a:rPr lang="tr-TR" altLang="tr-TR" sz="1000" smtClean="0"/>
              <a:t>(Gözler, 2000)</a:t>
            </a:r>
            <a:endParaRPr lang="en-US" altLang="tr-TR" sz="1000"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ANAYASA YARGISI</a:t>
            </a:r>
            <a:endParaRPr lang="en-US" altLang="tr-TR" sz="44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İçerik Yer Tutucusu 2"/>
          <p:cNvSpPr>
            <a:spLocks noGrp="1"/>
          </p:cNvSpPr>
          <p:nvPr>
            <p:ph sz="half" idx="2"/>
          </p:nvPr>
        </p:nvSpPr>
        <p:spPr>
          <a:xfrm>
            <a:off x="457200" y="1700213"/>
            <a:ext cx="4040188" cy="4970462"/>
          </a:xfrm>
        </p:spPr>
        <p:txBody>
          <a:bodyPr/>
          <a:lstStyle/>
          <a:p>
            <a:pPr marL="0" indent="0" algn="ctr" eaLnBrk="1" hangingPunct="1">
              <a:buFont typeface="Arial" pitchFamily="34" charset="0"/>
              <a:buNone/>
              <a:defRPr/>
            </a:pPr>
            <a:r>
              <a:rPr lang="tr-TR" altLang="tr-TR" sz="2000" b="1" dirty="0" smtClean="0"/>
              <a:t>Esas Bakımından Denetim</a:t>
            </a:r>
          </a:p>
          <a:p>
            <a:pPr marL="0" indent="0" algn="just" eaLnBrk="1" hangingPunct="1">
              <a:buFont typeface="Arial" pitchFamily="34" charset="0"/>
              <a:buNone/>
              <a:defRPr/>
            </a:pPr>
            <a:r>
              <a:rPr lang="tr-TR" altLang="tr-TR" sz="2000" dirty="0" smtClean="0"/>
              <a:t>Kanun ve Anayasaya uygunluk denetimine tabi diğer normların  içeriğinin Anayasa hükümleriyle çelişip çelişmediklerinin denetlenmesidir.</a:t>
            </a:r>
          </a:p>
          <a:p>
            <a:pPr marL="0" indent="0" algn="ctr" eaLnBrk="1" hangingPunct="1">
              <a:buFont typeface="Arial" pitchFamily="34" charset="0"/>
              <a:buNone/>
              <a:defRPr/>
            </a:pPr>
            <a:r>
              <a:rPr lang="tr-TR" altLang="tr-TR" sz="2000" dirty="0" smtClean="0"/>
              <a:t>Anayasaya aykırılıklar:</a:t>
            </a:r>
          </a:p>
          <a:p>
            <a:pPr marL="457200" indent="-457200" algn="just" eaLnBrk="1" hangingPunct="1">
              <a:buFont typeface="Arial" pitchFamily="34" charset="0"/>
              <a:buAutoNum type="alphaLcParenR"/>
              <a:defRPr/>
            </a:pPr>
            <a:r>
              <a:rPr lang="tr-TR" altLang="tr-TR" sz="2000" dirty="0" smtClean="0"/>
              <a:t>Sebep unsuru bakımından</a:t>
            </a:r>
          </a:p>
          <a:p>
            <a:pPr marL="457200" indent="-457200" algn="just" eaLnBrk="1" hangingPunct="1">
              <a:buFont typeface="Arial" pitchFamily="34" charset="0"/>
              <a:buAutoNum type="alphaLcParenR"/>
              <a:defRPr/>
            </a:pPr>
            <a:r>
              <a:rPr lang="tr-TR" altLang="tr-TR" sz="2000" dirty="0" smtClean="0"/>
              <a:t>Amaç (Maksat) unsuru bakımından</a:t>
            </a:r>
          </a:p>
          <a:p>
            <a:pPr marL="457200" indent="-457200" algn="just" eaLnBrk="1" hangingPunct="1">
              <a:buFont typeface="Arial" pitchFamily="34" charset="0"/>
              <a:buAutoNum type="alphaLcParenR"/>
              <a:defRPr/>
            </a:pPr>
            <a:r>
              <a:rPr lang="tr-TR" altLang="tr-TR" sz="2000" dirty="0" smtClean="0"/>
              <a:t>Konu unsuru bakımından şeklinde ortaya çıkabilir.</a:t>
            </a:r>
          </a:p>
          <a:p>
            <a:pPr marL="0" indent="0" algn="ctr" eaLnBrk="1" hangingPunct="1">
              <a:buFont typeface="Arial" pitchFamily="34" charset="0"/>
              <a:buNone/>
              <a:defRPr/>
            </a:pPr>
            <a:endParaRPr lang="en-US" altLang="tr-TR" sz="2000" dirty="0" smtClean="0"/>
          </a:p>
        </p:txBody>
      </p:sp>
      <p:sp>
        <p:nvSpPr>
          <p:cNvPr id="13315" name="İçerik Yer Tutucusu 5"/>
          <p:cNvSpPr>
            <a:spLocks noGrp="1"/>
          </p:cNvSpPr>
          <p:nvPr>
            <p:ph sz="quarter" idx="4"/>
          </p:nvPr>
        </p:nvSpPr>
        <p:spPr>
          <a:xfrm>
            <a:off x="4645025" y="1700213"/>
            <a:ext cx="4041775" cy="4824412"/>
          </a:xfrm>
        </p:spPr>
        <p:txBody>
          <a:bodyPr/>
          <a:lstStyle/>
          <a:p>
            <a:pPr marL="0" indent="0" algn="ctr" eaLnBrk="1" hangingPunct="1">
              <a:buFont typeface="Arial" pitchFamily="34" charset="0"/>
              <a:buNone/>
            </a:pPr>
            <a:r>
              <a:rPr lang="tr-TR" altLang="tr-TR" sz="2000" b="1" smtClean="0"/>
              <a:t>Şekil Bakımından Denetim</a:t>
            </a:r>
          </a:p>
          <a:p>
            <a:pPr marL="0" indent="0" algn="just" eaLnBrk="1" hangingPunct="1">
              <a:buFont typeface="Arial" pitchFamily="34" charset="0"/>
              <a:buNone/>
            </a:pPr>
            <a:r>
              <a:rPr lang="tr-TR" altLang="tr-TR" sz="2000" smtClean="0"/>
              <a:t>Kanun ve Anayasaya uygunluk denetimine tabi diğer normların Anayasada belirtilmiş usul ve şekil kurallarına uygun olarak yapılıp yapılmadıklarının denetlenmesidir.</a:t>
            </a:r>
          </a:p>
          <a:p>
            <a:pPr marL="0" indent="0" algn="just" eaLnBrk="1" hangingPunct="1">
              <a:buFont typeface="Arial" pitchFamily="34" charset="0"/>
              <a:buNone/>
            </a:pPr>
            <a:r>
              <a:rPr lang="tr-TR" altLang="tr-TR" sz="2000" smtClean="0"/>
              <a:t>Yetki unsuru bakımından ortaya çıkan sakatlıklar, işlemi şekil bakımından da sakatlayacağı için  kanunu veya söz konusu normu Anayasanın yetkilendirdiği organ veya organlar tarafından yapılıp yapılmadığı da bu denetim kapsamındadır.</a:t>
            </a:r>
          </a:p>
          <a:p>
            <a:pPr marL="0" indent="0" algn="r" eaLnBrk="1" hangingPunct="1">
              <a:buFont typeface="Arial" pitchFamily="34" charset="0"/>
              <a:buNone/>
            </a:pPr>
            <a:endParaRPr lang="tr-TR" altLang="tr-TR" sz="1000" smtClean="0"/>
          </a:p>
          <a:p>
            <a:pPr marL="0" indent="0" algn="r" eaLnBrk="1" hangingPunct="1">
              <a:buFont typeface="Arial" pitchFamily="34" charset="0"/>
              <a:buNone/>
            </a:pPr>
            <a:endParaRPr lang="tr-TR" altLang="tr-TR" sz="1000" smtClean="0"/>
          </a:p>
          <a:p>
            <a:pPr marL="0" indent="0" algn="r" eaLnBrk="1" hangingPunct="1">
              <a:buFont typeface="Arial" pitchFamily="34" charset="0"/>
              <a:buNone/>
            </a:pPr>
            <a:r>
              <a:rPr lang="tr-TR" altLang="tr-TR" sz="1000" smtClean="0"/>
              <a:t>(Özbudun, 2004,385-394)</a:t>
            </a:r>
          </a:p>
        </p:txBody>
      </p:sp>
      <p:sp>
        <p:nvSpPr>
          <p:cNvPr id="4" name="Rectangle 2"/>
          <p:cNvSpPr txBox="1">
            <a:spLocks noChangeArrowheads="1"/>
          </p:cNvSpPr>
          <p:nvPr/>
        </p:nvSpPr>
        <p:spPr bwMode="auto">
          <a:xfrm>
            <a:off x="395288" y="444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000" b="1" i="1">
                <a:solidFill>
                  <a:srgbClr val="000000"/>
                </a:solidFill>
              </a:rPr>
              <a:t>ANAYASA YARGISI</a:t>
            </a:r>
          </a:p>
          <a:p>
            <a:pPr algn="ctr" eaLnBrk="1" hangingPunct="1"/>
            <a:r>
              <a:rPr lang="tr-TR" altLang="tr-TR" sz="4000" b="1" i="1">
                <a:solidFill>
                  <a:srgbClr val="000000"/>
                </a:solidFill>
              </a:rPr>
              <a:t>Anayasaya Uygunluk Denetimi</a:t>
            </a:r>
            <a:endParaRPr lang="en-US" altLang="tr-TR" sz="4000">
              <a:solidFill>
                <a:srgbClr val="000000"/>
              </a:solidFill>
            </a:endParaRPr>
          </a:p>
        </p:txBody>
      </p:sp>
      <p:sp>
        <p:nvSpPr>
          <p:cNvPr id="9" name="Dikdörtgen 8"/>
          <p:cNvSpPr/>
          <p:nvPr/>
        </p:nvSpPr>
        <p:spPr>
          <a:xfrm>
            <a:off x="2627313" y="1268413"/>
            <a:ext cx="3960812" cy="431800"/>
          </a:xfrm>
          <a:prstGeom prst="rect">
            <a:avLst/>
          </a:prstGeom>
        </p:spPr>
        <p:txBody>
          <a:bodyPr>
            <a:spAutoFit/>
          </a:bodyPr>
          <a:lstStyle/>
          <a:p>
            <a:pPr algn="ctr">
              <a:defRPr/>
            </a:pPr>
            <a:r>
              <a:rPr lang="tr-TR" sz="2200" b="1" cap="all" dirty="0"/>
              <a:t>KAPSAMI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Başlık 1"/>
          <p:cNvSpPr>
            <a:spLocks noGrp="1"/>
          </p:cNvSpPr>
          <p:nvPr>
            <p:ph type="title"/>
          </p:nvPr>
        </p:nvSpPr>
        <p:spPr/>
        <p:txBody>
          <a:bodyPr/>
          <a:lstStyle/>
          <a:p>
            <a:pPr eaLnBrk="1" hangingPunct="1"/>
            <a:r>
              <a:rPr lang="tr-TR" altLang="tr-TR" b="1" i="1" smtClean="0">
                <a:solidFill>
                  <a:srgbClr val="000000"/>
                </a:solidFill>
              </a:rPr>
              <a:t/>
            </a:r>
            <a:br>
              <a:rPr lang="tr-TR" altLang="tr-TR" b="1" i="1" smtClean="0">
                <a:solidFill>
                  <a:srgbClr val="000000"/>
                </a:solidFill>
              </a:rPr>
            </a:br>
            <a:r>
              <a:rPr lang="en-US" altLang="tr-TR" smtClean="0">
                <a:solidFill>
                  <a:srgbClr val="000000"/>
                </a:solidFill>
              </a:rPr>
              <a:t/>
            </a:r>
            <a:br>
              <a:rPr lang="en-US" altLang="tr-TR" smtClean="0">
                <a:solidFill>
                  <a:srgbClr val="000000"/>
                </a:solidFill>
              </a:rPr>
            </a:br>
            <a:endParaRPr lang="tr-TR" altLang="tr-TR" smtClean="0"/>
          </a:p>
        </p:txBody>
      </p:sp>
      <p:sp>
        <p:nvSpPr>
          <p:cNvPr id="3" name="İçerik Yer Tutucusu 2"/>
          <p:cNvSpPr>
            <a:spLocks noGrp="1"/>
          </p:cNvSpPr>
          <p:nvPr>
            <p:ph sz="half" idx="1"/>
          </p:nvPr>
        </p:nvSpPr>
        <p:spPr>
          <a:xfrm>
            <a:off x="457200" y="2203450"/>
            <a:ext cx="4038600" cy="3922713"/>
          </a:xfrm>
        </p:spPr>
        <p:txBody>
          <a:bodyPr/>
          <a:lstStyle/>
          <a:p>
            <a:pPr marL="0" indent="0" algn="ctr" eaLnBrk="1" hangingPunct="1">
              <a:buFont typeface="Arial" pitchFamily="34" charset="0"/>
              <a:buNone/>
              <a:defRPr/>
            </a:pPr>
            <a:r>
              <a:rPr lang="tr-TR" b="1" dirty="0" smtClean="0"/>
              <a:t>Esas yönünden iptal davası açma yetkisi:</a:t>
            </a:r>
          </a:p>
          <a:p>
            <a:pPr eaLnBrk="1" hangingPunct="1">
              <a:defRPr/>
            </a:pPr>
            <a:r>
              <a:rPr lang="tr-TR" dirty="0" smtClean="0"/>
              <a:t>Cumhurbaşkanı, </a:t>
            </a:r>
          </a:p>
          <a:p>
            <a:pPr eaLnBrk="1" hangingPunct="1">
              <a:defRPr/>
            </a:pPr>
            <a:r>
              <a:rPr lang="tr-TR" dirty="0" smtClean="0"/>
              <a:t>İktidar ve ana muhalefet partisi meclis grupları,</a:t>
            </a:r>
          </a:p>
          <a:p>
            <a:pPr eaLnBrk="1" hangingPunct="1">
              <a:defRPr/>
            </a:pPr>
            <a:r>
              <a:rPr lang="tr-TR" dirty="0" smtClean="0"/>
              <a:t>TBMM’nin üye tam sayısının en az beşte biri tutarındaki üyelerine aittir.</a:t>
            </a:r>
          </a:p>
        </p:txBody>
      </p:sp>
      <p:sp>
        <p:nvSpPr>
          <p:cNvPr id="4" name="İçerik Yer Tutucusu 3"/>
          <p:cNvSpPr>
            <a:spLocks noGrp="1"/>
          </p:cNvSpPr>
          <p:nvPr>
            <p:ph sz="half" idx="2"/>
          </p:nvPr>
        </p:nvSpPr>
        <p:spPr>
          <a:xfrm>
            <a:off x="4648200" y="2203450"/>
            <a:ext cx="4038600" cy="3922713"/>
          </a:xfrm>
        </p:spPr>
        <p:txBody>
          <a:bodyPr/>
          <a:lstStyle/>
          <a:p>
            <a:pPr marL="0" indent="0" algn="ctr" eaLnBrk="1" hangingPunct="1">
              <a:buFont typeface="Arial" pitchFamily="34" charset="0"/>
              <a:buNone/>
              <a:defRPr/>
            </a:pPr>
            <a:r>
              <a:rPr lang="tr-TR" b="1" dirty="0" smtClean="0"/>
              <a:t>Şekil yönünden iptal davası açma yetkisi:</a:t>
            </a:r>
          </a:p>
          <a:p>
            <a:pPr algn="just" eaLnBrk="1" hangingPunct="1">
              <a:defRPr/>
            </a:pPr>
            <a:r>
              <a:rPr lang="tr-TR" dirty="0" smtClean="0"/>
              <a:t>Cumhurbaşkanı ve</a:t>
            </a:r>
          </a:p>
          <a:p>
            <a:pPr algn="just" eaLnBrk="1" hangingPunct="1">
              <a:defRPr/>
            </a:pPr>
            <a:r>
              <a:rPr lang="tr-TR" dirty="0" smtClean="0"/>
              <a:t>TBMM’nin üye tam sayısının beşte biri tutarındaki üyelerine aittir.</a:t>
            </a:r>
            <a:endParaRPr lang="tr-TR" dirty="0"/>
          </a:p>
        </p:txBody>
      </p:sp>
      <p:sp>
        <p:nvSpPr>
          <p:cNvPr id="9" name="Dikdörtgen 8"/>
          <p:cNvSpPr/>
          <p:nvPr/>
        </p:nvSpPr>
        <p:spPr>
          <a:xfrm>
            <a:off x="971550" y="836613"/>
            <a:ext cx="6985000" cy="954087"/>
          </a:xfrm>
          <a:prstGeom prst="rect">
            <a:avLst/>
          </a:prstGeom>
        </p:spPr>
        <p:txBody>
          <a:bodyPr>
            <a:spAutoFit/>
          </a:bodyPr>
          <a:lstStyle/>
          <a:p>
            <a:pPr algn="ctr">
              <a:defRPr/>
            </a:pPr>
            <a:r>
              <a:rPr lang="tr-TR" sz="2800" b="1" cap="all" dirty="0"/>
              <a:t>İPTAL DAVASI</a:t>
            </a:r>
          </a:p>
          <a:p>
            <a:pPr algn="ctr">
              <a:defRPr/>
            </a:pPr>
            <a:r>
              <a:rPr lang="tr-TR" sz="2800" b="1" cap="all" dirty="0"/>
              <a:t>(SOYUT Norm Denetimi)</a:t>
            </a:r>
          </a:p>
        </p:txBody>
      </p:sp>
      <p:sp>
        <p:nvSpPr>
          <p:cNvPr id="10" name="Rectangle 2"/>
          <p:cNvSpPr txBox="1">
            <a:spLocks noChangeArrowheads="1"/>
          </p:cNvSpPr>
          <p:nvPr/>
        </p:nvSpPr>
        <p:spPr bwMode="auto">
          <a:xfrm>
            <a:off x="395288" y="188913"/>
            <a:ext cx="8229600"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000" b="1" i="1">
                <a:solidFill>
                  <a:srgbClr val="000000"/>
                </a:solidFill>
              </a:rPr>
              <a:t>ANAYASA YARGISI</a:t>
            </a:r>
          </a:p>
        </p:txBody>
      </p:sp>
      <p:sp>
        <p:nvSpPr>
          <p:cNvPr id="11" name="Dikdörtgen 10"/>
          <p:cNvSpPr/>
          <p:nvPr/>
        </p:nvSpPr>
        <p:spPr>
          <a:xfrm>
            <a:off x="2484438" y="1773238"/>
            <a:ext cx="3959225" cy="430212"/>
          </a:xfrm>
          <a:prstGeom prst="rect">
            <a:avLst/>
          </a:prstGeom>
        </p:spPr>
        <p:txBody>
          <a:bodyPr>
            <a:spAutoFit/>
          </a:bodyPr>
          <a:lstStyle/>
          <a:p>
            <a:pPr algn="ctr">
              <a:defRPr/>
            </a:pPr>
            <a:r>
              <a:rPr lang="tr-TR" sz="2200" b="1" cap="all" dirty="0"/>
              <a:t>Dava açma yetkisi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ppt_x</p:attrName>
                                        </p:attrNameLst>
                                      </p:cBhvr>
                                      <p:tavLst>
                                        <p:tav tm="0">
                                          <p:val>
                                            <p:strVal val="#ppt_x-.2"/>
                                          </p:val>
                                        </p:tav>
                                        <p:tav tm="100000">
                                          <p:val>
                                            <p:strVal val="#ppt_x"/>
                                          </p:val>
                                        </p:tav>
                                      </p:tavLst>
                                    </p:anim>
                                    <p:anim calcmode="lin" valueType="num">
                                      <p:cBhvr>
                                        <p:cTn id="8"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İçerik Yer Tutucusu 2"/>
          <p:cNvSpPr>
            <a:spLocks noGrp="1"/>
          </p:cNvSpPr>
          <p:nvPr>
            <p:ph idx="1"/>
          </p:nvPr>
        </p:nvSpPr>
        <p:spPr>
          <a:xfrm>
            <a:off x="755650" y="1268413"/>
            <a:ext cx="8137525" cy="4741862"/>
          </a:xfrm>
        </p:spPr>
        <p:txBody>
          <a:bodyPr/>
          <a:lstStyle/>
          <a:p>
            <a:pPr marL="0" indent="0" algn="just" eaLnBrk="1" hangingPunct="1">
              <a:buFont typeface="Arial" pitchFamily="34" charset="0"/>
              <a:buNone/>
              <a:defRPr/>
            </a:pPr>
            <a:r>
              <a:rPr lang="tr-TR" sz="3000" dirty="0" smtClean="0"/>
              <a:t>İktidar ve ana muhalefet partileri Meclis grupları şekil bakımından Anayasaya aykırılık iddiasıyla iptal davası açamazlar. </a:t>
            </a:r>
          </a:p>
          <a:p>
            <a:pPr marL="0" indent="0" algn="just" eaLnBrk="1" hangingPunct="1">
              <a:buFont typeface="Arial" pitchFamily="34" charset="0"/>
              <a:buNone/>
              <a:defRPr/>
            </a:pPr>
            <a:r>
              <a:rPr lang="tr-TR" sz="3000" dirty="0" smtClean="0"/>
              <a:t>Bu sınırlama </a:t>
            </a:r>
          </a:p>
          <a:p>
            <a:pPr algn="just" eaLnBrk="1" hangingPunct="1">
              <a:buFont typeface="Wingdings" panose="05000000000000000000" pitchFamily="2" charset="2"/>
              <a:buChar char="Ø"/>
              <a:defRPr/>
            </a:pPr>
            <a:r>
              <a:rPr lang="tr-TR" sz="3000" dirty="0" smtClean="0"/>
              <a:t>Kanun hükmünde kararnameler ve </a:t>
            </a:r>
          </a:p>
          <a:p>
            <a:pPr algn="just" eaLnBrk="1" hangingPunct="1">
              <a:buFont typeface="Wingdings" panose="05000000000000000000" pitchFamily="2" charset="2"/>
              <a:buChar char="Ø"/>
              <a:defRPr/>
            </a:pPr>
            <a:r>
              <a:rPr lang="tr-TR" sz="3000" dirty="0" smtClean="0"/>
              <a:t>Türkiye Büyük Millet Meclisi İçtüzüklerine </a:t>
            </a:r>
          </a:p>
          <a:p>
            <a:pPr marL="0" indent="0" algn="just" eaLnBrk="1" hangingPunct="1">
              <a:buFont typeface="Arial" pitchFamily="34" charset="0"/>
              <a:buNone/>
              <a:defRPr/>
            </a:pPr>
            <a:r>
              <a:rPr lang="tr-TR" sz="3000" dirty="0" smtClean="0"/>
              <a:t>karşı açılacak iptal davaları için geçerli değildir. </a:t>
            </a:r>
          </a:p>
          <a:p>
            <a:pPr marL="0" indent="0" algn="just" eaLnBrk="1" hangingPunct="1">
              <a:buFont typeface="Arial" pitchFamily="34" charset="0"/>
              <a:buNone/>
              <a:defRPr/>
            </a:pPr>
            <a:r>
              <a:rPr lang="tr-TR" sz="3000" dirty="0" smtClean="0"/>
              <a:t>Bunlar hakkında iktidar ve ana muhalefet partileri meclis grupları da iptal davası açabilirler.</a:t>
            </a:r>
            <a:endParaRPr lang="en-US" altLang="tr-TR" sz="3000" dirty="0"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ANAYASA YARGISI</a:t>
            </a:r>
            <a:endParaRPr lang="en-US" altLang="tr-TR" sz="4400">
              <a:solidFill>
                <a:srgbClr val="000000"/>
              </a:solidFill>
            </a:endParaRPr>
          </a:p>
        </p:txBody>
      </p:sp>
      <p:sp>
        <p:nvSpPr>
          <p:cNvPr id="15365" name="Dikdörtgen 1"/>
          <p:cNvSpPr>
            <a:spLocks noChangeArrowheads="1"/>
          </p:cNvSpPr>
          <p:nvPr/>
        </p:nvSpPr>
        <p:spPr bwMode="auto">
          <a:xfrm>
            <a:off x="7759700" y="5949950"/>
            <a:ext cx="12874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r" eaLnBrk="1" hangingPunct="1">
              <a:spcBef>
                <a:spcPct val="20000"/>
              </a:spcBef>
            </a:pPr>
            <a:r>
              <a:rPr lang="tr-TR" altLang="tr-TR" sz="1000">
                <a:solidFill>
                  <a:srgbClr val="000000"/>
                </a:solidFill>
              </a:rPr>
              <a:t>(Özbudun, 2004,396)</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Başlık 1"/>
          <p:cNvSpPr>
            <a:spLocks noGrp="1"/>
          </p:cNvSpPr>
          <p:nvPr>
            <p:ph type="title"/>
          </p:nvPr>
        </p:nvSpPr>
        <p:spPr/>
        <p:txBody>
          <a:bodyPr/>
          <a:lstStyle/>
          <a:p>
            <a:pPr eaLnBrk="1" hangingPunct="1"/>
            <a:r>
              <a:rPr lang="tr-TR" altLang="tr-TR" b="1" i="1" smtClean="0">
                <a:solidFill>
                  <a:srgbClr val="000000"/>
                </a:solidFill>
              </a:rPr>
              <a:t/>
            </a:r>
            <a:br>
              <a:rPr lang="tr-TR" altLang="tr-TR" b="1" i="1" smtClean="0">
                <a:solidFill>
                  <a:srgbClr val="000000"/>
                </a:solidFill>
              </a:rPr>
            </a:br>
            <a:r>
              <a:rPr lang="en-US" altLang="tr-TR" smtClean="0">
                <a:solidFill>
                  <a:srgbClr val="000000"/>
                </a:solidFill>
              </a:rPr>
              <a:t/>
            </a:r>
            <a:br>
              <a:rPr lang="en-US" altLang="tr-TR" smtClean="0">
                <a:solidFill>
                  <a:srgbClr val="000000"/>
                </a:solidFill>
              </a:rPr>
            </a:br>
            <a:endParaRPr lang="tr-TR" altLang="tr-TR" smtClean="0"/>
          </a:p>
        </p:txBody>
      </p:sp>
      <p:sp>
        <p:nvSpPr>
          <p:cNvPr id="16388" name="İçerik Yer Tutucusu 2"/>
          <p:cNvSpPr>
            <a:spLocks noGrp="1"/>
          </p:cNvSpPr>
          <p:nvPr>
            <p:ph sz="half" idx="1"/>
          </p:nvPr>
        </p:nvSpPr>
        <p:spPr>
          <a:xfrm>
            <a:off x="457200" y="2203450"/>
            <a:ext cx="4038600" cy="3922713"/>
          </a:xfrm>
        </p:spPr>
        <p:txBody>
          <a:bodyPr/>
          <a:lstStyle/>
          <a:p>
            <a:pPr marL="0" indent="0" algn="ctr" eaLnBrk="1" hangingPunct="1">
              <a:buFont typeface="Arial" pitchFamily="34" charset="0"/>
              <a:buNone/>
            </a:pPr>
            <a:r>
              <a:rPr lang="tr-TR" altLang="tr-TR" sz="2000" smtClean="0"/>
              <a:t>Genel olarak </a:t>
            </a:r>
            <a:r>
              <a:rPr lang="tr-TR" altLang="tr-TR" sz="2000" b="1" smtClean="0"/>
              <a:t>iptal davası açma süresi </a:t>
            </a:r>
            <a:r>
              <a:rPr lang="tr-TR" altLang="tr-TR" sz="2000" i="1" u="sng" smtClean="0"/>
              <a:t>altmış gün</a:t>
            </a:r>
            <a:r>
              <a:rPr lang="tr-TR" altLang="tr-TR" sz="2000" smtClean="0"/>
              <a:t>dür.</a:t>
            </a:r>
          </a:p>
          <a:p>
            <a:pPr marL="0" indent="0" algn="just" eaLnBrk="1" hangingPunct="1">
              <a:buFont typeface="Arial" pitchFamily="34" charset="0"/>
              <a:buNone/>
            </a:pPr>
            <a:r>
              <a:rPr lang="tr-TR" altLang="tr-TR" sz="2000" smtClean="0"/>
              <a:t> “Anayasa Mahkemesinde doğrudan doğruya iptal davası açma hakkı, iptali istenen kanun, kanun hükmünde kararname veya içtüzüğün Resmî Gazetede yayımlanmasından başlayarak altmış gün sonra düşer”.  (AY md. 151).</a:t>
            </a:r>
          </a:p>
        </p:txBody>
      </p:sp>
      <p:sp>
        <p:nvSpPr>
          <p:cNvPr id="16389" name="İçerik Yer Tutucusu 3"/>
          <p:cNvSpPr>
            <a:spLocks noGrp="1"/>
          </p:cNvSpPr>
          <p:nvPr>
            <p:ph sz="half" idx="2"/>
          </p:nvPr>
        </p:nvSpPr>
        <p:spPr>
          <a:xfrm>
            <a:off x="4648200" y="2203450"/>
            <a:ext cx="4038600" cy="3922713"/>
          </a:xfrm>
        </p:spPr>
        <p:txBody>
          <a:bodyPr/>
          <a:lstStyle/>
          <a:p>
            <a:pPr marL="0" indent="0" algn="just" eaLnBrk="1" hangingPunct="1">
              <a:buFont typeface="Arial" pitchFamily="34" charset="0"/>
              <a:buNone/>
            </a:pPr>
            <a:r>
              <a:rPr lang="tr-TR" altLang="tr-TR" sz="2000" smtClean="0"/>
              <a:t>Kanunlara ve Anayasa değişikliklerine karşı </a:t>
            </a:r>
            <a:r>
              <a:rPr lang="tr-TR" altLang="tr-TR" sz="2000" b="1" smtClean="0"/>
              <a:t>şekil bozukluğuna dayalı iptal davası açma süresi </a:t>
            </a:r>
            <a:r>
              <a:rPr lang="tr-TR" altLang="tr-TR" sz="2000" smtClean="0"/>
              <a:t>ise </a:t>
            </a:r>
            <a:r>
              <a:rPr lang="tr-TR" altLang="tr-TR" sz="2000" i="1" u="sng" smtClean="0"/>
              <a:t>on gün</a:t>
            </a:r>
            <a:r>
              <a:rPr lang="tr-TR" altLang="tr-TR" sz="2000" smtClean="0"/>
              <a:t>dür. “Kanunun yayımlandığı tarihten itibaren on gün geçtikten sonra, şekil bozukluğuna dayalı iptal davası açılamaz” (AY md. 148/2).</a:t>
            </a:r>
          </a:p>
          <a:p>
            <a:pPr marL="0" indent="0" algn="just" eaLnBrk="1" hangingPunct="1">
              <a:buFont typeface="Arial" pitchFamily="34" charset="0"/>
              <a:buNone/>
            </a:pPr>
            <a:r>
              <a:rPr lang="tr-TR" altLang="tr-TR" sz="2000" smtClean="0"/>
              <a:t> Bu sınırlama kanun hükmünde kararnameler ve Türkiye Büyük Millet Meclisi İçtüzüklerine karşı açılacak şekil bozukluğuna dayalı iptal davaları için geçerli değildir.</a:t>
            </a:r>
          </a:p>
          <a:p>
            <a:pPr marL="0" indent="0" algn="r" eaLnBrk="1" hangingPunct="1">
              <a:buFont typeface="Arial" pitchFamily="34" charset="0"/>
              <a:buNone/>
            </a:pPr>
            <a:r>
              <a:rPr lang="tr-TR" altLang="tr-TR" sz="1000" smtClean="0"/>
              <a:t>(Gözler,2000)</a:t>
            </a:r>
          </a:p>
        </p:txBody>
      </p:sp>
      <p:sp>
        <p:nvSpPr>
          <p:cNvPr id="9" name="Dikdörtgen 8"/>
          <p:cNvSpPr/>
          <p:nvPr/>
        </p:nvSpPr>
        <p:spPr>
          <a:xfrm>
            <a:off x="971550" y="836613"/>
            <a:ext cx="6985000" cy="954087"/>
          </a:xfrm>
          <a:prstGeom prst="rect">
            <a:avLst/>
          </a:prstGeom>
        </p:spPr>
        <p:txBody>
          <a:bodyPr>
            <a:spAutoFit/>
          </a:bodyPr>
          <a:lstStyle/>
          <a:p>
            <a:pPr algn="ctr">
              <a:defRPr/>
            </a:pPr>
            <a:r>
              <a:rPr lang="tr-TR" sz="2800" b="1" cap="all" dirty="0"/>
              <a:t>İPTAL DAVASI</a:t>
            </a:r>
          </a:p>
          <a:p>
            <a:pPr algn="ctr">
              <a:defRPr/>
            </a:pPr>
            <a:r>
              <a:rPr lang="tr-TR" sz="2800" b="1" cap="all" dirty="0"/>
              <a:t>(SOYUT Norm </a:t>
            </a:r>
            <a:r>
              <a:rPr lang="tr-TR" sz="2800" b="1" cap="all" dirty="0" err="1"/>
              <a:t>Denetİmİ</a:t>
            </a:r>
            <a:r>
              <a:rPr lang="tr-TR" sz="2800" b="1" cap="all" dirty="0"/>
              <a:t>)</a:t>
            </a:r>
          </a:p>
        </p:txBody>
      </p:sp>
      <p:sp>
        <p:nvSpPr>
          <p:cNvPr id="10" name="Rectangle 2"/>
          <p:cNvSpPr txBox="1">
            <a:spLocks noChangeArrowheads="1"/>
          </p:cNvSpPr>
          <p:nvPr/>
        </p:nvSpPr>
        <p:spPr bwMode="auto">
          <a:xfrm>
            <a:off x="395288" y="188913"/>
            <a:ext cx="8229600"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000" b="1" i="1">
                <a:solidFill>
                  <a:srgbClr val="000000"/>
                </a:solidFill>
              </a:rPr>
              <a:t>ANAYASA YARGISI</a:t>
            </a:r>
          </a:p>
        </p:txBody>
      </p:sp>
      <p:sp>
        <p:nvSpPr>
          <p:cNvPr id="11" name="Dikdörtgen 10"/>
          <p:cNvSpPr/>
          <p:nvPr/>
        </p:nvSpPr>
        <p:spPr>
          <a:xfrm>
            <a:off x="2484438" y="1773238"/>
            <a:ext cx="3959225" cy="430212"/>
          </a:xfrm>
          <a:prstGeom prst="rect">
            <a:avLst/>
          </a:prstGeom>
        </p:spPr>
        <p:txBody>
          <a:bodyPr>
            <a:spAutoFit/>
          </a:bodyPr>
          <a:lstStyle/>
          <a:p>
            <a:pPr algn="ctr">
              <a:defRPr/>
            </a:pPr>
            <a:r>
              <a:rPr lang="tr-TR" sz="2200" b="1" cap="all" dirty="0"/>
              <a:t>Dava açma </a:t>
            </a:r>
            <a:r>
              <a:rPr lang="tr-TR" sz="2200" b="1" cap="all" dirty="0" err="1"/>
              <a:t>süresİ</a:t>
            </a:r>
            <a:endParaRPr lang="tr-TR" sz="2200" b="1" cap="all"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ppt_x</p:attrName>
                                        </p:attrNameLst>
                                      </p:cBhvr>
                                      <p:tavLst>
                                        <p:tav tm="0">
                                          <p:val>
                                            <p:strVal val="#ppt_x-.2"/>
                                          </p:val>
                                        </p:tav>
                                        <p:tav tm="100000">
                                          <p:val>
                                            <p:strVal val="#ppt_x"/>
                                          </p:val>
                                        </p:tav>
                                      </p:tavLst>
                                    </p:anim>
                                    <p:anim calcmode="lin" valueType="num">
                                      <p:cBhvr>
                                        <p:cTn id="8"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İçerik Yer Tutucusu 2"/>
          <p:cNvSpPr>
            <a:spLocks noGrp="1"/>
          </p:cNvSpPr>
          <p:nvPr>
            <p:ph idx="1"/>
          </p:nvPr>
        </p:nvSpPr>
        <p:spPr>
          <a:xfrm>
            <a:off x="755650" y="1700213"/>
            <a:ext cx="8137525" cy="4897437"/>
          </a:xfrm>
        </p:spPr>
        <p:txBody>
          <a:bodyPr/>
          <a:lstStyle/>
          <a:p>
            <a:pPr marL="0" indent="0" algn="just" eaLnBrk="1" hangingPunct="1">
              <a:buFont typeface="Arial" pitchFamily="34" charset="0"/>
              <a:buNone/>
            </a:pPr>
            <a:r>
              <a:rPr lang="tr-TR" altLang="tr-TR" sz="1800" dirty="0" smtClean="0"/>
              <a:t>"Somut norm denetimi, bir mahkemede görülmekte olan bir davanın karara bağlanmasının, o davada kullanılacak hukuk normunun Anayasaya uygun olup olmamasına bağlı olması halinde yapılan denetimdir." </a:t>
            </a:r>
          </a:p>
          <a:p>
            <a:pPr marL="0" indent="0" algn="r" eaLnBrk="1" hangingPunct="1">
              <a:buFont typeface="Arial" pitchFamily="34" charset="0"/>
              <a:buNone/>
            </a:pPr>
            <a:r>
              <a:rPr lang="tr-TR" altLang="tr-TR" sz="1000" dirty="0" smtClean="0"/>
              <a:t>(Kıratlı, 1966’dan </a:t>
            </a:r>
            <a:r>
              <a:rPr lang="tr-TR" altLang="tr-TR" sz="1000" dirty="0" err="1" smtClean="0"/>
              <a:t>akt</a:t>
            </a:r>
            <a:r>
              <a:rPr lang="tr-TR" altLang="tr-TR" sz="1000" dirty="0" smtClean="0"/>
              <a:t>. Özbudun, 2004, 397)</a:t>
            </a:r>
          </a:p>
          <a:p>
            <a:pPr marL="0" indent="0" algn="r" eaLnBrk="1" hangingPunct="1">
              <a:buFont typeface="Arial" pitchFamily="34" charset="0"/>
              <a:buNone/>
            </a:pPr>
            <a:endParaRPr lang="tr-TR" altLang="tr-TR" sz="500" dirty="0" smtClean="0"/>
          </a:p>
          <a:p>
            <a:pPr marL="0" indent="0" algn="just" eaLnBrk="1" hangingPunct="1">
              <a:buFont typeface="Arial" pitchFamily="34" charset="0"/>
              <a:buNone/>
            </a:pPr>
            <a:r>
              <a:rPr lang="tr-TR" altLang="tr-TR" sz="1800" dirty="0" smtClean="0"/>
              <a:t>Adli (hukuk ve ceza) veya idare mahkemelerinin , görmekte oldukları hukuki uyuşmazlıklara uygulayacakları  kanunun Anayasaya aykırı olduğu görüşünde olmaları halinde Anayasa Mahkemesi’ne başvurabilir. Yargılamanın taraflarından birinin ileri sürmesi veya hakimin resen o davaya uygulanacak olan kanun hükmünün Anayasaya aykırılığı yönünde görüş oluşması durumunda, mahkeme bu iddiayı kendisi çözmez, Anayasa Mahkemesi’ne başvurması gerekir.</a:t>
            </a:r>
          </a:p>
          <a:p>
            <a:pPr marL="0" indent="0" algn="just" eaLnBrk="1" hangingPunct="1">
              <a:buFont typeface="Arial" pitchFamily="34" charset="0"/>
              <a:buNone/>
            </a:pPr>
            <a:r>
              <a:rPr lang="tr-TR" altLang="tr-TR" sz="1800" dirty="0" smtClean="0"/>
              <a:t>Anayasa Mahkemesi, işin kendisine gelmesinden itibaren 5 ay içinde, kendisine sunulan anayasa aykırılık iddiasını karara bağlar ve açıklar. 5 ay içinde Anayasa Mahkemesince karar verilmemesi halinde, davayı görmekte olan mahkeme yürürlükteki kanun hükümlerine göre davayı sonuçlandırır. Ancak, Anayasa Mahkemesi’nin kararı, esas hakkında karar kesinleşinceye kadar gelirse, mahkeme buna uymak zorundadır. </a:t>
            </a:r>
          </a:p>
          <a:p>
            <a:pPr marL="0" indent="0" algn="r" eaLnBrk="1" hangingPunct="1">
              <a:buFont typeface="Arial" pitchFamily="34" charset="0"/>
              <a:buNone/>
            </a:pPr>
            <a:r>
              <a:rPr lang="tr-TR" altLang="tr-TR" sz="1000" dirty="0" smtClean="0"/>
              <a:t>(Bilgili ve Demirkapı, 2012, 170)</a:t>
            </a:r>
          </a:p>
          <a:p>
            <a:pPr marL="0" indent="0" algn="just" eaLnBrk="1" hangingPunct="1">
              <a:buFont typeface="Arial" pitchFamily="34" charset="0"/>
              <a:buNone/>
            </a:pPr>
            <a:endParaRPr lang="en-US" altLang="tr-TR" sz="2000" dirty="0" smtClean="0"/>
          </a:p>
        </p:txBody>
      </p:sp>
      <p:sp>
        <p:nvSpPr>
          <p:cNvPr id="4" name="Rectangle 2"/>
          <p:cNvSpPr txBox="1">
            <a:spLocks noChangeArrowheads="1"/>
          </p:cNvSpPr>
          <p:nvPr/>
        </p:nvSpPr>
        <p:spPr bwMode="auto">
          <a:xfrm>
            <a:off x="457200" y="53975"/>
            <a:ext cx="8229600"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ANAYASA YARGISI</a:t>
            </a:r>
            <a:endParaRPr lang="en-US" altLang="tr-TR" sz="4400">
              <a:solidFill>
                <a:srgbClr val="000000"/>
              </a:solidFill>
            </a:endParaRPr>
          </a:p>
        </p:txBody>
      </p:sp>
      <p:sp>
        <p:nvSpPr>
          <p:cNvPr id="6" name="Dikdörtgen 5"/>
          <p:cNvSpPr/>
          <p:nvPr/>
        </p:nvSpPr>
        <p:spPr>
          <a:xfrm>
            <a:off x="971550" y="674688"/>
            <a:ext cx="6985000" cy="954087"/>
          </a:xfrm>
          <a:prstGeom prst="rect">
            <a:avLst/>
          </a:prstGeom>
        </p:spPr>
        <p:txBody>
          <a:bodyPr>
            <a:spAutoFit/>
          </a:bodyPr>
          <a:lstStyle/>
          <a:p>
            <a:pPr algn="ctr">
              <a:defRPr/>
            </a:pPr>
            <a:r>
              <a:rPr lang="tr-TR" sz="2800" b="1" cap="all" dirty="0"/>
              <a:t>İTİRAZ YOLU</a:t>
            </a:r>
          </a:p>
          <a:p>
            <a:pPr algn="ctr">
              <a:defRPr/>
            </a:pPr>
            <a:r>
              <a:rPr lang="tr-TR" sz="2800" b="1" cap="all" dirty="0"/>
              <a:t>(SOMUT NORM DENETİMİ)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İçerik Yer Tutucusu 2"/>
          <p:cNvSpPr>
            <a:spLocks noGrp="1"/>
          </p:cNvSpPr>
          <p:nvPr>
            <p:ph idx="1"/>
          </p:nvPr>
        </p:nvSpPr>
        <p:spPr>
          <a:xfrm>
            <a:off x="755650" y="1268413"/>
            <a:ext cx="8137525" cy="4741862"/>
          </a:xfrm>
        </p:spPr>
        <p:txBody>
          <a:bodyPr/>
          <a:lstStyle/>
          <a:p>
            <a:pPr marL="0" indent="0" algn="ctr" eaLnBrk="1" hangingPunct="1">
              <a:buFont typeface="Arial" pitchFamily="34" charset="0"/>
              <a:buNone/>
            </a:pPr>
            <a:r>
              <a:rPr lang="tr-TR" altLang="tr-TR" sz="3000" b="1" smtClean="0"/>
              <a:t>BİREYSEL BAŞVURU</a:t>
            </a:r>
          </a:p>
          <a:p>
            <a:pPr marL="0" indent="0" algn="ctr" eaLnBrk="1" hangingPunct="1">
              <a:buFont typeface="Arial" pitchFamily="34" charset="0"/>
              <a:buNone/>
            </a:pPr>
            <a:r>
              <a:rPr lang="tr-TR" altLang="tr-TR" sz="3000" smtClean="0"/>
              <a:t>Anayasa md. 148/3 uyarınca, </a:t>
            </a:r>
          </a:p>
          <a:p>
            <a:pPr marL="0" indent="0" algn="just" eaLnBrk="1" hangingPunct="1">
              <a:buFont typeface="Arial" pitchFamily="34" charset="0"/>
              <a:buNone/>
            </a:pPr>
            <a:r>
              <a:rPr lang="tr-TR" altLang="tr-TR" smtClean="0"/>
              <a:t>Herkes, Anayasada güvence altına alınmış temel hak ve özgürlüklerinden, Avrupa İnsan Hakları Sözleşmesi kapsamındaki herhangi birinin kamu gücü tarafından, ihlal edildiği iddiasıyla Anayasa Mahkemesine başvurabilir. Başvuruda bulunabilmek için olağan kanun yollarının tüketilmiş olması şarttır.</a:t>
            </a:r>
          </a:p>
          <a:p>
            <a:pPr marL="400050" lvl="1" indent="0" algn="just" eaLnBrk="1" hangingPunct="1">
              <a:buFont typeface="Arial" pitchFamily="34" charset="0"/>
              <a:buNone/>
            </a:pPr>
            <a:endParaRPr lang="tr-TR" altLang="tr-TR"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ANAYASA YARGISI</a:t>
            </a:r>
            <a:endParaRPr lang="en-US" altLang="tr-TR" sz="44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İçerik Yer Tutucusu 2"/>
          <p:cNvSpPr>
            <a:spLocks noGrp="1"/>
          </p:cNvSpPr>
          <p:nvPr>
            <p:ph idx="1"/>
          </p:nvPr>
        </p:nvSpPr>
        <p:spPr>
          <a:xfrm>
            <a:off x="755650" y="1268413"/>
            <a:ext cx="8137525" cy="4741862"/>
          </a:xfrm>
        </p:spPr>
        <p:txBody>
          <a:bodyPr/>
          <a:lstStyle/>
          <a:p>
            <a:pPr marL="0" indent="0" algn="ctr" eaLnBrk="1" hangingPunct="1">
              <a:buFont typeface="Arial" pitchFamily="34" charset="0"/>
              <a:buNone/>
            </a:pPr>
            <a:r>
              <a:rPr lang="tr-TR" altLang="tr-TR" sz="3000" b="1" smtClean="0"/>
              <a:t>BİREYSEL BAŞVURU</a:t>
            </a:r>
          </a:p>
          <a:p>
            <a:pPr marL="0" indent="0" algn="just" eaLnBrk="1" hangingPunct="1">
              <a:buFont typeface="Arial" pitchFamily="34" charset="0"/>
              <a:buNone/>
            </a:pPr>
            <a:r>
              <a:rPr lang="tr-TR" altLang="tr-TR" sz="3000" smtClean="0"/>
              <a:t>Bireysel başvuru, temel hak ve özgürlükleri kamu gücü tarafından ihlal edilen bireylerin açabilecekleri bir dava türü, ancak ikincil ve yardımcı nitelikteki olağanüstü bir hukukî çaredir 			</a:t>
            </a:r>
            <a:r>
              <a:rPr lang="tr-TR" altLang="tr-TR" sz="1000" smtClean="0"/>
              <a:t>(Aydın, 2011,125).</a:t>
            </a:r>
          </a:p>
          <a:p>
            <a:pPr marL="0" indent="0" algn="just" eaLnBrk="1" hangingPunct="1">
              <a:buFont typeface="Arial" pitchFamily="34" charset="0"/>
              <a:buNone/>
            </a:pPr>
            <a:r>
              <a:rPr lang="tr-TR" altLang="tr-TR" sz="3000" smtClean="0"/>
              <a:t>Bireysel başvurunun subjektif işlevi, bireyin temel hak ve özgürlüklerinin anayasa yargısı yoluyla korunmasıdır; objektif işlevi ise, hukuk düzeninin korunması ve anayasa yargısı içtihatlarının geliştirilmesidir 					</a:t>
            </a:r>
            <a:r>
              <a:rPr lang="tr-TR" altLang="tr-TR" sz="1000" smtClean="0"/>
              <a:t>(Aydın, 2011,126).</a:t>
            </a:r>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ANAYASA YARGISI</a:t>
            </a:r>
            <a:endParaRPr lang="en-US" altLang="tr-TR" sz="44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İçerik Yer Tutucusu 2"/>
          <p:cNvSpPr>
            <a:spLocks noGrp="1"/>
          </p:cNvSpPr>
          <p:nvPr>
            <p:ph idx="1"/>
          </p:nvPr>
        </p:nvSpPr>
        <p:spPr>
          <a:xfrm>
            <a:off x="611188" y="1412875"/>
            <a:ext cx="8229600" cy="4525963"/>
          </a:xfrm>
        </p:spPr>
        <p:txBody>
          <a:bodyPr/>
          <a:lstStyle/>
          <a:p>
            <a:pPr marL="0" indent="0" algn="just" eaLnBrk="1" hangingPunct="1">
              <a:buFont typeface="Arial" pitchFamily="34" charset="0"/>
              <a:buNone/>
            </a:pPr>
            <a:r>
              <a:rPr lang="tr-TR" altLang="tr-TR" smtClean="0"/>
              <a:t>İdari yargı, Devlet, Belediye, Köy gibi kamu tüzel kişilerinin diğer deyişle idarenin işlem ve eylemlerinden ve genel olarak kamu hukukuna ait idari faaliyetlerinden doğan uyuşmazlıkları çözümler.</a:t>
            </a:r>
          </a:p>
          <a:p>
            <a:pPr marL="0" indent="0" eaLnBrk="1" hangingPunct="1">
              <a:buFont typeface="Arial" pitchFamily="34" charset="0"/>
              <a:buNone/>
            </a:pPr>
            <a:r>
              <a:rPr lang="tr-TR" altLang="tr-TR" sz="1000" smtClean="0"/>
              <a:t>							(Bilgili ve Demirkapı, 2012, 172)</a:t>
            </a:r>
            <a:endParaRPr lang="en-US" altLang="tr-TR" sz="1000"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İDARİ YARGI</a:t>
            </a:r>
            <a:endParaRPr lang="en-US" altLang="tr-TR" sz="4400">
              <a:solidFill>
                <a:srgbClr val="000000"/>
              </a:solidFill>
            </a:endParaRPr>
          </a:p>
        </p:txBody>
      </p:sp>
      <p:pic>
        <p:nvPicPr>
          <p:cNvPr id="20485"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213" y="4125913"/>
            <a:ext cx="3856037" cy="261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İçerik Yer Tutucusu 2"/>
          <p:cNvSpPr>
            <a:spLocks noGrp="1"/>
          </p:cNvSpPr>
          <p:nvPr>
            <p:ph idx="1"/>
          </p:nvPr>
        </p:nvSpPr>
        <p:spPr>
          <a:xfrm>
            <a:off x="468313" y="908050"/>
            <a:ext cx="8229600" cy="4525963"/>
          </a:xfrm>
        </p:spPr>
        <p:txBody>
          <a:bodyPr/>
          <a:lstStyle/>
          <a:p>
            <a:pPr marL="0" indent="0" algn="ctr" eaLnBrk="1" hangingPunct="1">
              <a:buFont typeface="Arial" pitchFamily="34" charset="0"/>
              <a:buNone/>
            </a:pPr>
            <a:r>
              <a:rPr lang="tr-TR" altLang="tr-TR" sz="4000" b="1" i="1" dirty="0" smtClean="0"/>
              <a:t>BU DERSTE NELER ÖĞRENECEĞİZ?</a:t>
            </a:r>
          </a:p>
          <a:p>
            <a:pPr marL="0" indent="0" algn="ctr" eaLnBrk="1" hangingPunct="1">
              <a:buFont typeface="Arial" pitchFamily="34" charset="0"/>
              <a:buNone/>
            </a:pPr>
            <a:endParaRPr lang="tr-TR" altLang="tr-TR" sz="1100" b="1" i="1" dirty="0" smtClean="0"/>
          </a:p>
          <a:p>
            <a:pPr marL="0" indent="0" algn="ctr" eaLnBrk="1" hangingPunct="1">
              <a:buFont typeface="Arial" pitchFamily="34" charset="0"/>
              <a:buNone/>
            </a:pPr>
            <a:endParaRPr lang="tr-TR" altLang="tr-TR" sz="800" b="1" i="1" dirty="0" smtClean="0"/>
          </a:p>
          <a:p>
            <a:pPr lvl="2" eaLnBrk="1" hangingPunct="1">
              <a:buFont typeface="Wingdings" pitchFamily="2" charset="2"/>
              <a:buChar char="Ø"/>
            </a:pPr>
            <a:r>
              <a:rPr lang="tr-TR" altLang="tr-TR" sz="3200" dirty="0" smtClean="0"/>
              <a:t>Yargı nedir?</a:t>
            </a:r>
          </a:p>
          <a:p>
            <a:pPr lvl="2" eaLnBrk="1" hangingPunct="1">
              <a:buFont typeface="Wingdings" pitchFamily="2" charset="2"/>
              <a:buChar char="Ø"/>
            </a:pPr>
            <a:r>
              <a:rPr lang="tr-TR" altLang="tr-TR" sz="3200" dirty="0" smtClean="0"/>
              <a:t>Türk hukukunda yargının bölümleri</a:t>
            </a:r>
          </a:p>
          <a:p>
            <a:pPr lvl="2" eaLnBrk="1" hangingPunct="1">
              <a:buFont typeface="Wingdings" pitchFamily="2" charset="2"/>
              <a:buChar char="Ø"/>
            </a:pPr>
            <a:r>
              <a:rPr lang="tr-TR" altLang="tr-TR" sz="3200" dirty="0" smtClean="0"/>
              <a:t>Anayasa Yargısı</a:t>
            </a:r>
          </a:p>
          <a:p>
            <a:pPr lvl="2" eaLnBrk="1" hangingPunct="1">
              <a:buFont typeface="Wingdings" pitchFamily="2" charset="2"/>
              <a:buChar char="Ø"/>
            </a:pPr>
            <a:r>
              <a:rPr lang="tr-TR" altLang="tr-TR" sz="3200" dirty="0" smtClean="0"/>
              <a:t>İdari Yargı</a:t>
            </a:r>
          </a:p>
          <a:p>
            <a:pPr lvl="2" eaLnBrk="1" hangingPunct="1">
              <a:buFont typeface="Wingdings" pitchFamily="2" charset="2"/>
              <a:buChar char="Ø"/>
            </a:pPr>
            <a:r>
              <a:rPr lang="tr-TR" altLang="tr-TR" sz="3200" dirty="0" smtClean="0"/>
              <a:t>Adli Yargı</a:t>
            </a:r>
          </a:p>
        </p:txBody>
      </p:sp>
      <p:sp>
        <p:nvSpPr>
          <p:cNvPr id="3076" name="Dikdörtgen 3"/>
          <p:cNvSpPr>
            <a:spLocks noChangeArrowheads="1"/>
          </p:cNvSpPr>
          <p:nvPr/>
        </p:nvSpPr>
        <p:spPr bwMode="auto">
          <a:xfrm>
            <a:off x="7723188" y="6670675"/>
            <a:ext cx="1420812"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spcBef>
                <a:spcPct val="20000"/>
              </a:spcBef>
            </a:pPr>
            <a:r>
              <a:rPr lang="tr-TR" altLang="tr-TR" sz="800">
                <a:solidFill>
                  <a:srgbClr val="948A54"/>
                </a:solidFill>
                <a:latin typeface="Arial" pitchFamily="34" charset="0"/>
                <a:cs typeface="Arial" pitchFamily="34" charset="0"/>
              </a:rPr>
              <a:t>Arş. Gör. Dr. Pelin TAŞKIN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İçerik Yer Tutucusu 9"/>
          <p:cNvSpPr>
            <a:spLocks noGrp="1"/>
          </p:cNvSpPr>
          <p:nvPr>
            <p:ph sz="half" idx="1"/>
          </p:nvPr>
        </p:nvSpPr>
        <p:spPr>
          <a:xfrm>
            <a:off x="457200" y="2565400"/>
            <a:ext cx="4038600" cy="647700"/>
          </a:xfrm>
        </p:spPr>
        <p:txBody>
          <a:bodyPr/>
          <a:lstStyle/>
          <a:p>
            <a:pPr marL="0" indent="0" algn="ctr" eaLnBrk="1" hangingPunct="1">
              <a:buFont typeface="Arial" pitchFamily="34" charset="0"/>
              <a:buNone/>
            </a:pPr>
            <a:r>
              <a:rPr lang="tr-TR" altLang="tr-TR" smtClean="0"/>
              <a:t>İdare Mahkemeleri</a:t>
            </a:r>
          </a:p>
          <a:p>
            <a:pPr marL="0" indent="0" eaLnBrk="1" hangingPunct="1">
              <a:buFont typeface="Arial" pitchFamily="34" charset="0"/>
              <a:buNone/>
            </a:pPr>
            <a:endParaRPr lang="tr-TR" altLang="tr-TR" smtClean="0"/>
          </a:p>
        </p:txBody>
      </p:sp>
      <p:sp>
        <p:nvSpPr>
          <p:cNvPr id="22531" name="İçerik Yer Tutucusu 10"/>
          <p:cNvSpPr>
            <a:spLocks noGrp="1"/>
          </p:cNvSpPr>
          <p:nvPr>
            <p:ph sz="half" idx="2"/>
          </p:nvPr>
        </p:nvSpPr>
        <p:spPr>
          <a:xfrm>
            <a:off x="4648200" y="2565400"/>
            <a:ext cx="4038600" cy="647700"/>
          </a:xfrm>
        </p:spPr>
        <p:txBody>
          <a:bodyPr/>
          <a:lstStyle/>
          <a:p>
            <a:pPr marL="0" indent="0" algn="ctr" eaLnBrk="1" hangingPunct="1">
              <a:buFont typeface="Arial" pitchFamily="34" charset="0"/>
              <a:buNone/>
            </a:pPr>
            <a:r>
              <a:rPr lang="tr-TR" altLang="tr-TR" smtClean="0"/>
              <a:t>Vergi Mahkemeleri</a:t>
            </a:r>
          </a:p>
        </p:txBody>
      </p:sp>
      <p:sp>
        <p:nvSpPr>
          <p:cNvPr id="4" name="Rectangle 2"/>
          <p:cNvSpPr txBox="1">
            <a:spLocks noChangeArrowheads="1"/>
          </p:cNvSpPr>
          <p:nvPr/>
        </p:nvSpPr>
        <p:spPr bwMode="auto">
          <a:xfrm>
            <a:off x="611188" y="11588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İDARİ YARGI</a:t>
            </a:r>
            <a:endParaRPr lang="en-US" altLang="tr-TR" sz="4400">
              <a:solidFill>
                <a:srgbClr val="000000"/>
              </a:solidFill>
            </a:endParaRPr>
          </a:p>
        </p:txBody>
      </p:sp>
      <p:sp>
        <p:nvSpPr>
          <p:cNvPr id="22534" name="Dikdörtgen 11"/>
          <p:cNvSpPr>
            <a:spLocks noChangeArrowheads="1"/>
          </p:cNvSpPr>
          <p:nvPr/>
        </p:nvSpPr>
        <p:spPr bwMode="auto">
          <a:xfrm>
            <a:off x="1979613" y="981075"/>
            <a:ext cx="5002212"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3200"/>
              <a:t>Genel İdari Yargıda</a:t>
            </a:r>
          </a:p>
          <a:p>
            <a:pPr algn="ctr" eaLnBrk="1" hangingPunct="1"/>
            <a:r>
              <a:rPr lang="tr-TR" altLang="tr-TR" sz="3200"/>
              <a:t>İlk Derece Mahkemeleri</a:t>
            </a:r>
          </a:p>
        </p:txBody>
      </p:sp>
      <p:cxnSp>
        <p:nvCxnSpPr>
          <p:cNvPr id="14" name="Düz Ok Bağlayıcısı 13"/>
          <p:cNvCxnSpPr/>
          <p:nvPr/>
        </p:nvCxnSpPr>
        <p:spPr>
          <a:xfrm flipH="1">
            <a:off x="2700338" y="2065338"/>
            <a:ext cx="1366837" cy="5000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Düz Ok Bağlayıcısı 15"/>
          <p:cNvCxnSpPr/>
          <p:nvPr/>
        </p:nvCxnSpPr>
        <p:spPr>
          <a:xfrm>
            <a:off x="4725988" y="2065338"/>
            <a:ext cx="1358900" cy="5000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537" name="Dikdörtgen 12"/>
          <p:cNvSpPr>
            <a:spLocks noChangeArrowheads="1"/>
          </p:cNvSpPr>
          <p:nvPr/>
        </p:nvSpPr>
        <p:spPr bwMode="auto">
          <a:xfrm>
            <a:off x="1752600" y="3500438"/>
            <a:ext cx="5999163"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3200"/>
              <a:t>İlk Derece Mahkemesi Olarak Da Görev Yapan Üst Mahkemeler</a:t>
            </a:r>
          </a:p>
        </p:txBody>
      </p:sp>
      <p:sp>
        <p:nvSpPr>
          <p:cNvPr id="22538" name="İçerik Yer Tutucusu 9"/>
          <p:cNvSpPr txBox="1">
            <a:spLocks/>
          </p:cNvSpPr>
          <p:nvPr/>
        </p:nvSpPr>
        <p:spPr bwMode="auto">
          <a:xfrm>
            <a:off x="749300" y="5157788"/>
            <a:ext cx="40386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spcBef>
                <a:spcPct val="20000"/>
              </a:spcBef>
              <a:buFont typeface="Arial" pitchFamily="34" charset="0"/>
              <a:buNone/>
            </a:pPr>
            <a:r>
              <a:rPr lang="tr-TR" altLang="tr-TR" sz="2800"/>
              <a:t>Bölge İdare Mahkemeleri</a:t>
            </a:r>
          </a:p>
          <a:p>
            <a:pPr eaLnBrk="1" hangingPunct="1">
              <a:spcBef>
                <a:spcPct val="20000"/>
              </a:spcBef>
              <a:buFont typeface="Arial" pitchFamily="34" charset="0"/>
              <a:buNone/>
            </a:pPr>
            <a:endParaRPr lang="tr-TR" altLang="tr-TR" sz="2800"/>
          </a:p>
        </p:txBody>
      </p:sp>
      <p:sp>
        <p:nvSpPr>
          <p:cNvPr id="22539" name="İçerik Yer Tutucusu 10"/>
          <p:cNvSpPr txBox="1">
            <a:spLocks/>
          </p:cNvSpPr>
          <p:nvPr/>
        </p:nvSpPr>
        <p:spPr bwMode="auto">
          <a:xfrm>
            <a:off x="4962525" y="5140325"/>
            <a:ext cx="40386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spcBef>
                <a:spcPct val="20000"/>
              </a:spcBef>
              <a:buFont typeface="Arial" pitchFamily="34" charset="0"/>
              <a:buNone/>
            </a:pPr>
            <a:r>
              <a:rPr lang="tr-TR" altLang="tr-TR" sz="2800"/>
              <a:t>Danıştay</a:t>
            </a:r>
          </a:p>
        </p:txBody>
      </p:sp>
      <p:cxnSp>
        <p:nvCxnSpPr>
          <p:cNvPr id="18" name="Düz Ok Bağlayıcısı 17"/>
          <p:cNvCxnSpPr/>
          <p:nvPr/>
        </p:nvCxnSpPr>
        <p:spPr>
          <a:xfrm flipH="1">
            <a:off x="2168525" y="4578350"/>
            <a:ext cx="1368425" cy="5000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Düz Ok Bağlayıcısı 18"/>
          <p:cNvCxnSpPr/>
          <p:nvPr/>
        </p:nvCxnSpPr>
        <p:spPr>
          <a:xfrm>
            <a:off x="5365750" y="4578350"/>
            <a:ext cx="1357313" cy="5000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Metin Yer Tutucusu 2"/>
          <p:cNvSpPr>
            <a:spLocks noGrp="1"/>
          </p:cNvSpPr>
          <p:nvPr>
            <p:ph type="body" idx="1"/>
          </p:nvPr>
        </p:nvSpPr>
        <p:spPr>
          <a:xfrm>
            <a:off x="2547938" y="1052513"/>
            <a:ext cx="4040187" cy="639762"/>
          </a:xfrm>
        </p:spPr>
        <p:txBody>
          <a:bodyPr/>
          <a:lstStyle/>
          <a:p>
            <a:pPr eaLnBrk="1" hangingPunct="1"/>
            <a:r>
              <a:rPr lang="tr-TR" altLang="tr-TR" smtClean="0"/>
              <a:t>İdari Yargıda Görülen Davalar</a:t>
            </a:r>
          </a:p>
        </p:txBody>
      </p:sp>
      <p:sp>
        <p:nvSpPr>
          <p:cNvPr id="23555" name="İçerik Yer Tutucusu 5"/>
          <p:cNvSpPr>
            <a:spLocks noGrp="1"/>
          </p:cNvSpPr>
          <p:nvPr>
            <p:ph sz="half" idx="2"/>
          </p:nvPr>
        </p:nvSpPr>
        <p:spPr>
          <a:xfrm>
            <a:off x="4500563" y="2344738"/>
            <a:ext cx="3478212" cy="936625"/>
          </a:xfrm>
        </p:spPr>
        <p:txBody>
          <a:bodyPr/>
          <a:lstStyle/>
          <a:p>
            <a:pPr marL="0" indent="0" eaLnBrk="1" hangingPunct="1">
              <a:buFont typeface="Arial" pitchFamily="34" charset="0"/>
              <a:buNone/>
            </a:pPr>
            <a:r>
              <a:rPr lang="tr-TR" altLang="tr-TR" smtClean="0"/>
              <a:t>İdari Sözleşmelerden Doğan Davalar</a:t>
            </a:r>
          </a:p>
        </p:txBody>
      </p:sp>
      <p:sp>
        <p:nvSpPr>
          <p:cNvPr id="23556" name="Metin Yer Tutucusu 6"/>
          <p:cNvSpPr>
            <a:spLocks noGrp="1"/>
          </p:cNvSpPr>
          <p:nvPr>
            <p:ph type="body" sz="quarter" idx="3"/>
          </p:nvPr>
        </p:nvSpPr>
        <p:spPr>
          <a:xfrm>
            <a:off x="395288" y="1916113"/>
            <a:ext cx="1655762" cy="639762"/>
          </a:xfrm>
        </p:spPr>
        <p:txBody>
          <a:bodyPr/>
          <a:lstStyle/>
          <a:p>
            <a:pPr algn="just" eaLnBrk="1" hangingPunct="1"/>
            <a:r>
              <a:rPr lang="tr-TR" altLang="tr-TR" b="0" smtClean="0"/>
              <a:t>İptal Davası</a:t>
            </a:r>
          </a:p>
        </p:txBody>
      </p:sp>
      <p:sp>
        <p:nvSpPr>
          <p:cNvPr id="23557" name="İçerik Yer Tutucusu 7"/>
          <p:cNvSpPr>
            <a:spLocks noGrp="1"/>
          </p:cNvSpPr>
          <p:nvPr>
            <p:ph sz="quarter" idx="4"/>
          </p:nvPr>
        </p:nvSpPr>
        <p:spPr>
          <a:xfrm>
            <a:off x="7235825" y="2160588"/>
            <a:ext cx="1657350" cy="1304925"/>
          </a:xfrm>
        </p:spPr>
        <p:txBody>
          <a:bodyPr/>
          <a:lstStyle/>
          <a:p>
            <a:pPr marL="0" indent="0" eaLnBrk="1" hangingPunct="1">
              <a:buFont typeface="Arial" pitchFamily="34" charset="0"/>
              <a:buNone/>
            </a:pPr>
            <a:r>
              <a:rPr lang="tr-TR" altLang="tr-TR" smtClean="0"/>
              <a:t>Vergi Davası</a:t>
            </a:r>
          </a:p>
        </p:txBody>
      </p:sp>
      <p:sp>
        <p:nvSpPr>
          <p:cNvPr id="4" name="Rectangle 2"/>
          <p:cNvSpPr txBox="1">
            <a:spLocks noChangeArrowheads="1"/>
          </p:cNvSpPr>
          <p:nvPr/>
        </p:nvSpPr>
        <p:spPr bwMode="auto">
          <a:xfrm>
            <a:off x="473075" y="11588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İDARİ YARGI</a:t>
            </a:r>
            <a:endParaRPr lang="en-US" altLang="tr-TR" sz="4400">
              <a:solidFill>
                <a:srgbClr val="000000"/>
              </a:solidFill>
            </a:endParaRPr>
          </a:p>
        </p:txBody>
      </p:sp>
      <p:sp>
        <p:nvSpPr>
          <p:cNvPr id="23560" name="Metin Yer Tutucusu 6"/>
          <p:cNvSpPr txBox="1">
            <a:spLocks/>
          </p:cNvSpPr>
          <p:nvPr/>
        </p:nvSpPr>
        <p:spPr bwMode="auto">
          <a:xfrm>
            <a:off x="2195513" y="2492375"/>
            <a:ext cx="1728787"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eaLnBrk="1" hangingPunct="1">
              <a:spcBef>
                <a:spcPct val="20000"/>
              </a:spcBef>
              <a:buFont typeface="Arial" pitchFamily="34" charset="0"/>
              <a:buNone/>
            </a:pPr>
            <a:r>
              <a:rPr lang="tr-TR" altLang="tr-TR" sz="2400"/>
              <a:t>Tam Yargı Davası</a:t>
            </a:r>
          </a:p>
        </p:txBody>
      </p:sp>
      <p:cxnSp>
        <p:nvCxnSpPr>
          <p:cNvPr id="10" name="Düz Ok Bağlayıcısı 9"/>
          <p:cNvCxnSpPr/>
          <p:nvPr/>
        </p:nvCxnSpPr>
        <p:spPr>
          <a:xfrm flipH="1">
            <a:off x="1116013" y="1628775"/>
            <a:ext cx="1655762" cy="431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Düz Ok Bağlayıcısı 12"/>
          <p:cNvCxnSpPr/>
          <p:nvPr/>
        </p:nvCxnSpPr>
        <p:spPr>
          <a:xfrm flipH="1">
            <a:off x="3132138" y="1628775"/>
            <a:ext cx="71437" cy="7207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Düz Ok Bağlayıcısı 14"/>
          <p:cNvCxnSpPr/>
          <p:nvPr/>
        </p:nvCxnSpPr>
        <p:spPr>
          <a:xfrm>
            <a:off x="4932363" y="1628775"/>
            <a:ext cx="431800" cy="7207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Düz Ok Bağlayıcısı 16"/>
          <p:cNvCxnSpPr/>
          <p:nvPr/>
        </p:nvCxnSpPr>
        <p:spPr>
          <a:xfrm>
            <a:off x="6443663" y="1628775"/>
            <a:ext cx="936625" cy="647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İçerik Yer Tutucusu 2"/>
          <p:cNvSpPr>
            <a:spLocks noGrp="1"/>
          </p:cNvSpPr>
          <p:nvPr>
            <p:ph idx="4294967295"/>
          </p:nvPr>
        </p:nvSpPr>
        <p:spPr>
          <a:xfrm>
            <a:off x="250825" y="1484313"/>
            <a:ext cx="8229600" cy="4525962"/>
          </a:xfrm>
        </p:spPr>
        <p:txBody>
          <a:bodyPr/>
          <a:lstStyle/>
          <a:p>
            <a:pPr marL="0" indent="0" algn="just" eaLnBrk="1" hangingPunct="1">
              <a:buFont typeface="Arial" pitchFamily="34" charset="0"/>
              <a:buNone/>
            </a:pPr>
            <a:r>
              <a:rPr lang="tr-TR" altLang="tr-TR" smtClean="0"/>
              <a:t>Diğer yargı kollarına girmeyen uyuşmazlıklar hakkında karar veren yargı koludur.</a:t>
            </a:r>
          </a:p>
          <a:p>
            <a:pPr marL="0" indent="0" algn="ctr" eaLnBrk="1" hangingPunct="1">
              <a:buFont typeface="Arial" pitchFamily="34" charset="0"/>
              <a:buNone/>
            </a:pPr>
            <a:r>
              <a:rPr lang="tr-TR" altLang="tr-TR" smtClean="0"/>
              <a:t>Adli yargı ülkemizde, </a:t>
            </a:r>
          </a:p>
          <a:p>
            <a:pPr marL="0" indent="0" algn="ctr" eaLnBrk="1" hangingPunct="1">
              <a:buFont typeface="Wingdings" pitchFamily="2" charset="2"/>
              <a:buChar char="Ø"/>
            </a:pPr>
            <a:r>
              <a:rPr lang="tr-TR" altLang="tr-TR" smtClean="0"/>
              <a:t>ceza yargısı </a:t>
            </a:r>
          </a:p>
          <a:p>
            <a:pPr marL="0" indent="0" algn="ctr" eaLnBrk="1" hangingPunct="1">
              <a:buFont typeface="Wingdings" pitchFamily="2" charset="2"/>
              <a:buNone/>
            </a:pPr>
            <a:r>
              <a:rPr lang="tr-TR" altLang="tr-TR" smtClean="0"/>
              <a:t>ve </a:t>
            </a:r>
          </a:p>
          <a:p>
            <a:pPr marL="0" indent="0" algn="ctr" eaLnBrk="1" hangingPunct="1">
              <a:buFont typeface="Wingdings" pitchFamily="2" charset="2"/>
              <a:buChar char="Ø"/>
            </a:pPr>
            <a:r>
              <a:rPr lang="tr-TR" altLang="tr-TR" smtClean="0"/>
              <a:t>medeni yargı </a:t>
            </a:r>
          </a:p>
          <a:p>
            <a:pPr marL="0" indent="0" algn="ctr" eaLnBrk="1" hangingPunct="1">
              <a:buFont typeface="Arial" pitchFamily="34" charset="0"/>
              <a:buNone/>
            </a:pPr>
            <a:r>
              <a:rPr lang="tr-TR" altLang="tr-TR" smtClean="0"/>
              <a:t>olarak ayrılır.</a:t>
            </a:r>
            <a:endParaRPr lang="en-US" altLang="tr-TR"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ADLİ YARGI</a:t>
            </a:r>
            <a:endParaRPr lang="en-US" altLang="tr-TR" sz="44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İçerik Yer Tutucusu 2"/>
          <p:cNvSpPr>
            <a:spLocks noGrp="1"/>
          </p:cNvSpPr>
          <p:nvPr>
            <p:ph idx="4294967295"/>
          </p:nvPr>
        </p:nvSpPr>
        <p:spPr>
          <a:xfrm>
            <a:off x="250825" y="1484313"/>
            <a:ext cx="8229600" cy="4525962"/>
          </a:xfrm>
        </p:spPr>
        <p:txBody>
          <a:bodyPr/>
          <a:lstStyle/>
          <a:p>
            <a:pPr marL="0" indent="0" algn="just" eaLnBrk="1" hangingPunct="1">
              <a:buNone/>
            </a:pPr>
            <a:r>
              <a:rPr lang="tr-TR" dirty="0" smtClean="0"/>
              <a:t>Hukuk mahkemeleri, </a:t>
            </a:r>
            <a:r>
              <a:rPr lang="tr-TR" u="sng" dirty="0" smtClean="0">
                <a:effectLst>
                  <a:outerShdw blurRad="38100" dist="38100" dir="2700000" algn="tl">
                    <a:srgbClr val="000000">
                      <a:alpha val="43137"/>
                    </a:srgbClr>
                  </a:outerShdw>
                </a:effectLst>
              </a:rPr>
              <a:t>sulh hukuk </a:t>
            </a:r>
            <a:r>
              <a:rPr lang="tr-TR" dirty="0" smtClean="0"/>
              <a:t>ve </a:t>
            </a:r>
            <a:r>
              <a:rPr lang="tr-TR" u="sng" dirty="0" smtClean="0">
                <a:effectLst>
                  <a:outerShdw blurRad="38100" dist="38100" dir="2700000" algn="tl">
                    <a:srgbClr val="000000">
                      <a:alpha val="43137"/>
                    </a:srgbClr>
                  </a:outerShdw>
                </a:effectLst>
              </a:rPr>
              <a:t>asliye hukuk </a:t>
            </a:r>
            <a:r>
              <a:rPr lang="tr-TR" dirty="0" smtClean="0"/>
              <a:t>mahkemeleri ile </a:t>
            </a:r>
            <a:r>
              <a:rPr lang="tr-TR" u="sng" dirty="0" smtClean="0">
                <a:effectLst>
                  <a:outerShdw blurRad="38100" dist="38100" dir="2700000" algn="tl">
                    <a:srgbClr val="000000">
                      <a:alpha val="43137"/>
                    </a:srgbClr>
                  </a:outerShdw>
                </a:effectLst>
              </a:rPr>
              <a:t>özel kanunlarla kurulan diğer hukuk mahkemeleri</a:t>
            </a:r>
            <a:r>
              <a:rPr lang="tr-TR" dirty="0" smtClean="0"/>
              <a:t>dir. (md.4)</a:t>
            </a:r>
          </a:p>
          <a:p>
            <a:pPr marL="0" indent="0" algn="just" eaLnBrk="1" hangingPunct="1">
              <a:buNone/>
            </a:pPr>
            <a:r>
              <a:rPr lang="tr-TR" dirty="0" smtClean="0"/>
              <a:t>Hukuk mahkemeleri, </a:t>
            </a:r>
            <a:r>
              <a:rPr lang="tr-TR" u="sng" dirty="0" smtClean="0">
                <a:effectLst>
                  <a:outerShdw blurRad="38100" dist="38100" dir="2700000" algn="tl">
                    <a:srgbClr val="000000">
                      <a:alpha val="43137"/>
                    </a:srgbClr>
                  </a:outerShdw>
                </a:effectLst>
              </a:rPr>
              <a:t>her il merkezi </a:t>
            </a:r>
            <a:r>
              <a:rPr lang="tr-TR" dirty="0" smtClean="0"/>
              <a:t>ile bölgelerin coğrafî durumları ve iş yoğunluğu göz önünde tutularak belirlenen </a:t>
            </a:r>
            <a:r>
              <a:rPr lang="tr-TR" u="sng" dirty="0" smtClean="0">
                <a:effectLst>
                  <a:outerShdw blurRad="38100" dist="38100" dir="2700000" algn="tl">
                    <a:srgbClr val="000000">
                      <a:alpha val="43137"/>
                    </a:srgbClr>
                  </a:outerShdw>
                </a:effectLst>
              </a:rPr>
              <a:t>ilçelerde</a:t>
            </a:r>
            <a:r>
              <a:rPr lang="tr-TR" dirty="0" smtClean="0"/>
              <a:t> Hâkimler ve Savcılar Yüksek Kurulunun olumlu görüşü alınarak Adalet Bakanlığınca kurulur. (md.5)</a:t>
            </a:r>
            <a:endParaRPr lang="en-US" altLang="tr-TR" dirty="0"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ADLİ YARGI</a:t>
            </a:r>
            <a:endParaRPr lang="en-US" altLang="tr-TR" sz="4400">
              <a:solidFill>
                <a:srgbClr val="000000"/>
              </a:solidFill>
            </a:endParaRPr>
          </a:p>
        </p:txBody>
      </p:sp>
      <p:sp>
        <p:nvSpPr>
          <p:cNvPr id="2" name="Dikdörtgen 1"/>
          <p:cNvSpPr/>
          <p:nvPr/>
        </p:nvSpPr>
        <p:spPr>
          <a:xfrm>
            <a:off x="271247" y="5877272"/>
            <a:ext cx="8693241" cy="646331"/>
          </a:xfrm>
          <a:prstGeom prst="rect">
            <a:avLst/>
          </a:prstGeom>
        </p:spPr>
        <p:txBody>
          <a:bodyPr wrap="square">
            <a:spAutoFit/>
          </a:bodyPr>
          <a:lstStyle/>
          <a:p>
            <a:pPr algn="just"/>
            <a:r>
              <a:rPr lang="tr-TR" dirty="0" smtClean="0"/>
              <a:t>5235 sayılı Kanun Adlî Yargı İlk Derece Mahkemeleri İle Bölge Adliye Mahkemelerinin Kuruluş, Görev Ve Yetkileri Hakkında Kanun </a:t>
            </a:r>
            <a:endParaRPr lang="en-US" dirty="0"/>
          </a:p>
        </p:txBody>
      </p:sp>
    </p:spTree>
    <p:extLst>
      <p:ext uri="{BB962C8B-B14F-4D97-AF65-F5344CB8AC3E}">
        <p14:creationId xmlns:p14="http://schemas.microsoft.com/office/powerpoint/2010/main" val="39849608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İçerik Yer Tutucusu 2"/>
          <p:cNvSpPr>
            <a:spLocks noGrp="1"/>
          </p:cNvSpPr>
          <p:nvPr>
            <p:ph idx="4294967295"/>
          </p:nvPr>
        </p:nvSpPr>
        <p:spPr>
          <a:xfrm>
            <a:off x="250824" y="1124744"/>
            <a:ext cx="8785671" cy="5400600"/>
          </a:xfrm>
        </p:spPr>
        <p:txBody>
          <a:bodyPr/>
          <a:lstStyle/>
          <a:p>
            <a:pPr marL="0" indent="0" algn="just" eaLnBrk="1" hangingPunct="1">
              <a:buNone/>
            </a:pPr>
            <a:r>
              <a:rPr lang="tr-TR" sz="2900" dirty="0" smtClean="0"/>
              <a:t>Ceza </a:t>
            </a:r>
            <a:r>
              <a:rPr lang="tr-TR" sz="2900" dirty="0"/>
              <a:t>mahkemeleri, </a:t>
            </a:r>
            <a:r>
              <a:rPr lang="tr-TR" sz="2900" dirty="0" smtClean="0">
                <a:effectLst>
                  <a:outerShdw blurRad="38100" dist="38100" dir="2700000" algn="tl">
                    <a:srgbClr val="000000">
                      <a:alpha val="43137"/>
                    </a:srgbClr>
                  </a:outerShdw>
                </a:effectLst>
              </a:rPr>
              <a:t>asliye </a:t>
            </a:r>
            <a:r>
              <a:rPr lang="tr-TR" sz="2900" dirty="0">
                <a:effectLst>
                  <a:outerShdw blurRad="38100" dist="38100" dir="2700000" algn="tl">
                    <a:srgbClr val="000000">
                      <a:alpha val="43137"/>
                    </a:srgbClr>
                  </a:outerShdw>
                </a:effectLst>
              </a:rPr>
              <a:t>ceza</a:t>
            </a:r>
            <a:r>
              <a:rPr lang="tr-TR" sz="2900" dirty="0"/>
              <a:t> ve </a:t>
            </a:r>
            <a:r>
              <a:rPr lang="tr-TR" sz="2900" dirty="0">
                <a:effectLst>
                  <a:outerShdw blurRad="38100" dist="38100" dir="2700000" algn="tl">
                    <a:srgbClr val="000000">
                      <a:alpha val="43137"/>
                    </a:srgbClr>
                  </a:outerShdw>
                </a:effectLst>
              </a:rPr>
              <a:t>ağır ceza mahkemeleri</a:t>
            </a:r>
            <a:r>
              <a:rPr lang="tr-TR" sz="2900" dirty="0"/>
              <a:t> ile özel kanunlarla kurulan diğer ceza mahkemeleridir</a:t>
            </a:r>
            <a:r>
              <a:rPr lang="tr-TR" sz="2900" dirty="0" smtClean="0"/>
              <a:t>. (md.8)</a:t>
            </a:r>
          </a:p>
          <a:p>
            <a:pPr marL="0" indent="0" algn="just" eaLnBrk="1" hangingPunct="1">
              <a:buNone/>
            </a:pPr>
            <a:r>
              <a:rPr lang="tr-TR" sz="2900" dirty="0" smtClean="0"/>
              <a:t>Ceza </a:t>
            </a:r>
            <a:r>
              <a:rPr lang="tr-TR" sz="2900" dirty="0"/>
              <a:t>mahkemeleri, her il merkezi ile bölgelerin coğrafî durumları ve iş yoğunluğu göz önünde tutularak belirlenen ilçelerde Hâkimler ve Savcılar Yüksek Kurulunun olumlu görüşü alınarak Adalet Bakanlığınca kurulur. </a:t>
            </a:r>
            <a:r>
              <a:rPr lang="tr-TR" sz="2900" dirty="0" smtClean="0"/>
              <a:t>asliye </a:t>
            </a:r>
            <a:r>
              <a:rPr lang="tr-TR" sz="2900" dirty="0"/>
              <a:t>ceza mahkemeleri tek hâkimlidir</a:t>
            </a:r>
            <a:r>
              <a:rPr lang="tr-TR" sz="2900" dirty="0" smtClean="0"/>
              <a:t>. Ağır </a:t>
            </a:r>
            <a:r>
              <a:rPr lang="tr-TR" sz="2900" dirty="0"/>
              <a:t>ceza mahkemesinde bir başkan ile yeteri kadar üye bulunur. Bu mahkeme bir başkan ve iki üye ile toplanır. </a:t>
            </a:r>
            <a:r>
              <a:rPr lang="tr-TR" sz="2900" dirty="0" smtClean="0"/>
              <a:t>(md.9)</a:t>
            </a:r>
          </a:p>
          <a:p>
            <a:pPr marL="0" indent="0" algn="just" eaLnBrk="1" hangingPunct="1">
              <a:buNone/>
            </a:pPr>
            <a:r>
              <a:rPr lang="tr-TR" altLang="tr-TR" sz="2900" dirty="0" smtClean="0"/>
              <a:t>Not: Sulh ceza mahkemesi, sulh ceza hakimliğine dönüştürülmüştür. (md.10)</a:t>
            </a:r>
            <a:endParaRPr lang="en-US" altLang="tr-TR" sz="2900" dirty="0"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ADLİ YARGI</a:t>
            </a:r>
            <a:endParaRPr lang="en-US" altLang="tr-TR" sz="4400">
              <a:solidFill>
                <a:srgbClr val="000000"/>
              </a:solidFill>
            </a:endParaRPr>
          </a:p>
        </p:txBody>
      </p:sp>
    </p:spTree>
    <p:extLst>
      <p:ext uri="{BB962C8B-B14F-4D97-AF65-F5344CB8AC3E}">
        <p14:creationId xmlns:p14="http://schemas.microsoft.com/office/powerpoint/2010/main" val="666516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İçerik Yer Tutucusu 2"/>
          <p:cNvSpPr>
            <a:spLocks noGrp="1"/>
          </p:cNvSpPr>
          <p:nvPr>
            <p:ph idx="4294967295"/>
          </p:nvPr>
        </p:nvSpPr>
        <p:spPr>
          <a:xfrm>
            <a:off x="250825" y="1484313"/>
            <a:ext cx="8229600" cy="4525962"/>
          </a:xfrm>
        </p:spPr>
        <p:txBody>
          <a:bodyPr/>
          <a:lstStyle/>
          <a:p>
            <a:pPr marL="0" indent="0" algn="just" eaLnBrk="1" hangingPunct="1">
              <a:buFont typeface="Arial" pitchFamily="34" charset="0"/>
              <a:buNone/>
            </a:pPr>
            <a:r>
              <a:rPr lang="tr-TR" altLang="tr-TR" dirty="0" smtClean="0"/>
              <a:t>Her iki yargı kolu için 2 aşamalı sistem uygulanır:</a:t>
            </a:r>
          </a:p>
          <a:p>
            <a:pPr marL="0" indent="0" algn="ctr" eaLnBrk="1" hangingPunct="1">
              <a:buFont typeface="Arial" pitchFamily="34" charset="0"/>
              <a:buNone/>
            </a:pPr>
            <a:r>
              <a:rPr lang="tr-TR" altLang="tr-TR" dirty="0" smtClean="0"/>
              <a:t>Yerel mahkemeler tarafından verilen kararlar</a:t>
            </a:r>
          </a:p>
          <a:p>
            <a:pPr marL="0" indent="0" algn="ctr" eaLnBrk="1" hangingPunct="1">
              <a:buFont typeface="Arial" pitchFamily="34" charset="0"/>
              <a:buNone/>
            </a:pPr>
            <a:r>
              <a:rPr lang="tr-TR" altLang="tr-TR" dirty="0" smtClean="0"/>
              <a:t>Yargıtay tarafından (üst mahkeme sıfatıyla) incelenir.</a:t>
            </a:r>
          </a:p>
          <a:p>
            <a:pPr marL="0" indent="0" algn="ctr" eaLnBrk="1" hangingPunct="1">
              <a:buFont typeface="Arial" pitchFamily="34" charset="0"/>
              <a:buNone/>
            </a:pPr>
            <a:r>
              <a:rPr lang="tr-TR" altLang="tr-TR" dirty="0" smtClean="0"/>
              <a:t>İSTİNAF ?</a:t>
            </a:r>
            <a:endParaRPr lang="en-US" altLang="tr-TR" dirty="0"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ADLİ YARGI</a:t>
            </a:r>
            <a:endParaRPr lang="en-US" altLang="tr-TR" sz="44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İçerik Yer Tutucusu 2"/>
          <p:cNvSpPr>
            <a:spLocks noGrp="1"/>
          </p:cNvSpPr>
          <p:nvPr>
            <p:ph idx="4294967295"/>
          </p:nvPr>
        </p:nvSpPr>
        <p:spPr>
          <a:xfrm>
            <a:off x="250825" y="1484313"/>
            <a:ext cx="8229600" cy="4525962"/>
          </a:xfrm>
        </p:spPr>
        <p:txBody>
          <a:bodyPr/>
          <a:lstStyle/>
          <a:p>
            <a:pPr marL="0" indent="0" algn="just" eaLnBrk="1" hangingPunct="1">
              <a:buNone/>
            </a:pPr>
            <a:r>
              <a:rPr lang="tr-TR" u="sng" dirty="0">
                <a:effectLst>
                  <a:outerShdw blurRad="38100" dist="38100" dir="2700000" algn="tl">
                    <a:srgbClr val="000000">
                      <a:alpha val="43137"/>
                    </a:srgbClr>
                  </a:outerShdw>
                </a:effectLst>
              </a:rPr>
              <a:t>Bölge adliye mahkemeleri</a:t>
            </a:r>
            <a:r>
              <a:rPr lang="tr-TR" dirty="0"/>
              <a:t>, bölgelerin coğrafi durumları ve iş yoğunluğu göz önünde tutularak belirlenen yerlerde, Hâkimler ve Savcılar Yüksek Kurulunun olumlu görüşü alınarak Adalet Bakanlığınca </a:t>
            </a:r>
            <a:r>
              <a:rPr lang="tr-TR" dirty="0" smtClean="0"/>
              <a:t>kurulur (md.25).</a:t>
            </a:r>
          </a:p>
          <a:p>
            <a:pPr marL="0" indent="0" algn="just" eaLnBrk="1" hangingPunct="1">
              <a:buNone/>
            </a:pPr>
            <a:r>
              <a:rPr lang="tr-TR" dirty="0"/>
              <a:t>Bölge adliye mahkemeleri, başkanlık, başkanlar kurulu, daireler, bölge adliye mahkemesi Cumhuriyet başsavcılığı, bölge adliye mahkemesi adalet komisyonu ve müdürlüklerden oluşur. </a:t>
            </a:r>
            <a:r>
              <a:rPr lang="tr-TR" dirty="0" smtClean="0"/>
              <a:t>(</a:t>
            </a:r>
            <a:r>
              <a:rPr lang="tr-TR" dirty="0"/>
              <a:t>md.26). </a:t>
            </a:r>
            <a:endParaRPr lang="en-US" altLang="tr-TR" dirty="0"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ADLİ YARGI</a:t>
            </a:r>
            <a:endParaRPr lang="en-US" altLang="tr-TR" sz="4400">
              <a:solidFill>
                <a:srgbClr val="000000"/>
              </a:solidFill>
            </a:endParaRPr>
          </a:p>
        </p:txBody>
      </p:sp>
    </p:spTree>
    <p:extLst>
      <p:ext uri="{BB962C8B-B14F-4D97-AF65-F5344CB8AC3E}">
        <p14:creationId xmlns:p14="http://schemas.microsoft.com/office/powerpoint/2010/main" val="10369038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İçerik Yer Tutucusu 2"/>
          <p:cNvSpPr>
            <a:spLocks noGrp="1"/>
          </p:cNvSpPr>
          <p:nvPr>
            <p:ph idx="4294967295"/>
          </p:nvPr>
        </p:nvSpPr>
        <p:spPr>
          <a:xfrm>
            <a:off x="250825" y="1484313"/>
            <a:ext cx="8229600" cy="5186362"/>
          </a:xfrm>
        </p:spPr>
        <p:txBody>
          <a:bodyPr/>
          <a:lstStyle/>
          <a:p>
            <a:pPr marL="0" indent="0" algn="just" eaLnBrk="1" hangingPunct="1">
              <a:buNone/>
            </a:pPr>
            <a:r>
              <a:rPr lang="tr-TR" u="sng" dirty="0" smtClean="0">
                <a:effectLst>
                  <a:outerShdw blurRad="38100" dist="38100" dir="2700000" algn="tl">
                    <a:srgbClr val="000000">
                      <a:alpha val="43137"/>
                    </a:srgbClr>
                  </a:outerShdw>
                </a:effectLst>
              </a:rPr>
              <a:t>Bölge </a:t>
            </a:r>
            <a:r>
              <a:rPr lang="tr-TR" u="sng" dirty="0">
                <a:effectLst>
                  <a:outerShdw blurRad="38100" dist="38100" dir="2700000" algn="tl">
                    <a:srgbClr val="000000">
                      <a:alpha val="43137"/>
                    </a:srgbClr>
                  </a:outerShdw>
                </a:effectLst>
              </a:rPr>
              <a:t>adliye mahkemeleri, </a:t>
            </a:r>
            <a:r>
              <a:rPr lang="tr-TR" dirty="0"/>
              <a:t>hukuk ve ceza dairelerinden oluşur. Her bölge adliye mahkemesinde en az üç hukuk ve en az iki ceza dairesi bulunur. </a:t>
            </a:r>
            <a:r>
              <a:rPr lang="tr-TR" dirty="0" smtClean="0"/>
              <a:t>(md.29).</a:t>
            </a:r>
          </a:p>
          <a:p>
            <a:pPr marL="0" indent="0" algn="just" eaLnBrk="1" hangingPunct="1">
              <a:buNone/>
            </a:pPr>
            <a:r>
              <a:rPr lang="tr-TR" dirty="0" smtClean="0"/>
              <a:t>Bölge </a:t>
            </a:r>
            <a:r>
              <a:rPr lang="tr-TR" dirty="0"/>
              <a:t>adliye mahkemelerinin görevleri şunlardır: 1. Adlî yargı ilk derece mahkemelerince verilen ve kesin olmayan hüküm ve kararlara karşı yapılacak başvuruları inceleyip karara bağlamak, 2. </a:t>
            </a:r>
            <a:r>
              <a:rPr lang="tr-TR" dirty="0" smtClean="0"/>
              <a:t>Kanunlarla </a:t>
            </a:r>
            <a:r>
              <a:rPr lang="tr-TR" dirty="0"/>
              <a:t>verilen diğer görevleri yapmak</a:t>
            </a:r>
            <a:r>
              <a:rPr lang="tr-TR" dirty="0" smtClean="0"/>
              <a:t>.(md.33) </a:t>
            </a:r>
            <a:endParaRPr lang="en-US" altLang="tr-TR" dirty="0"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ADLİ YARGI</a:t>
            </a:r>
            <a:endParaRPr lang="en-US" altLang="tr-TR" sz="4400">
              <a:solidFill>
                <a:srgbClr val="000000"/>
              </a:solidFill>
            </a:endParaRPr>
          </a:p>
        </p:txBody>
      </p:sp>
    </p:spTree>
    <p:extLst>
      <p:ext uri="{BB962C8B-B14F-4D97-AF65-F5344CB8AC3E}">
        <p14:creationId xmlns:p14="http://schemas.microsoft.com/office/powerpoint/2010/main" val="22088590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normAutofit fontScale="90000"/>
          </a:bodyPr>
          <a:lstStyle/>
          <a:p>
            <a:pPr eaLnBrk="1" fontAlgn="auto" hangingPunct="1">
              <a:spcAft>
                <a:spcPts val="0"/>
              </a:spcAft>
              <a:defRPr/>
            </a:pPr>
            <a:r>
              <a:rPr lang="tr-TR" b="1" dirty="0" smtClean="0"/>
              <a:t>BU SUNUMDA YARARLANILAN İNTERNET KAYNAKLARI</a:t>
            </a:r>
            <a:endParaRPr lang="tr-TR" b="1" dirty="0"/>
          </a:p>
        </p:txBody>
      </p:sp>
      <p:sp>
        <p:nvSpPr>
          <p:cNvPr id="28675" name="İçerik Yer Tutucusu 2"/>
          <p:cNvSpPr>
            <a:spLocks noGrp="1"/>
          </p:cNvSpPr>
          <p:nvPr>
            <p:ph idx="1"/>
          </p:nvPr>
        </p:nvSpPr>
        <p:spPr/>
        <p:txBody>
          <a:bodyPr/>
          <a:lstStyle/>
          <a:p>
            <a:pPr algn="just" eaLnBrk="1" hangingPunct="1"/>
            <a:r>
              <a:rPr lang="tr-TR" altLang="tr-TR" sz="2000" smtClean="0"/>
              <a:t>Gözler K. (2000). Anayasa Yargısı Bölüm 22. </a:t>
            </a:r>
            <a:r>
              <a:rPr lang="en-US" altLang="tr-TR" sz="2000" smtClean="0">
                <a:hlinkClick r:id="rId3"/>
              </a:rPr>
              <a:t>http://www.anayasa.gen.tr/anayasa-yargisi.htm</a:t>
            </a:r>
            <a:endParaRPr lang="tr-TR" altLang="tr-TR" sz="2000" smtClean="0"/>
          </a:p>
          <a:p>
            <a:pPr algn="just" eaLnBrk="1" hangingPunct="1"/>
            <a:r>
              <a:rPr lang="tr-TR" altLang="tr-TR" sz="2000" smtClean="0"/>
              <a:t>Gönenç L. (2010). TEPAV Anayasa Çalışma Metinleri: Yasaların Anayasaya Uygunluğu Denetimi ve Anayasa Yargısı.</a:t>
            </a:r>
            <a:r>
              <a:rPr lang="en-US" altLang="tr-TR" sz="2000" smtClean="0">
                <a:hlinkClick r:id="rId4"/>
              </a:rPr>
              <a:t>http://www.tepav.org.tr/upload/files/1295967249-5.Yasalarin_Anayasaya_Uygunlugunun_Denetimi_ve_Anayasa_Yargisi.pdf</a:t>
            </a:r>
            <a:endParaRPr lang="tr-TR" altLang="tr-TR" sz="2000" smtClean="0"/>
          </a:p>
          <a:p>
            <a:pPr algn="just" eaLnBrk="1" hangingPunct="1"/>
            <a:r>
              <a:rPr lang="tr-TR" altLang="tr-TR" sz="2000" smtClean="0"/>
              <a:t>Aydın Ö.D. (2011). Türk Anayasa Yargısında Yeni Bir Mekanizma: Anayasa Mahkemesi’ne Bireysel Başvuru. Gazi Hukuk Fakültesi Dergisi C. XV, sayı 4, s. 121-170.  </a:t>
            </a:r>
            <a:r>
              <a:rPr lang="en-US" altLang="tr-TR" sz="2000" smtClean="0"/>
              <a:t>http://webftp.gazi.edu.tr/hukuk/dergi/15_4_5.pdf</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Başlık 1"/>
          <p:cNvSpPr>
            <a:spLocks noGrp="1"/>
          </p:cNvSpPr>
          <p:nvPr>
            <p:ph type="title"/>
          </p:nvPr>
        </p:nvSpPr>
        <p:spPr/>
        <p:txBody>
          <a:bodyPr/>
          <a:lstStyle/>
          <a:p>
            <a:pPr eaLnBrk="1" hangingPunct="1"/>
            <a:r>
              <a:rPr lang="tr-TR" altLang="tr-TR" sz="3600" b="1" smtClean="0"/>
              <a:t>BU SUNUMDA YARARLANILAN KİTAPLAR</a:t>
            </a:r>
          </a:p>
        </p:txBody>
      </p:sp>
      <p:sp>
        <p:nvSpPr>
          <p:cNvPr id="29699" name="İçerik Yer Tutucusu 2"/>
          <p:cNvSpPr>
            <a:spLocks noGrp="1"/>
          </p:cNvSpPr>
          <p:nvPr>
            <p:ph idx="1"/>
          </p:nvPr>
        </p:nvSpPr>
        <p:spPr/>
        <p:txBody>
          <a:bodyPr/>
          <a:lstStyle/>
          <a:p>
            <a:pPr eaLnBrk="1" hangingPunct="1"/>
            <a:r>
              <a:rPr lang="tr-TR" altLang="tr-TR" smtClean="0"/>
              <a:t>Özbudun E. (2004). Türk Anayasa Hukuku. 8.Bası. Ankara: Yetkin Yayınları.</a:t>
            </a:r>
          </a:p>
          <a:p>
            <a:pPr eaLnBrk="1" hangingPunct="1"/>
            <a:r>
              <a:rPr lang="en-US" altLang="tr-TR" smtClean="0"/>
              <a:t>Fatih Bilgili, Ertan Demirkapı, Hukukun Temel Kavramları, Dora Basın Yayın Dağıtım, Bursa, 2012.</a:t>
            </a:r>
          </a:p>
          <a:p>
            <a:pPr eaLnBrk="1" hangingPunct="1"/>
            <a:endParaRPr lang="en-US" altLang="tr-TR"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İçerik Yer Tutucusu 2"/>
          <p:cNvSpPr>
            <a:spLocks noGrp="1"/>
          </p:cNvSpPr>
          <p:nvPr>
            <p:ph idx="1"/>
          </p:nvPr>
        </p:nvSpPr>
        <p:spPr>
          <a:xfrm>
            <a:off x="468313" y="908050"/>
            <a:ext cx="8229600" cy="5762625"/>
          </a:xfrm>
        </p:spPr>
        <p:txBody>
          <a:bodyPr/>
          <a:lstStyle/>
          <a:p>
            <a:pPr marL="0" indent="0" algn="ctr" eaLnBrk="1" hangingPunct="1">
              <a:buFont typeface="Arial" pitchFamily="34" charset="0"/>
              <a:buNone/>
            </a:pPr>
            <a:endParaRPr lang="tr-TR" altLang="tr-TR" sz="2000" b="1" i="1" smtClean="0"/>
          </a:p>
          <a:p>
            <a:pPr marL="0" indent="0" algn="ctr" eaLnBrk="1" hangingPunct="1">
              <a:buFont typeface="Arial" pitchFamily="34" charset="0"/>
              <a:buNone/>
            </a:pPr>
            <a:endParaRPr lang="tr-TR" altLang="tr-TR" sz="2000" b="1" i="1" smtClean="0"/>
          </a:p>
        </p:txBody>
      </p:sp>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YARGI</a:t>
            </a:r>
            <a:endParaRPr lang="en-US" altLang="tr-TR" sz="4400">
              <a:solidFill>
                <a:srgbClr val="000000"/>
              </a:solidFill>
            </a:endParaRPr>
          </a:p>
        </p:txBody>
      </p:sp>
      <p:sp>
        <p:nvSpPr>
          <p:cNvPr id="4102" name="Dikdörtgen 6"/>
          <p:cNvSpPr>
            <a:spLocks noChangeArrowheads="1"/>
          </p:cNvSpPr>
          <p:nvPr/>
        </p:nvSpPr>
        <p:spPr bwMode="auto">
          <a:xfrm>
            <a:off x="611188" y="1196975"/>
            <a:ext cx="828198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eaLnBrk="1" hangingPunct="1"/>
            <a:r>
              <a:rPr lang="tr-TR" altLang="tr-TR">
                <a:latin typeface="Arial" pitchFamily="34" charset="0"/>
                <a:cs typeface="Times New Roman" pitchFamily="18" charset="0"/>
              </a:rPr>
              <a:t>Yargı, devletin hukuk düzeninin devam etmesi, kişilerin sübjektif haklarının korunmasını amaçlayan devlet faaliyetidir.</a:t>
            </a:r>
            <a:endParaRPr lang="tr-TR" altLang="tr-TR">
              <a:latin typeface="Arial" pitchFamily="34" charset="0"/>
            </a:endParaRPr>
          </a:p>
        </p:txBody>
      </p:sp>
      <p:sp>
        <p:nvSpPr>
          <p:cNvPr id="4103" name="Dikdörtgen 7"/>
          <p:cNvSpPr>
            <a:spLocks noChangeArrowheads="1"/>
          </p:cNvSpPr>
          <p:nvPr/>
        </p:nvSpPr>
        <p:spPr bwMode="auto">
          <a:xfrm>
            <a:off x="611188" y="1916113"/>
            <a:ext cx="82819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eaLnBrk="1" hangingPunct="1"/>
            <a:r>
              <a:rPr lang="tr-TR" altLang="tr-TR">
                <a:latin typeface="TR Times New Roman"/>
                <a:cs typeface="Times New Roman" pitchFamily="18" charset="0"/>
              </a:rPr>
              <a:t>Yargı, yasama ve yürütme kuvvetlerinin yanında üçüncü kuvvettir.</a:t>
            </a:r>
            <a:endParaRPr lang="tr-TR" altLang="tr-TR"/>
          </a:p>
        </p:txBody>
      </p:sp>
      <p:sp>
        <p:nvSpPr>
          <p:cNvPr id="4104" name="Dikdörtgen 8"/>
          <p:cNvSpPr>
            <a:spLocks noChangeArrowheads="1"/>
          </p:cNvSpPr>
          <p:nvPr/>
        </p:nvSpPr>
        <p:spPr bwMode="auto">
          <a:xfrm>
            <a:off x="611188" y="2420938"/>
            <a:ext cx="82819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eaLnBrk="1" hangingPunct="1"/>
            <a:r>
              <a:rPr lang="tr-TR" altLang="tr-TR">
                <a:latin typeface="TR Times New Roman"/>
                <a:cs typeface="Times New Roman" pitchFamily="18" charset="0"/>
              </a:rPr>
              <a:t>Yargı yetkisi, Anayasa md. 9 uyarınca Türk Milleti adına bağımsız mahkemelerce kullanılır.</a:t>
            </a:r>
            <a:endParaRPr lang="tr-TR" altLang="tr-TR"/>
          </a:p>
        </p:txBody>
      </p:sp>
      <p:sp>
        <p:nvSpPr>
          <p:cNvPr id="4105" name="Dikdörtgen 9"/>
          <p:cNvSpPr>
            <a:spLocks noChangeArrowheads="1"/>
          </p:cNvSpPr>
          <p:nvPr/>
        </p:nvSpPr>
        <p:spPr bwMode="auto">
          <a:xfrm>
            <a:off x="611188" y="3068638"/>
            <a:ext cx="82819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eaLnBrk="1" hangingPunct="1"/>
            <a:r>
              <a:rPr lang="tr-TR" altLang="tr-TR">
                <a:latin typeface="TR Times New Roman"/>
                <a:cs typeface="Times New Roman" pitchFamily="18" charset="0"/>
              </a:rPr>
              <a:t>Organik/şekli anlamda ve maddi anlamda olmak üzere yargı iki türlü tanımlanabilir:</a:t>
            </a:r>
          </a:p>
        </p:txBody>
      </p:sp>
      <p:sp>
        <p:nvSpPr>
          <p:cNvPr id="4106" name="Dikdörtgen 10"/>
          <p:cNvSpPr>
            <a:spLocks noChangeArrowheads="1"/>
          </p:cNvSpPr>
          <p:nvPr/>
        </p:nvSpPr>
        <p:spPr bwMode="auto">
          <a:xfrm>
            <a:off x="611188" y="3716338"/>
            <a:ext cx="8281987" cy="120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eaLnBrk="1" hangingPunct="1"/>
            <a:r>
              <a:rPr lang="tr-TR" altLang="tr-TR">
                <a:latin typeface="TR Times New Roman"/>
                <a:cs typeface="Times New Roman" pitchFamily="18" charset="0"/>
              </a:rPr>
              <a:t>Organik anlamda yargı mahkemelerin faaliyetlerine işaret eder. Ancak bu yargı kavramını tanımlamak için yeterli değildir; çünkü mahkemelerin yazı işlerinin yürütülmesi, personelin yönetimi gibi yargısal olmayan, idari faaliyetleri de bulunur.</a:t>
            </a:r>
            <a:endParaRPr lang="tr-TR" altLang="tr-TR"/>
          </a:p>
        </p:txBody>
      </p:sp>
      <p:sp>
        <p:nvSpPr>
          <p:cNvPr id="4107" name="Dikdörtgen 11"/>
          <p:cNvSpPr>
            <a:spLocks noChangeArrowheads="1"/>
          </p:cNvSpPr>
          <p:nvPr/>
        </p:nvSpPr>
        <p:spPr bwMode="auto">
          <a:xfrm>
            <a:off x="611188" y="4965700"/>
            <a:ext cx="82819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eaLnBrk="1" hangingPunct="1"/>
            <a:r>
              <a:rPr lang="tr-TR" altLang="tr-TR">
                <a:ea typeface="Times New Roman" pitchFamily="18" charset="0"/>
                <a:cs typeface="Calibri" pitchFamily="34" charset="0"/>
              </a:rPr>
              <a:t>"</a:t>
            </a:r>
            <a:r>
              <a:rPr lang="tr-TR" altLang="tr-TR">
                <a:latin typeface="TR Times New Roman"/>
                <a:ea typeface="Times New Roman" pitchFamily="18" charset="0"/>
                <a:cs typeface="Calibri" pitchFamily="34" charset="0"/>
              </a:rPr>
              <a:t>Maddi anlamda yargı, objektif hukukun (maddi hukuk kurallarının) bağımsız hakimler (mahkemeler) tarafından belli bir olaya uygulanmasıdır.</a:t>
            </a:r>
            <a:r>
              <a:rPr lang="tr-TR" altLang="tr-TR">
                <a:ea typeface="Times New Roman" pitchFamily="18" charset="0"/>
                <a:cs typeface="Calibri" pitchFamily="34" charset="0"/>
              </a:rPr>
              <a:t>"</a:t>
            </a:r>
          </a:p>
        </p:txBody>
      </p:sp>
      <p:sp>
        <p:nvSpPr>
          <p:cNvPr id="4108" name="Dikdörtgen 12"/>
          <p:cNvSpPr>
            <a:spLocks noChangeArrowheads="1"/>
          </p:cNvSpPr>
          <p:nvPr/>
        </p:nvSpPr>
        <p:spPr bwMode="auto">
          <a:xfrm>
            <a:off x="611188" y="5662613"/>
            <a:ext cx="82819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eaLnBrk="1" hangingPunct="1"/>
            <a:r>
              <a:rPr lang="tr-TR" altLang="tr-TR">
                <a:latin typeface="TR Times New Roman"/>
                <a:cs typeface="Times New Roman" pitchFamily="18" charset="0"/>
              </a:rPr>
              <a:t>Örneğin, bir davanın görülmesi ve karar bağlanması.</a:t>
            </a:r>
          </a:p>
        </p:txBody>
      </p:sp>
      <p:sp>
        <p:nvSpPr>
          <p:cNvPr id="4109" name="Dikdörtgen 13"/>
          <p:cNvSpPr>
            <a:spLocks noChangeArrowheads="1"/>
          </p:cNvSpPr>
          <p:nvPr/>
        </p:nvSpPr>
        <p:spPr bwMode="auto">
          <a:xfrm>
            <a:off x="6900863" y="6381750"/>
            <a:ext cx="2208212"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eaLnBrk="1" hangingPunct="1"/>
            <a:r>
              <a:rPr lang="tr-TR" altLang="tr-TR" sz="1000">
                <a:latin typeface="TR Times New Roman"/>
                <a:cs typeface="Times New Roman" pitchFamily="18" charset="0"/>
              </a:rPr>
              <a:t>(Kuru, Arslan ve Yılmaz,2002, 56)</a:t>
            </a:r>
            <a:endParaRPr lang="tr-TR" altLang="tr-TR" sz="1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4102"/>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4103"/>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4104"/>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4105"/>
                                        </p:tgtEl>
                                        <p:attrNameLst>
                                          <p:attrName>style.visibility</p:attrName>
                                        </p:attrNameLst>
                                      </p:cBhvr>
                                      <p:to>
                                        <p:strVal val="visible"/>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4106"/>
                                        </p:tgtEl>
                                        <p:attrNameLst>
                                          <p:attrName>style.visibility</p:attrName>
                                        </p:attrNameLst>
                                      </p:cBhvr>
                                      <p:to>
                                        <p:strVal val="visible"/>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4107"/>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4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102" grpId="0"/>
      <p:bldP spid="4103" grpId="0"/>
      <p:bldP spid="4104" grpId="0"/>
      <p:bldP spid="4105" grpId="0"/>
      <p:bldP spid="4106" grpId="0"/>
      <p:bldP spid="4107" grpId="0"/>
      <p:bldP spid="4108"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YARGI</a:t>
            </a:r>
            <a:endParaRPr lang="en-US" altLang="tr-TR" sz="4400">
              <a:solidFill>
                <a:srgbClr val="000000"/>
              </a:solidFill>
            </a:endParaRPr>
          </a:p>
        </p:txBody>
      </p:sp>
      <p:sp>
        <p:nvSpPr>
          <p:cNvPr id="5125" name="Rectangle 7"/>
          <p:cNvSpPr>
            <a:spLocks noChangeArrowheads="1"/>
          </p:cNvSpPr>
          <p:nvPr/>
        </p:nvSpPr>
        <p:spPr bwMode="auto">
          <a:xfrm>
            <a:off x="684213" y="1412875"/>
            <a:ext cx="8280400" cy="534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eaLnBrk="1" hangingPunct="1">
              <a:lnSpc>
                <a:spcPct val="80000"/>
              </a:lnSpc>
              <a:spcBef>
                <a:spcPct val="20000"/>
              </a:spcBef>
              <a:buFont typeface="Arial" pitchFamily="34" charset="0"/>
              <a:buNone/>
            </a:pPr>
            <a:r>
              <a:rPr lang="tr-TR" altLang="tr-TR" sz="3600" i="1"/>
              <a:t>TÜRK HUKUKUNDA YARGININ BÖLÜMLERİ</a:t>
            </a:r>
          </a:p>
        </p:txBody>
      </p:sp>
      <p:sp>
        <p:nvSpPr>
          <p:cNvPr id="5126" name="Rectangle 8"/>
          <p:cNvSpPr>
            <a:spLocks noChangeArrowheads="1"/>
          </p:cNvSpPr>
          <p:nvPr/>
        </p:nvSpPr>
        <p:spPr bwMode="auto">
          <a:xfrm>
            <a:off x="3524250" y="2133600"/>
            <a:ext cx="4719638" cy="38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lnSpc>
                <a:spcPct val="80000"/>
              </a:lnSpc>
              <a:spcBef>
                <a:spcPct val="20000"/>
              </a:spcBef>
              <a:buFont typeface="Arial" pitchFamily="34" charset="0"/>
              <a:buNone/>
            </a:pPr>
            <a:r>
              <a:rPr lang="tr-TR" altLang="tr-TR" sz="2400"/>
              <a:t>ANAYASA YARGISI</a:t>
            </a:r>
          </a:p>
        </p:txBody>
      </p:sp>
      <p:sp>
        <p:nvSpPr>
          <p:cNvPr id="5127" name="Rectangle 9"/>
          <p:cNvSpPr>
            <a:spLocks noChangeArrowheads="1"/>
          </p:cNvSpPr>
          <p:nvPr/>
        </p:nvSpPr>
        <p:spPr bwMode="auto">
          <a:xfrm>
            <a:off x="3563938" y="2684463"/>
            <a:ext cx="4719637" cy="38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lnSpc>
                <a:spcPct val="80000"/>
              </a:lnSpc>
              <a:spcBef>
                <a:spcPct val="20000"/>
              </a:spcBef>
              <a:buFont typeface="Arial" pitchFamily="34" charset="0"/>
              <a:buNone/>
            </a:pPr>
            <a:r>
              <a:rPr lang="tr-TR" altLang="tr-TR" sz="2400"/>
              <a:t>İDARİ YARGI</a:t>
            </a:r>
          </a:p>
        </p:txBody>
      </p:sp>
      <p:sp>
        <p:nvSpPr>
          <p:cNvPr id="5129" name="Rectangle 11"/>
          <p:cNvSpPr>
            <a:spLocks noChangeArrowheads="1"/>
          </p:cNvSpPr>
          <p:nvPr/>
        </p:nvSpPr>
        <p:spPr bwMode="auto">
          <a:xfrm>
            <a:off x="3563938" y="3436389"/>
            <a:ext cx="1800225" cy="38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lnSpc>
                <a:spcPct val="80000"/>
              </a:lnSpc>
              <a:spcBef>
                <a:spcPct val="20000"/>
              </a:spcBef>
              <a:buFont typeface="Arial" pitchFamily="34" charset="0"/>
              <a:buNone/>
            </a:pPr>
            <a:r>
              <a:rPr lang="tr-TR" altLang="tr-TR" sz="2400"/>
              <a:t>ADLİ YARGI</a:t>
            </a:r>
          </a:p>
        </p:txBody>
      </p:sp>
      <p:pic>
        <p:nvPicPr>
          <p:cNvPr id="5130"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3887788"/>
            <a:ext cx="3076575" cy="256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İçerik Yer Tutucusu 2"/>
          <p:cNvSpPr>
            <a:spLocks noGrp="1"/>
          </p:cNvSpPr>
          <p:nvPr>
            <p:ph idx="1"/>
          </p:nvPr>
        </p:nvSpPr>
        <p:spPr>
          <a:xfrm>
            <a:off x="611188" y="1268413"/>
            <a:ext cx="8353425" cy="5184775"/>
          </a:xfrm>
        </p:spPr>
        <p:txBody>
          <a:bodyPr/>
          <a:lstStyle/>
          <a:p>
            <a:pPr marL="0" indent="0" algn="just" eaLnBrk="1" hangingPunct="1">
              <a:buFont typeface="Arial" pitchFamily="34" charset="0"/>
              <a:buNone/>
            </a:pPr>
            <a:r>
              <a:rPr lang="tr-TR" altLang="tr-TR" sz="2800" smtClean="0"/>
              <a:t>"Devletin şeklini, kişilerin haklarını ve ödevlerini, devlet organlarını ve bu organlar arasındaki ilişkileri belirten en soyut ve en genel hukuk kurallarını içeren yazılı kanun anayasadır." 						</a:t>
            </a:r>
            <a:r>
              <a:rPr lang="tr-TR" altLang="tr-TR" sz="1000" smtClean="0"/>
              <a:t>(Güriz, 2012, 55)</a:t>
            </a:r>
          </a:p>
          <a:p>
            <a:pPr marL="0" indent="0" algn="just" eaLnBrk="1" hangingPunct="1">
              <a:buFont typeface="Arial" pitchFamily="34" charset="0"/>
              <a:buNone/>
            </a:pPr>
            <a:r>
              <a:rPr lang="tr-TR" altLang="tr-TR" sz="2800" smtClean="0"/>
              <a:t>Normlar hiyerarşisinde en üstte bulunan Anayasaya, diğer tüm normlar uygun olmak zorundadır. Anayasa yargısı kanunların anayasaya uygun olması zorunluluğu ile ortaya çıkmıştır. Buna göre:</a:t>
            </a:r>
          </a:p>
          <a:p>
            <a:pPr marL="0" indent="0" algn="just" eaLnBrk="1" hangingPunct="1">
              <a:buFont typeface="Arial" pitchFamily="34" charset="0"/>
              <a:buNone/>
            </a:pPr>
            <a:r>
              <a:rPr lang="tr-TR" altLang="tr-TR" sz="2800" smtClean="0"/>
              <a:t>«Kanunların anayasaya uygunluğunun denetlenmesine “anayasa yargısı” denir.»  				</a:t>
            </a:r>
            <a:r>
              <a:rPr lang="tr-TR" altLang="tr-TR" sz="1000" smtClean="0"/>
              <a:t>(Gözler, 2000)</a:t>
            </a:r>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ANAYASA YARGISI</a:t>
            </a:r>
            <a:endParaRPr lang="en-US" altLang="tr-TR" sz="44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childTnLst>
                                    <p:set>
                                      <p:cBhvr>
                                        <p:cTn id="13" dur="1" fill="hold">
                                          <p:stCondLst>
                                            <p:cond delay="0"/>
                                          </p:stCondLst>
                                        </p:cTn>
                                        <p:tgtEl>
                                          <p:spTgt spid="6146">
                                            <p:txEl>
                                              <p:pRg st="0" end="0"/>
                                            </p:txEl>
                                          </p:spTgt>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nodeType="clickEffect">
                                  <p:stCondLst>
                                    <p:cond delay="0"/>
                                  </p:stCondLst>
                                  <p:childTnLst>
                                    <p:set>
                                      <p:cBhvr>
                                        <p:cTn id="17" dur="1" fill="hold">
                                          <p:stCondLst>
                                            <p:cond delay="0"/>
                                          </p:stCondLst>
                                        </p:cTn>
                                        <p:tgtEl>
                                          <p:spTgt spid="6146">
                                            <p:txEl>
                                              <p:pRg st="1" end="1"/>
                                            </p:txEl>
                                          </p:spTgt>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nodeType="clickEffect">
                                  <p:stCondLst>
                                    <p:cond delay="0"/>
                                  </p:stCondLst>
                                  <p:childTnLst>
                                    <p:set>
                                      <p:cBhvr>
                                        <p:cTn id="21" dur="1" fill="hold">
                                          <p:stCondLst>
                                            <p:cond delay="0"/>
                                          </p:stCondLst>
                                        </p:cTn>
                                        <p:tgtEl>
                                          <p:spTgt spid="614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İçerik Yer Tutucusu 2"/>
          <p:cNvSpPr>
            <a:spLocks noGrp="1"/>
          </p:cNvSpPr>
          <p:nvPr>
            <p:ph idx="1"/>
          </p:nvPr>
        </p:nvSpPr>
        <p:spPr>
          <a:xfrm>
            <a:off x="663575" y="1484313"/>
            <a:ext cx="8229600" cy="4525962"/>
          </a:xfrm>
        </p:spPr>
        <p:txBody>
          <a:bodyPr/>
          <a:lstStyle/>
          <a:p>
            <a:pPr marL="0" indent="0" algn="ctr" eaLnBrk="1" hangingPunct="1">
              <a:buFont typeface="Arial" pitchFamily="34" charset="0"/>
              <a:buNone/>
            </a:pPr>
            <a:r>
              <a:rPr lang="tr-TR" altLang="tr-TR" smtClean="0"/>
              <a:t>Yasaların Anayasaya Uygunluğu Denetimi</a:t>
            </a:r>
          </a:p>
          <a:p>
            <a:pPr marL="0" indent="0" algn="ctr" eaLnBrk="1" hangingPunct="1">
              <a:buFont typeface="Arial" pitchFamily="34" charset="0"/>
              <a:buNone/>
            </a:pPr>
            <a:endParaRPr lang="tr-TR" altLang="tr-TR" smtClean="0"/>
          </a:p>
          <a:p>
            <a:pPr marL="0" indent="0" eaLnBrk="1" hangingPunct="1">
              <a:buFont typeface="Arial" pitchFamily="34" charset="0"/>
              <a:buNone/>
            </a:pPr>
            <a:endParaRPr lang="tr-TR" altLang="tr-TR" sz="1000" smtClean="0"/>
          </a:p>
          <a:p>
            <a:pPr marL="0" indent="0" eaLnBrk="1" hangingPunct="1">
              <a:buFont typeface="Arial" pitchFamily="34" charset="0"/>
              <a:buNone/>
            </a:pPr>
            <a:r>
              <a:rPr lang="tr-TR" altLang="tr-TR" smtClean="0"/>
              <a:t>"Siyasal Denetim" 		"Yargısal Denetim"</a:t>
            </a:r>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ANAYASA YARGISI</a:t>
            </a:r>
            <a:endParaRPr lang="en-US" altLang="tr-TR" sz="4400">
              <a:solidFill>
                <a:srgbClr val="000000"/>
              </a:solidFill>
            </a:endParaRPr>
          </a:p>
        </p:txBody>
      </p:sp>
      <p:cxnSp>
        <p:nvCxnSpPr>
          <p:cNvPr id="3" name="Düz Ok Bağlayıcısı 2"/>
          <p:cNvCxnSpPr/>
          <p:nvPr/>
        </p:nvCxnSpPr>
        <p:spPr>
          <a:xfrm flipH="1">
            <a:off x="2051050" y="2133600"/>
            <a:ext cx="1728788" cy="7191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Düz Ok Bağlayıcısı 5"/>
          <p:cNvCxnSpPr/>
          <p:nvPr/>
        </p:nvCxnSpPr>
        <p:spPr>
          <a:xfrm>
            <a:off x="5364163" y="2060575"/>
            <a:ext cx="1871662" cy="7921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7175"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8500" y="3175"/>
            <a:ext cx="2095500" cy="142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6"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51613" y="4494213"/>
            <a:ext cx="2628900" cy="174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İçerik Yer Tutucusu 2"/>
          <p:cNvSpPr>
            <a:spLocks noGrp="1"/>
          </p:cNvSpPr>
          <p:nvPr>
            <p:ph idx="1"/>
          </p:nvPr>
        </p:nvSpPr>
        <p:spPr>
          <a:xfrm>
            <a:off x="820738" y="1484313"/>
            <a:ext cx="7854950" cy="4525962"/>
          </a:xfrm>
        </p:spPr>
        <p:txBody>
          <a:bodyPr/>
          <a:lstStyle/>
          <a:p>
            <a:pPr marL="0" indent="0" algn="ctr" eaLnBrk="1" hangingPunct="1">
              <a:buFont typeface="Arial" pitchFamily="34" charset="0"/>
              <a:buNone/>
            </a:pPr>
            <a:r>
              <a:rPr lang="tr-TR" altLang="tr-TR" b="1" smtClean="0"/>
              <a:t>Yasaların Anayasaya uygunluğunun siyasal denetimi: </a:t>
            </a:r>
          </a:p>
          <a:p>
            <a:pPr marL="0" indent="0" algn="just" eaLnBrk="1" hangingPunct="1">
              <a:buFont typeface="Arial" pitchFamily="34" charset="0"/>
              <a:buNone/>
            </a:pPr>
            <a:r>
              <a:rPr lang="tr-TR" altLang="tr-TR" smtClean="0"/>
              <a:t>Yasaların tasarı veya teklif olarak parlamentoya sunulmasıyla başlar, yürürlüğe gitmesiyle sona erer. </a:t>
            </a:r>
          </a:p>
          <a:p>
            <a:pPr marL="0" indent="0" algn="just" eaLnBrk="1" hangingPunct="1">
              <a:buFont typeface="Arial" pitchFamily="34" charset="0"/>
              <a:buNone/>
            </a:pPr>
            <a:endParaRPr lang="tr-TR" altLang="tr-TR" smtClean="0"/>
          </a:p>
          <a:p>
            <a:pPr marL="0" indent="0" algn="just" eaLnBrk="1" hangingPunct="1">
              <a:buFont typeface="Arial" pitchFamily="34" charset="0"/>
              <a:buNone/>
            </a:pPr>
            <a:endParaRPr lang="tr-TR" altLang="tr-TR" smtClean="0"/>
          </a:p>
          <a:p>
            <a:pPr marL="0" indent="0" algn="r" eaLnBrk="1" hangingPunct="1">
              <a:buFont typeface="Arial" pitchFamily="34" charset="0"/>
              <a:buNone/>
            </a:pPr>
            <a:r>
              <a:rPr lang="tr-TR" altLang="tr-TR" sz="1000" smtClean="0"/>
              <a:t>(Gönenç, 2010, 3)</a:t>
            </a:r>
          </a:p>
          <a:p>
            <a:pPr marL="0" indent="0" algn="just" eaLnBrk="1" hangingPunct="1">
              <a:buFont typeface="Arial" pitchFamily="34" charset="0"/>
              <a:buNone/>
            </a:pPr>
            <a:endParaRPr lang="en-US" altLang="tr-TR"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ANAYASA YARGISI</a:t>
            </a:r>
            <a:endParaRPr lang="en-US" altLang="tr-TR" sz="44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İçerik Yer Tutucusu 2"/>
          <p:cNvSpPr>
            <a:spLocks noGrp="1"/>
          </p:cNvSpPr>
          <p:nvPr>
            <p:ph idx="1"/>
          </p:nvPr>
        </p:nvSpPr>
        <p:spPr>
          <a:xfrm>
            <a:off x="663575" y="1417638"/>
            <a:ext cx="8229600" cy="5035550"/>
          </a:xfrm>
        </p:spPr>
        <p:txBody>
          <a:bodyPr/>
          <a:lstStyle/>
          <a:p>
            <a:pPr algn="ctr" eaLnBrk="1" hangingPunct="1">
              <a:buFont typeface="Wingdings" panose="05000000000000000000" pitchFamily="2" charset="2"/>
              <a:buChar char="ü"/>
              <a:defRPr/>
            </a:pPr>
            <a:r>
              <a:rPr lang="tr-TR" altLang="tr-TR" sz="2000" b="1" dirty="0" smtClean="0"/>
              <a:t>Yasa tasarısı/yasa teklifinin TBMM Başkanlığı’na </a:t>
            </a:r>
            <a:r>
              <a:rPr lang="tr-TR" altLang="tr-TR" sz="2000" dirty="0" smtClean="0"/>
              <a:t>sunulması.</a:t>
            </a:r>
          </a:p>
          <a:p>
            <a:pPr algn="ctr" eaLnBrk="1" hangingPunct="1">
              <a:buFont typeface="Wingdings" panose="05000000000000000000" pitchFamily="2" charset="2"/>
              <a:buChar char="ü"/>
              <a:defRPr/>
            </a:pPr>
            <a:endParaRPr lang="tr-TR" altLang="tr-TR" sz="1000" dirty="0" smtClean="0"/>
          </a:p>
          <a:p>
            <a:pPr algn="ctr" eaLnBrk="1" hangingPunct="1">
              <a:buFont typeface="Wingdings" panose="05000000000000000000" pitchFamily="2" charset="2"/>
              <a:buChar char="ü"/>
              <a:defRPr/>
            </a:pPr>
            <a:r>
              <a:rPr lang="tr-TR" altLang="tr-TR" sz="2000" dirty="0" smtClean="0"/>
              <a:t>Yasa tasarısı/yasa teklifinin TBMM Başkanlığınca yasama komisyonlarına havale edilip </a:t>
            </a:r>
            <a:r>
              <a:rPr lang="tr-TR" altLang="tr-TR" sz="2000" b="1" dirty="0" smtClean="0"/>
              <a:t>Yasama Komisyonlarında </a:t>
            </a:r>
            <a:r>
              <a:rPr lang="tr-TR" altLang="tr-TR" sz="2000" dirty="0" smtClean="0"/>
              <a:t>görüşülmesi. </a:t>
            </a:r>
          </a:p>
          <a:p>
            <a:pPr marL="0" indent="0" algn="ctr" eaLnBrk="1" hangingPunct="1">
              <a:buFont typeface="Arial" pitchFamily="34" charset="0"/>
              <a:buNone/>
              <a:defRPr/>
            </a:pPr>
            <a:r>
              <a:rPr lang="tr-TR" altLang="tr-TR" sz="2000" dirty="0" smtClean="0"/>
              <a:t>(Komisyon üyelerinin eleştirileri yasanın Anayasaya uygunluğunun denetimi açısından önemli. TBMM İçtüzüğü </a:t>
            </a:r>
            <a:r>
              <a:rPr lang="tr-TR" altLang="tr-TR" sz="2000" dirty="0" err="1" smtClean="0"/>
              <a:t>md.</a:t>
            </a:r>
            <a:r>
              <a:rPr lang="tr-TR" altLang="tr-TR" sz="2000" dirty="0" smtClean="0"/>
              <a:t> 38).</a:t>
            </a:r>
          </a:p>
          <a:p>
            <a:pPr marL="0" indent="0" algn="ctr" eaLnBrk="1" hangingPunct="1">
              <a:buFont typeface="Arial" pitchFamily="34" charset="0"/>
              <a:buNone/>
              <a:defRPr/>
            </a:pPr>
            <a:endParaRPr lang="tr-TR" altLang="tr-TR" sz="1000" dirty="0" smtClean="0"/>
          </a:p>
          <a:p>
            <a:pPr algn="ctr" eaLnBrk="1" hangingPunct="1">
              <a:buFont typeface="Wingdings" panose="05000000000000000000" pitchFamily="2" charset="2"/>
              <a:buChar char="ü"/>
              <a:defRPr/>
            </a:pPr>
            <a:r>
              <a:rPr lang="tr-TR" altLang="tr-TR" sz="2000" dirty="0" smtClean="0"/>
              <a:t>Komisyonlarda görüşülen tasarı/teklifler </a:t>
            </a:r>
            <a:r>
              <a:rPr lang="tr-TR" altLang="tr-TR" sz="2000" b="1" dirty="0" smtClean="0"/>
              <a:t>Meclis Genel Kurulunda </a:t>
            </a:r>
            <a:r>
              <a:rPr lang="tr-TR" altLang="tr-TR" sz="2000" dirty="0" smtClean="0"/>
              <a:t>görüşülür. </a:t>
            </a:r>
          </a:p>
          <a:p>
            <a:pPr marL="0" indent="0" algn="ctr" eaLnBrk="1" hangingPunct="1">
              <a:buFont typeface="Arial" pitchFamily="34" charset="0"/>
              <a:buNone/>
              <a:defRPr/>
            </a:pPr>
            <a:r>
              <a:rPr lang="tr-TR" altLang="tr-TR" sz="2000" dirty="0" smtClean="0"/>
              <a:t>(Görüşmeler sırasında Anayasaya aykırılık iddiaları gündeme gelebilir. TBMM İçtüzüğü </a:t>
            </a:r>
            <a:r>
              <a:rPr lang="tr-TR" altLang="tr-TR" sz="2000" dirty="0" err="1" smtClean="0"/>
              <a:t>md.</a:t>
            </a:r>
            <a:r>
              <a:rPr lang="tr-TR" altLang="tr-TR" sz="2000" dirty="0" smtClean="0"/>
              <a:t> 84).</a:t>
            </a:r>
          </a:p>
          <a:p>
            <a:pPr marL="0" indent="0" algn="ctr" eaLnBrk="1" hangingPunct="1">
              <a:buFont typeface="Arial" pitchFamily="34" charset="0"/>
              <a:buNone/>
              <a:defRPr/>
            </a:pPr>
            <a:endParaRPr lang="tr-TR" altLang="tr-TR" sz="1000" dirty="0" smtClean="0"/>
          </a:p>
          <a:p>
            <a:pPr algn="ctr" eaLnBrk="1" hangingPunct="1">
              <a:buFont typeface="Wingdings" panose="05000000000000000000" pitchFamily="2" charset="2"/>
              <a:buChar char="ü"/>
              <a:defRPr/>
            </a:pPr>
            <a:r>
              <a:rPr lang="tr-TR" altLang="tr-TR" sz="2000" dirty="0" smtClean="0"/>
              <a:t>Genel Kurulda kabul edilen yasalar, Cumhurbaşkanının önüne gelir. </a:t>
            </a:r>
            <a:r>
              <a:rPr lang="tr-TR" altLang="tr-TR" sz="2000" b="1" dirty="0" smtClean="0"/>
              <a:t>Cumhurbaşkanı</a:t>
            </a:r>
            <a:r>
              <a:rPr lang="tr-TR" altLang="tr-TR" sz="2000" dirty="0" smtClean="0"/>
              <a:t>, yasanın Anayasaya aykırı olduğu kanaatindeyse, yasayı tekrar görüşülmesi için Meclise geri gönderebilir.</a:t>
            </a:r>
          </a:p>
          <a:p>
            <a:pPr marL="0" indent="0" algn="r" eaLnBrk="1" hangingPunct="1">
              <a:buFont typeface="Arial" pitchFamily="34" charset="0"/>
              <a:buNone/>
              <a:defRPr/>
            </a:pPr>
            <a:r>
              <a:rPr lang="tr-TR" altLang="tr-TR" sz="1000" dirty="0" smtClean="0"/>
              <a:t>							(Gönenç, 2010, 3)</a:t>
            </a:r>
          </a:p>
          <a:p>
            <a:pPr algn="ctr" eaLnBrk="1" hangingPunct="1">
              <a:buFont typeface="Wingdings" panose="05000000000000000000" pitchFamily="2" charset="2"/>
              <a:buChar char="ü"/>
              <a:defRPr/>
            </a:pPr>
            <a:endParaRPr lang="tr-TR" altLang="tr-TR" sz="2000" dirty="0" smtClean="0"/>
          </a:p>
          <a:p>
            <a:pPr marL="0" indent="0" algn="just" eaLnBrk="1" hangingPunct="1">
              <a:buFont typeface="Arial" pitchFamily="34" charset="0"/>
              <a:buNone/>
              <a:defRPr/>
            </a:pPr>
            <a:endParaRPr lang="tr-TR" altLang="tr-TR" dirty="0"/>
          </a:p>
          <a:p>
            <a:pPr marL="0" indent="0" algn="just" eaLnBrk="1" hangingPunct="1">
              <a:buFont typeface="Arial" pitchFamily="34" charset="0"/>
              <a:buNone/>
              <a:defRPr/>
            </a:pPr>
            <a:endParaRPr lang="en-US" altLang="tr-TR" dirty="0"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ANAYASA YARGISI</a:t>
            </a:r>
            <a:endParaRPr lang="en-US" altLang="tr-TR" sz="44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childTnLst>
                                    <p:set>
                                      <p:cBhvr>
                                        <p:cTn id="13" dur="1" fill="hold">
                                          <p:stCondLst>
                                            <p:cond delay="0"/>
                                          </p:stCondLst>
                                        </p:cTn>
                                        <p:tgtEl>
                                          <p:spTgt spid="6146">
                                            <p:txEl>
                                              <p:pRg st="0" end="0"/>
                                            </p:txEl>
                                          </p:spTgt>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nodeType="clickEffect">
                                  <p:stCondLst>
                                    <p:cond delay="0"/>
                                  </p:stCondLst>
                                  <p:childTnLst>
                                    <p:set>
                                      <p:cBhvr>
                                        <p:cTn id="17" dur="1" fill="hold">
                                          <p:stCondLst>
                                            <p:cond delay="0"/>
                                          </p:stCondLst>
                                        </p:cTn>
                                        <p:tgtEl>
                                          <p:spTgt spid="6146">
                                            <p:txEl>
                                              <p:pRg st="2" end="2"/>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6146">
                                            <p:txEl>
                                              <p:pRg st="3" end="3"/>
                                            </p:txEl>
                                          </p:spTgt>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nodeType="clickEffect">
                                  <p:stCondLst>
                                    <p:cond delay="0"/>
                                  </p:stCondLst>
                                  <p:childTnLst>
                                    <p:set>
                                      <p:cBhvr>
                                        <p:cTn id="23" dur="1" fill="hold">
                                          <p:stCondLst>
                                            <p:cond delay="0"/>
                                          </p:stCondLst>
                                        </p:cTn>
                                        <p:tgtEl>
                                          <p:spTgt spid="6146">
                                            <p:txEl>
                                              <p:pRg st="5" end="5"/>
                                            </p:txEl>
                                          </p:spTgt>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6146">
                                            <p:txEl>
                                              <p:pRg st="6" end="6"/>
                                            </p:txEl>
                                          </p:spTgt>
                                        </p:tgtEl>
                                        <p:attrNameLst>
                                          <p:attrName>style.visibility</p:attrName>
                                        </p:attrNameLst>
                                      </p:cBhvr>
                                      <p:to>
                                        <p:strVal val="visible"/>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nodeType="clickEffect">
                                  <p:stCondLst>
                                    <p:cond delay="0"/>
                                  </p:stCondLst>
                                  <p:childTnLst>
                                    <p:set>
                                      <p:cBhvr>
                                        <p:cTn id="29" dur="1" fill="hold">
                                          <p:stCondLst>
                                            <p:cond delay="0"/>
                                          </p:stCondLst>
                                        </p:cTn>
                                        <p:tgtEl>
                                          <p:spTgt spid="6146">
                                            <p:txEl>
                                              <p:pRg st="8" end="8"/>
                                            </p:txEl>
                                          </p:spTgt>
                                        </p:tgtEl>
                                        <p:attrNameLst>
                                          <p:attrName>style.visibility</p:attrName>
                                        </p:attrNameLst>
                                      </p:cBhvr>
                                      <p:to>
                                        <p:strVal val="visible"/>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presetSubtype="0" fill="hold" nodeType="clickEffect">
                                  <p:stCondLst>
                                    <p:cond delay="0"/>
                                  </p:stCondLst>
                                  <p:childTnLst>
                                    <p:set>
                                      <p:cBhvr>
                                        <p:cTn id="33" dur="1" fill="hold">
                                          <p:stCondLst>
                                            <p:cond delay="0"/>
                                          </p:stCondLst>
                                        </p:cTn>
                                        <p:tgtEl>
                                          <p:spTgt spid="614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İçerik Yer Tutucusu 2"/>
          <p:cNvSpPr>
            <a:spLocks noGrp="1"/>
          </p:cNvSpPr>
          <p:nvPr>
            <p:ph idx="1"/>
          </p:nvPr>
        </p:nvSpPr>
        <p:spPr>
          <a:xfrm>
            <a:off x="820738" y="1484313"/>
            <a:ext cx="7854950" cy="4525962"/>
          </a:xfrm>
        </p:spPr>
        <p:txBody>
          <a:bodyPr/>
          <a:lstStyle/>
          <a:p>
            <a:pPr marL="0" indent="0" algn="ctr" eaLnBrk="1" hangingPunct="1">
              <a:buFont typeface="Arial" pitchFamily="34" charset="0"/>
              <a:buNone/>
            </a:pPr>
            <a:r>
              <a:rPr lang="tr-TR" altLang="tr-TR" sz="2800" b="1" dirty="0" smtClean="0"/>
              <a:t>Yasaların Anayasaya uygunluğunun yargısal denetimi: </a:t>
            </a:r>
          </a:p>
          <a:p>
            <a:pPr marL="0" indent="0" algn="just" eaLnBrk="1" hangingPunct="1">
              <a:buFont typeface="Arial" pitchFamily="34" charset="0"/>
              <a:buNone/>
            </a:pPr>
            <a:r>
              <a:rPr lang="tr-TR" altLang="tr-TR" sz="2800" dirty="0" smtClean="0"/>
              <a:t>Yapıldığı zamana göre 2’ye ayrılır:</a:t>
            </a:r>
          </a:p>
          <a:p>
            <a:pPr marL="400050" lvl="1" indent="0" algn="just" eaLnBrk="1" hangingPunct="1">
              <a:buFont typeface="Arial" pitchFamily="34" charset="0"/>
              <a:buNone/>
            </a:pPr>
            <a:r>
              <a:rPr lang="tr-TR" altLang="tr-TR" i="1" dirty="0" smtClean="0"/>
              <a:t>Yasaların yürürlüğe girmesinden önce yapılan yargısal denetim: </a:t>
            </a:r>
            <a:r>
              <a:rPr lang="tr-TR" altLang="tr-TR" dirty="0" smtClean="0"/>
              <a:t>Anayasa aykırı olduğu tespit edilen yasanın yürürlüğe girmesini engeller.</a:t>
            </a:r>
          </a:p>
          <a:p>
            <a:pPr marL="400050" lvl="1" indent="0" algn="just" eaLnBrk="1" hangingPunct="1">
              <a:buFont typeface="Arial" pitchFamily="34" charset="0"/>
              <a:buNone/>
            </a:pPr>
            <a:r>
              <a:rPr lang="tr-TR" altLang="tr-TR" i="1" dirty="0" smtClean="0"/>
              <a:t>Yasaların yürürlüğe girmesinden sonra yapılan yargısal denetim: </a:t>
            </a:r>
            <a:r>
              <a:rPr lang="tr-TR" altLang="tr-TR" dirty="0" smtClean="0"/>
              <a:t>Yürürlüğe girmiş, Anayasa’ya aykırı bir yasanın hukuk sisteminden çıkarılmasını sağlar.</a:t>
            </a:r>
          </a:p>
          <a:p>
            <a:pPr marL="0" indent="0" algn="r" eaLnBrk="1" hangingPunct="1">
              <a:buFont typeface="Arial" pitchFamily="34" charset="0"/>
              <a:buNone/>
            </a:pPr>
            <a:r>
              <a:rPr lang="tr-TR" altLang="tr-TR" sz="1000" dirty="0" smtClean="0"/>
              <a:t>(Gönenç, 2010, 8)</a:t>
            </a:r>
          </a:p>
          <a:p>
            <a:pPr marL="0" indent="0" algn="just" eaLnBrk="1" hangingPunct="1">
              <a:buFont typeface="Arial" pitchFamily="34" charset="0"/>
              <a:buNone/>
            </a:pPr>
            <a:endParaRPr lang="en-US" altLang="tr-TR" dirty="0"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ANAYASA YARGISI</a:t>
            </a:r>
            <a:endParaRPr lang="en-US" altLang="tr-TR" sz="44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576</TotalTime>
  <Words>1586</Words>
  <Application>Microsoft Office PowerPoint</Application>
  <PresentationFormat>Ekran Gösterisi (4:3)</PresentationFormat>
  <Paragraphs>222</Paragraphs>
  <Slides>29</Slides>
  <Notes>24</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29</vt:i4>
      </vt:variant>
    </vt:vector>
  </HeadingPairs>
  <TitlesOfParts>
    <vt:vector size="35" baseType="lpstr">
      <vt:lpstr>Arial</vt:lpstr>
      <vt:lpstr>Calibri</vt:lpstr>
      <vt:lpstr>Times New Roman</vt:lpstr>
      <vt:lpstr>TR Times New Roman</vt:lpstr>
      <vt:lpstr>Wingdings</vt:lpstr>
      <vt:lpstr>Ofis Teması</vt:lpstr>
      <vt:lpstr>TÜRK HUKUK SİSTEMİ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vt:lpstr>
      <vt:lpstr>PowerPoint Sunusu</vt:lpstr>
      <vt:lpst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BU SUNUMDA YARARLANILAN İNTERNET KAYNAKLARI</vt:lpstr>
      <vt:lpstr>BU SUNUMDA YARARLANILAN KİTAPLAR</vt:lpstr>
    </vt:vector>
  </TitlesOfParts>
  <Company>Taskin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HUKUK</dc:title>
  <dc:creator>pelin</dc:creator>
  <cp:lastModifiedBy>Yazar</cp:lastModifiedBy>
  <cp:revision>46</cp:revision>
  <dcterms:created xsi:type="dcterms:W3CDTF">2014-12-13T20:29:45Z</dcterms:created>
  <dcterms:modified xsi:type="dcterms:W3CDTF">2020-01-31T21:38:32Z</dcterms:modified>
</cp:coreProperties>
</file>