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8" r:id="rId4"/>
    <p:sldId id="258" r:id="rId5"/>
    <p:sldId id="260" r:id="rId6"/>
    <p:sldId id="261" r:id="rId7"/>
    <p:sldId id="262" r:id="rId8"/>
    <p:sldId id="270" r:id="rId9"/>
    <p:sldId id="269" r:id="rId10"/>
    <p:sldId id="267" r:id="rId11"/>
    <p:sldId id="263" r:id="rId12"/>
    <p:sldId id="264" r:id="rId13"/>
    <p:sldId id="266" r:id="rId14"/>
    <p:sldId id="265"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77" autoAdjust="0"/>
    <p:restoredTop sz="94660"/>
  </p:normalViewPr>
  <p:slideViewPr>
    <p:cSldViewPr>
      <p:cViewPr varScale="1">
        <p:scale>
          <a:sx n="53" d="100"/>
          <a:sy n="53" d="100"/>
        </p:scale>
        <p:origin x="90" y="7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21.12.2016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21.12.2016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21.12.2016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21.12.2016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21.12.2016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21.12.2016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21.12.2016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21.12.2016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21.12.2016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21.12.2016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21.12.2016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95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21.12.2016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1520" y="260648"/>
            <a:ext cx="7635745" cy="5816977"/>
          </a:xfrm>
          <a:prstGeom prst="rect">
            <a:avLst/>
          </a:prstGeom>
          <a:noFill/>
        </p:spPr>
        <p:txBody>
          <a:bodyPr wrap="none" rtlCol="0">
            <a:spAutoFit/>
          </a:bodyPr>
          <a:lstStyle/>
          <a:p>
            <a:r>
              <a:rPr lang="tr-TR" sz="3200" b="1" smtClean="0">
                <a:solidFill>
                  <a:schemeClr val="bg1"/>
                </a:solidFill>
              </a:rPr>
              <a:t>Erken Dönem İletişim Sosyolojisi (ABD)</a:t>
            </a:r>
          </a:p>
          <a:p>
            <a:pPr algn="ctr"/>
            <a:endParaRPr lang="tr-TR" sz="3200" b="1" smtClean="0">
              <a:solidFill>
                <a:schemeClr val="bg1"/>
              </a:solidFill>
            </a:endParaRPr>
          </a:p>
          <a:p>
            <a:r>
              <a:rPr lang="tr-TR" sz="2800" b="1" smtClean="0">
                <a:solidFill>
                  <a:schemeClr val="bg1"/>
                </a:solidFill>
              </a:rPr>
              <a:t>Atomize, savunmasız, manipülasyona açık bireyler</a:t>
            </a:r>
          </a:p>
          <a:p>
            <a:endParaRPr lang="tr-TR" sz="2800" b="1" smtClean="0">
              <a:solidFill>
                <a:schemeClr val="bg1"/>
              </a:solidFill>
            </a:endParaRPr>
          </a:p>
          <a:p>
            <a:r>
              <a:rPr lang="tr-TR" sz="2800" b="1" smtClean="0">
                <a:solidFill>
                  <a:schemeClr val="bg1"/>
                </a:solidFill>
              </a:rPr>
              <a:t>Medya (sosyolojik nesne, etkin)</a:t>
            </a:r>
          </a:p>
          <a:p>
            <a:endParaRPr lang="tr-TR" sz="2800" b="1" smtClean="0">
              <a:solidFill>
                <a:schemeClr val="bg1"/>
              </a:solidFill>
            </a:endParaRPr>
          </a:p>
          <a:p>
            <a:r>
              <a:rPr lang="tr-TR" sz="2800" b="1" smtClean="0">
                <a:solidFill>
                  <a:schemeClr val="bg1"/>
                </a:solidFill>
              </a:rPr>
              <a:t>Birey (psikolojik özne, edilgen)	</a:t>
            </a:r>
          </a:p>
          <a:p>
            <a:endParaRPr lang="tr-TR" sz="2800" b="1" smtClean="0">
              <a:solidFill>
                <a:schemeClr val="bg1"/>
              </a:solidFill>
            </a:endParaRPr>
          </a:p>
          <a:p>
            <a:r>
              <a:rPr lang="tr-TR" sz="2800" b="1" smtClean="0">
                <a:solidFill>
                  <a:schemeClr val="bg1"/>
                </a:solidFill>
              </a:rPr>
              <a:t>Medya propaganda ve ikna aracı</a:t>
            </a:r>
          </a:p>
          <a:p>
            <a:endParaRPr lang="tr-TR" sz="2800" b="1" smtClean="0">
              <a:solidFill>
                <a:schemeClr val="bg1"/>
              </a:solidFill>
            </a:endParaRPr>
          </a:p>
          <a:p>
            <a:r>
              <a:rPr lang="tr-TR" sz="2800" b="1" smtClean="0">
                <a:solidFill>
                  <a:schemeClr val="bg1"/>
                </a:solidFill>
              </a:rPr>
              <a:t>Medya etkisi: ani, doğrudan ve gözlemlenebilir </a:t>
            </a:r>
          </a:p>
          <a:p>
            <a:endParaRPr lang="tr-TR" sz="2800" b="1" smtClean="0">
              <a:solidFill>
                <a:schemeClr val="bg1"/>
              </a:solidFill>
            </a:endParaRPr>
          </a:p>
          <a:p>
            <a:r>
              <a:rPr lang="tr-TR" sz="2800" b="1" smtClean="0">
                <a:solidFill>
                  <a:schemeClr val="bg1"/>
                </a:solidFill>
              </a:rPr>
              <a:t>İki aşamalı akışa kadar olan dönem…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331640" y="836712"/>
            <a:ext cx="6552728" cy="5194164"/>
          </a:xfrm>
          <a:prstGeom prst="rect">
            <a:avLst/>
          </a:prstGeom>
        </p:spPr>
      </p:pic>
    </p:spTree>
    <p:extLst>
      <p:ext uri="{BB962C8B-B14F-4D97-AF65-F5344CB8AC3E}">
        <p14:creationId xmlns:p14="http://schemas.microsoft.com/office/powerpoint/2010/main" val="3304299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563615" y="574223"/>
            <a:ext cx="8184849" cy="5663089"/>
          </a:xfrm>
          <a:prstGeom prst="rect">
            <a:avLst/>
          </a:prstGeom>
        </p:spPr>
        <p:txBody>
          <a:bodyPr wrap="square">
            <a:spAutoFit/>
          </a:bodyPr>
          <a:lstStyle/>
          <a:p>
            <a:pPr algn="just"/>
            <a:r>
              <a:rPr lang="tr-TR" sz="3200" smtClean="0">
                <a:solidFill>
                  <a:schemeClr val="bg1"/>
                </a:solidFill>
              </a:rPr>
              <a:t>Decatur Araştırması</a:t>
            </a:r>
          </a:p>
          <a:p>
            <a:pPr algn="just"/>
            <a:endParaRPr lang="tr-TR" sz="3200" smtClean="0">
              <a:solidFill>
                <a:schemeClr val="bg1"/>
              </a:solidFill>
            </a:endParaRPr>
          </a:p>
          <a:p>
            <a:pPr algn="just"/>
            <a:endParaRPr lang="tr-TR" smtClean="0">
              <a:solidFill>
                <a:schemeClr val="bg1"/>
              </a:solidFill>
            </a:endParaRPr>
          </a:p>
          <a:p>
            <a:pPr algn="just"/>
            <a:r>
              <a:rPr lang="tr-TR" sz="2800" smtClean="0">
                <a:solidFill>
                  <a:schemeClr val="bg1"/>
                </a:solidFill>
              </a:rPr>
              <a:t>Üç Ana Değişken</a:t>
            </a:r>
          </a:p>
          <a:p>
            <a:pPr algn="just"/>
            <a:endParaRPr lang="tr-TR" sz="2800" smtClean="0">
              <a:solidFill>
                <a:schemeClr val="bg1"/>
              </a:solidFill>
            </a:endParaRPr>
          </a:p>
          <a:p>
            <a:pPr marL="514350" indent="-514350" algn="just">
              <a:buAutoNum type="arabicParenBoth"/>
            </a:pPr>
            <a:r>
              <a:rPr lang="tr-TR" sz="2800" smtClean="0">
                <a:solidFill>
                  <a:schemeClr val="bg1"/>
                </a:solidFill>
              </a:rPr>
              <a:t>Statü: eğitim</a:t>
            </a:r>
            <a:r>
              <a:rPr lang="tr-TR" sz="2800">
                <a:solidFill>
                  <a:schemeClr val="bg1"/>
                </a:solidFill>
              </a:rPr>
              <a:t>, ailenin geçimini sağlayan kişinin mesleği, görüşülen kişinin sezgi gücü</a:t>
            </a:r>
            <a:endParaRPr lang="tr-TR" sz="2800" smtClean="0">
              <a:solidFill>
                <a:schemeClr val="bg1"/>
              </a:solidFill>
            </a:endParaRPr>
          </a:p>
          <a:p>
            <a:pPr marL="514350" indent="-514350" algn="just">
              <a:buAutoNum type="arabicParenBoth"/>
            </a:pPr>
            <a:endParaRPr lang="tr-TR" sz="2800" smtClean="0">
              <a:solidFill>
                <a:schemeClr val="bg1"/>
              </a:solidFill>
            </a:endParaRPr>
          </a:p>
          <a:p>
            <a:pPr marL="514350" indent="-514350" algn="just">
              <a:buAutoNum type="arabicParenBoth"/>
            </a:pPr>
            <a:r>
              <a:rPr lang="tr-TR" sz="2800" smtClean="0">
                <a:solidFill>
                  <a:schemeClr val="bg1"/>
                </a:solidFill>
              </a:rPr>
              <a:t>Yaşam döngüsündeki konum: yaş, medeni durum, </a:t>
            </a:r>
          </a:p>
          <a:p>
            <a:pPr marL="514350" indent="-514350" algn="just"/>
            <a:r>
              <a:rPr lang="tr-TR" sz="2800" smtClean="0">
                <a:solidFill>
                  <a:schemeClr val="bg1"/>
                </a:solidFill>
              </a:rPr>
              <a:t>       çocuk sayısı (ve yaşı)</a:t>
            </a:r>
          </a:p>
          <a:p>
            <a:pPr marL="514350" indent="-514350" algn="just"/>
            <a:endParaRPr lang="tr-TR" sz="2800" smtClean="0">
              <a:solidFill>
                <a:schemeClr val="bg1"/>
              </a:solidFill>
            </a:endParaRPr>
          </a:p>
          <a:p>
            <a:pPr marL="514350" indent="-514350" algn="just"/>
            <a:r>
              <a:rPr lang="tr-TR" sz="2800" smtClean="0">
                <a:solidFill>
                  <a:schemeClr val="bg1"/>
                </a:solidFill>
              </a:rPr>
              <a:t>(3) Sosyallik Düzeyi: arkadaş sayısı ve mensubu olunan </a:t>
            </a:r>
          </a:p>
          <a:p>
            <a:pPr marL="514350" indent="-514350" algn="just"/>
            <a:r>
              <a:rPr lang="tr-TR" sz="2800" smtClean="0">
                <a:solidFill>
                  <a:schemeClr val="bg1"/>
                </a:solidFill>
              </a:rPr>
              <a:t>     kuruluş sayısı</a:t>
            </a:r>
            <a:endParaRPr lang="tr-TR" sz="320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infed.org/mobi/wp-content/uploads/2012/12/c_wright_mills_all_rights_reserved1.jpg"/>
          <p:cNvPicPr>
            <a:picLocks noChangeAspect="1" noChangeArrowheads="1"/>
          </p:cNvPicPr>
          <p:nvPr/>
        </p:nvPicPr>
        <p:blipFill>
          <a:blip r:embed="rId2" cstate="print"/>
          <a:srcRect/>
          <a:stretch>
            <a:fillRect/>
          </a:stretch>
        </p:blipFill>
        <p:spPr bwMode="auto">
          <a:xfrm>
            <a:off x="971600" y="980728"/>
            <a:ext cx="2857500" cy="4648201"/>
          </a:xfrm>
          <a:prstGeom prst="rect">
            <a:avLst/>
          </a:prstGeom>
          <a:ln>
            <a:noFill/>
          </a:ln>
          <a:effectLst>
            <a:outerShdw blurRad="292100" dist="139700" dir="2700000" algn="tl" rotWithShape="0">
              <a:srgbClr val="333333">
                <a:alpha val="65000"/>
              </a:srgbClr>
            </a:outerShdw>
          </a:effectLst>
        </p:spPr>
      </p:pic>
      <p:sp>
        <p:nvSpPr>
          <p:cNvPr id="5" name="4 Metin kutusu"/>
          <p:cNvSpPr txBox="1"/>
          <p:nvPr/>
        </p:nvSpPr>
        <p:spPr>
          <a:xfrm>
            <a:off x="1043608" y="5733256"/>
            <a:ext cx="2683170" cy="584775"/>
          </a:xfrm>
          <a:prstGeom prst="rect">
            <a:avLst/>
          </a:prstGeom>
          <a:noFill/>
        </p:spPr>
        <p:txBody>
          <a:bodyPr wrap="none" rtlCol="0">
            <a:spAutoFit/>
          </a:bodyPr>
          <a:lstStyle/>
          <a:p>
            <a:r>
              <a:rPr lang="tr-TR" sz="3200" b="1" smtClean="0">
                <a:solidFill>
                  <a:schemeClr val="bg1"/>
                </a:solidFill>
              </a:rPr>
              <a:t>C. Wright Mills</a:t>
            </a:r>
            <a:endParaRPr lang="tr-TR" sz="3200" b="1">
              <a:solidFill>
                <a:schemeClr val="bg1"/>
              </a:solidFill>
            </a:endParaRPr>
          </a:p>
        </p:txBody>
      </p:sp>
      <p:pic>
        <p:nvPicPr>
          <p:cNvPr id="21508" name="Picture 4" descr="https://www.asc.upenn.edu/sites/default/files/Elihu_Katz_Circa_1993_WEB.jpg"/>
          <p:cNvPicPr>
            <a:picLocks noChangeAspect="1" noChangeArrowheads="1"/>
          </p:cNvPicPr>
          <p:nvPr/>
        </p:nvPicPr>
        <p:blipFill>
          <a:blip r:embed="rId3" cstate="print"/>
          <a:srcRect/>
          <a:stretch>
            <a:fillRect/>
          </a:stretch>
        </p:blipFill>
        <p:spPr bwMode="auto">
          <a:xfrm>
            <a:off x="4716016" y="1628800"/>
            <a:ext cx="3600400" cy="3960440"/>
          </a:xfrm>
          <a:prstGeom prst="rect">
            <a:avLst/>
          </a:prstGeom>
          <a:ln>
            <a:noFill/>
          </a:ln>
          <a:effectLst>
            <a:outerShdw blurRad="292100" dist="139700" dir="2700000" algn="tl" rotWithShape="0">
              <a:srgbClr val="333333">
                <a:alpha val="65000"/>
              </a:srgbClr>
            </a:outerShdw>
          </a:effectLst>
        </p:spPr>
      </p:pic>
      <p:sp>
        <p:nvSpPr>
          <p:cNvPr id="8" name="7 Metin kutusu"/>
          <p:cNvSpPr txBox="1"/>
          <p:nvPr/>
        </p:nvSpPr>
        <p:spPr>
          <a:xfrm>
            <a:off x="5537500" y="5733256"/>
            <a:ext cx="1842812" cy="584775"/>
          </a:xfrm>
          <a:prstGeom prst="rect">
            <a:avLst/>
          </a:prstGeom>
          <a:noFill/>
        </p:spPr>
        <p:txBody>
          <a:bodyPr wrap="none" rtlCol="0">
            <a:spAutoFit/>
          </a:bodyPr>
          <a:lstStyle/>
          <a:p>
            <a:r>
              <a:rPr lang="tr-TR" sz="3200" b="1" smtClean="0">
                <a:solidFill>
                  <a:schemeClr val="bg1"/>
                </a:solidFill>
              </a:rPr>
              <a:t>Elihu Katz</a:t>
            </a:r>
            <a:endParaRPr lang="tr-TR" sz="3200" b="1">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faculty.rsu.edu/users/f/felwell/www/Theorists/Mills/power1.jpg"/>
          <p:cNvPicPr>
            <a:picLocks noChangeAspect="1" noChangeArrowheads="1"/>
          </p:cNvPicPr>
          <p:nvPr/>
        </p:nvPicPr>
        <p:blipFill>
          <a:blip r:embed="rId2" cstate="print"/>
          <a:srcRect/>
          <a:stretch>
            <a:fillRect/>
          </a:stretch>
        </p:blipFill>
        <p:spPr bwMode="auto">
          <a:xfrm>
            <a:off x="2898562" y="1052736"/>
            <a:ext cx="3617654" cy="5242251"/>
          </a:xfrm>
          <a:prstGeom prst="rect">
            <a:avLst/>
          </a:prstGeom>
          <a:ln>
            <a:noFill/>
          </a:ln>
          <a:effectLst>
            <a:outerShdw blurRad="292100" dist="139700" dir="2700000" algn="tl" rotWithShape="0">
              <a:srgbClr val="333333">
                <a:alpha val="65000"/>
              </a:srgbClr>
            </a:outerShdw>
          </a:effectLst>
        </p:spPr>
      </p:pic>
      <p:pic>
        <p:nvPicPr>
          <p:cNvPr id="24580" name="Picture 4" descr="https://brettworks.files.wordpress.com/2010/11/c-wright1.jpg"/>
          <p:cNvPicPr>
            <a:picLocks noChangeAspect="1" noChangeArrowheads="1"/>
          </p:cNvPicPr>
          <p:nvPr/>
        </p:nvPicPr>
        <p:blipFill>
          <a:blip r:embed="rId3" cstate="print"/>
          <a:srcRect/>
          <a:stretch>
            <a:fillRect/>
          </a:stretch>
        </p:blipFill>
        <p:spPr bwMode="auto">
          <a:xfrm>
            <a:off x="395536" y="2177007"/>
            <a:ext cx="2232248" cy="3124201"/>
          </a:xfrm>
          <a:prstGeom prst="rect">
            <a:avLst/>
          </a:prstGeom>
          <a:ln>
            <a:noFill/>
          </a:ln>
          <a:effectLst>
            <a:outerShdw blurRad="292100" dist="139700" dir="2700000" algn="tl" rotWithShape="0">
              <a:srgbClr val="333333">
                <a:alpha val="65000"/>
              </a:srgbClr>
            </a:outerShdw>
          </a:effectLst>
        </p:spPr>
      </p:pic>
      <p:pic>
        <p:nvPicPr>
          <p:cNvPr id="24582" name="Picture 6" descr="http://www.faculty.rsu.edu/users/f/felwell/www/Theorists/Essays/Mills%20files/White%20Collar.jpg"/>
          <p:cNvPicPr>
            <a:picLocks noChangeAspect="1" noChangeArrowheads="1"/>
          </p:cNvPicPr>
          <p:nvPr/>
        </p:nvPicPr>
        <p:blipFill>
          <a:blip r:embed="rId4" cstate="print"/>
          <a:srcRect/>
          <a:stretch>
            <a:fillRect/>
          </a:stretch>
        </p:blipFill>
        <p:spPr bwMode="auto">
          <a:xfrm>
            <a:off x="6732240" y="2009749"/>
            <a:ext cx="2114550" cy="321945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C:\Users\OGUZHAN TAS\Desktop\Dersler\Lisans\Theories of Communication II\Personal-Influence-Katz-Elihu-9781412805070.jpg"/>
          <p:cNvPicPr>
            <a:picLocks noChangeAspect="1" noChangeArrowheads="1"/>
          </p:cNvPicPr>
          <p:nvPr/>
        </p:nvPicPr>
        <p:blipFill>
          <a:blip r:embed="rId2" cstate="print"/>
          <a:srcRect/>
          <a:stretch>
            <a:fillRect/>
          </a:stretch>
        </p:blipFill>
        <p:spPr bwMode="auto">
          <a:xfrm>
            <a:off x="2483768" y="350601"/>
            <a:ext cx="4212506" cy="631875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1560" y="1700808"/>
            <a:ext cx="7704856" cy="3560975"/>
          </a:xfrm>
          <a:prstGeom prst="rect">
            <a:avLst/>
          </a:prstGeom>
        </p:spPr>
        <p:txBody>
          <a:bodyPr wrap="square">
            <a:spAutoFit/>
          </a:bodyPr>
          <a:lstStyle/>
          <a:p>
            <a:pPr marL="449580" algn="ctr">
              <a:lnSpc>
                <a:spcPct val="115000"/>
              </a:lnSpc>
              <a:spcAft>
                <a:spcPts val="0"/>
              </a:spcAft>
            </a:pPr>
            <a:r>
              <a:rPr lang="tr-TR" sz="2800">
                <a:solidFill>
                  <a:schemeClr val="bg1"/>
                </a:solidFill>
                <a:latin typeface="Calibri" panose="020F0502020204030204" pitchFamily="34" charset="0"/>
                <a:ea typeface="Calibri" panose="020F0502020204030204" pitchFamily="34" charset="0"/>
                <a:cs typeface="TT55E7O00"/>
              </a:rPr>
              <a:t>İletişim araçlarıyla ilgili araştırmaların tümü etkiye odaklıdır. Konuyla ilgili en eski </a:t>
            </a:r>
            <a:r>
              <a:rPr lang="tr-TR" sz="2800" smtClean="0">
                <a:solidFill>
                  <a:schemeClr val="bg1"/>
                </a:solidFill>
                <a:latin typeface="Calibri" panose="020F0502020204030204" pitchFamily="34" charset="0"/>
                <a:ea typeface="Calibri" panose="020F0502020204030204" pitchFamily="34" charset="0"/>
                <a:cs typeface="TT55E7O00"/>
              </a:rPr>
              <a:t>kuramlaştırma denemelerinden </a:t>
            </a:r>
            <a:r>
              <a:rPr lang="tr-TR" sz="2800">
                <a:solidFill>
                  <a:schemeClr val="bg1"/>
                </a:solidFill>
                <a:latin typeface="Calibri" panose="020F0502020204030204" pitchFamily="34" charset="0"/>
                <a:ea typeface="Calibri" panose="020F0502020204030204" pitchFamily="34" charset="0"/>
                <a:cs typeface="TT55E7O00"/>
              </a:rPr>
              <a:t>günümüzün </a:t>
            </a:r>
            <a:r>
              <a:rPr lang="tr-TR" sz="2800" smtClean="0">
                <a:solidFill>
                  <a:schemeClr val="bg1"/>
                </a:solidFill>
                <a:latin typeface="Calibri" panose="020F0502020204030204" pitchFamily="34" charset="0"/>
                <a:ea typeface="Calibri" panose="020F0502020204030204" pitchFamily="34" charset="0"/>
                <a:cs typeface="TT55E7O00"/>
              </a:rPr>
              <a:t>çağdaş </a:t>
            </a:r>
            <a:r>
              <a:rPr lang="tr-TR" sz="2800">
                <a:solidFill>
                  <a:schemeClr val="bg1"/>
                </a:solidFill>
                <a:latin typeface="Calibri" panose="020F0502020204030204" pitchFamily="34" charset="0"/>
                <a:ea typeface="Calibri" panose="020F0502020204030204" pitchFamily="34" charset="0"/>
                <a:cs typeface="TT55E7O00"/>
              </a:rPr>
              <a:t>ampirik araştırmalarına kadar –her zaman aynı açıklıkla ifade edilmemiş olsa da- esasen tek bir temel sorun vardır: medya insanlara “ne” yapar</a:t>
            </a:r>
            <a:r>
              <a:rPr lang="tr-TR" sz="2800" smtClean="0">
                <a:solidFill>
                  <a:schemeClr val="bg1"/>
                </a:solidFill>
                <a:latin typeface="Calibri" panose="020F0502020204030204" pitchFamily="34" charset="0"/>
                <a:ea typeface="Calibri" panose="020F0502020204030204" pitchFamily="34" charset="0"/>
                <a:cs typeface="TT55E7O00"/>
              </a:rPr>
              <a:t>? (</a:t>
            </a:r>
            <a:r>
              <a:rPr lang="tr-TR" sz="2800">
                <a:solidFill>
                  <a:schemeClr val="bg1"/>
                </a:solidFill>
                <a:latin typeface="Calibri" panose="020F0502020204030204" pitchFamily="34" charset="0"/>
                <a:ea typeface="Calibri" panose="020F0502020204030204" pitchFamily="34" charset="0"/>
                <a:cs typeface="TT55E7O00"/>
              </a:rPr>
              <a:t>Katz ve Lazarsfeld, 1955: 18).</a:t>
            </a:r>
            <a:endParaRPr lang="tr-TR"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5458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43608" y="1700808"/>
            <a:ext cx="7272808" cy="3539430"/>
          </a:xfrm>
          <a:prstGeom prst="rect">
            <a:avLst/>
          </a:prstGeom>
        </p:spPr>
        <p:txBody>
          <a:bodyPr wrap="square">
            <a:spAutoFit/>
          </a:bodyPr>
          <a:lstStyle/>
          <a:p>
            <a:pPr algn="ctr"/>
            <a:r>
              <a:rPr lang="tr-TR" sz="2800">
                <a:solidFill>
                  <a:schemeClr val="bg1"/>
                </a:solidFill>
              </a:rPr>
              <a:t>Bütün dikkatlerin yöneldiği bu etki, oyların yönünü değiştirmek, sabun satmak ya da [ırka dayalı] ayrımcılığı azaltmak gibi hedeflerle yürütülen kampanyaların </a:t>
            </a:r>
            <a:r>
              <a:rPr lang="tr-TR" sz="2800" smtClean="0">
                <a:solidFill>
                  <a:schemeClr val="bg1"/>
                </a:solidFill>
              </a:rPr>
              <a:t>etkisiydi. Bu </a:t>
            </a:r>
            <a:r>
              <a:rPr lang="tr-TR" sz="2800">
                <a:solidFill>
                  <a:schemeClr val="bg1"/>
                </a:solidFill>
              </a:rPr>
              <a:t>araştırmalar “kitle iletişim ‘kampanyaları’nın (birtakım kısa süreli girişimler) tutum ve kanaatleri etkilemekte hangi koşullar altında nasıl başarılı olabileceğine” odaklanmıştı </a:t>
            </a:r>
            <a:r>
              <a:rPr lang="tr-TR" sz="2800" smtClean="0">
                <a:solidFill>
                  <a:schemeClr val="bg1"/>
                </a:solidFill>
              </a:rPr>
              <a:t>.</a:t>
            </a:r>
            <a:endParaRPr lang="tr-TR" sz="2800">
              <a:solidFill>
                <a:schemeClr val="bg1"/>
              </a:solidFill>
            </a:endParaRPr>
          </a:p>
        </p:txBody>
      </p:sp>
    </p:spTree>
    <p:extLst>
      <p:ext uri="{BB962C8B-B14F-4D97-AF65-F5344CB8AC3E}">
        <p14:creationId xmlns:p14="http://schemas.microsoft.com/office/powerpoint/2010/main" val="2762824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55576" y="1340768"/>
            <a:ext cx="7920880" cy="3970318"/>
          </a:xfrm>
          <a:prstGeom prst="rect">
            <a:avLst/>
          </a:prstGeom>
        </p:spPr>
        <p:txBody>
          <a:bodyPr wrap="square">
            <a:spAutoFit/>
          </a:bodyPr>
          <a:lstStyle/>
          <a:p>
            <a:pPr algn="ctr"/>
            <a:r>
              <a:rPr lang="tr-TR" sz="2800">
                <a:solidFill>
                  <a:schemeClr val="bg1"/>
                </a:solidFill>
              </a:rPr>
              <a:t>Bu değişkenlerin dördü yakın zamanda tanımlanmıştı: </a:t>
            </a:r>
            <a:endParaRPr lang="tr-TR" sz="2800" smtClean="0">
              <a:solidFill>
                <a:schemeClr val="bg1"/>
              </a:solidFill>
            </a:endParaRPr>
          </a:p>
          <a:p>
            <a:pPr marL="514350" indent="-514350" algn="ctr">
              <a:buAutoNum type="arabicParenBoth"/>
            </a:pPr>
            <a:r>
              <a:rPr lang="tr-TR" sz="2800" smtClean="0">
                <a:solidFill>
                  <a:schemeClr val="bg1"/>
                </a:solidFill>
              </a:rPr>
              <a:t>medyaya </a:t>
            </a:r>
            <a:r>
              <a:rPr lang="tr-TR" sz="2800">
                <a:solidFill>
                  <a:schemeClr val="bg1"/>
                </a:solidFill>
              </a:rPr>
              <a:t>maruz kalma derecesi, </a:t>
            </a:r>
            <a:endParaRPr lang="tr-TR" sz="2800" smtClean="0">
              <a:solidFill>
                <a:schemeClr val="bg1"/>
              </a:solidFill>
            </a:endParaRPr>
          </a:p>
          <a:p>
            <a:pPr marL="514350" indent="-514350" algn="ctr">
              <a:buAutoNum type="arabicParenBoth"/>
            </a:pPr>
            <a:r>
              <a:rPr lang="tr-TR" sz="2800" smtClean="0">
                <a:solidFill>
                  <a:schemeClr val="bg1"/>
                </a:solidFill>
              </a:rPr>
              <a:t>iletişim </a:t>
            </a:r>
            <a:r>
              <a:rPr lang="tr-TR" sz="2800">
                <a:solidFill>
                  <a:schemeClr val="bg1"/>
                </a:solidFill>
              </a:rPr>
              <a:t>aracına (basın, radyo vb.) özgü nitelikler, (3) medya ürünlerinin form ve içeriği, </a:t>
            </a:r>
            <a:endParaRPr lang="tr-TR" sz="2800" smtClean="0">
              <a:solidFill>
                <a:schemeClr val="bg1"/>
              </a:solidFill>
            </a:endParaRPr>
          </a:p>
          <a:p>
            <a:pPr algn="ctr"/>
            <a:r>
              <a:rPr lang="tr-TR" sz="2800" smtClean="0">
                <a:solidFill>
                  <a:schemeClr val="bg1"/>
                </a:solidFill>
              </a:rPr>
              <a:t>(</a:t>
            </a:r>
            <a:r>
              <a:rPr lang="tr-TR" sz="2800">
                <a:solidFill>
                  <a:schemeClr val="bg1"/>
                </a:solidFill>
              </a:rPr>
              <a:t>4) izlerkitlenin tutum ve eğilimleri</a:t>
            </a:r>
            <a:r>
              <a:rPr lang="tr-TR" sz="2800" smtClean="0">
                <a:solidFill>
                  <a:schemeClr val="bg1"/>
                </a:solidFill>
              </a:rPr>
              <a:t>.</a:t>
            </a:r>
          </a:p>
          <a:p>
            <a:pPr algn="ctr"/>
            <a:endParaRPr lang="tr-TR" sz="2800">
              <a:solidFill>
                <a:schemeClr val="bg1"/>
              </a:solidFill>
            </a:endParaRPr>
          </a:p>
          <a:p>
            <a:pPr algn="ctr"/>
            <a:endParaRPr lang="tr-TR" sz="2800" smtClean="0">
              <a:solidFill>
                <a:schemeClr val="bg1"/>
              </a:solidFill>
            </a:endParaRPr>
          </a:p>
          <a:p>
            <a:pPr algn="ctr"/>
            <a:r>
              <a:rPr lang="tr-TR" sz="2800">
                <a:solidFill>
                  <a:schemeClr val="bg1"/>
                </a:solidFill>
              </a:rPr>
              <a:t>En son keşfedilen ve Kişisel Etki çalışmanın konusunu da oluşturan değişken ise “kişilerarası </a:t>
            </a:r>
            <a:r>
              <a:rPr lang="tr-TR" sz="2800" smtClean="0">
                <a:solidFill>
                  <a:schemeClr val="bg1"/>
                </a:solidFill>
              </a:rPr>
              <a:t>ilişkiler”dir.</a:t>
            </a:r>
            <a:endParaRPr lang="tr-TR" sz="2800">
              <a:solidFill>
                <a:schemeClr val="bg1"/>
              </a:solidFill>
            </a:endParaRPr>
          </a:p>
        </p:txBody>
      </p:sp>
    </p:spTree>
    <p:extLst>
      <p:ext uri="{BB962C8B-B14F-4D97-AF65-F5344CB8AC3E}">
        <p14:creationId xmlns:p14="http://schemas.microsoft.com/office/powerpoint/2010/main" val="3336072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43608" y="1772816"/>
            <a:ext cx="7165304" cy="3108543"/>
          </a:xfrm>
          <a:prstGeom prst="rect">
            <a:avLst/>
          </a:prstGeom>
        </p:spPr>
        <p:txBody>
          <a:bodyPr wrap="square">
            <a:spAutoFit/>
          </a:bodyPr>
          <a:lstStyle/>
          <a:p>
            <a:pPr algn="ctr"/>
            <a:r>
              <a:rPr lang="tr-TR" sz="2800">
                <a:solidFill>
                  <a:schemeClr val="bg1"/>
                </a:solidFill>
              </a:rPr>
              <a:t>Görünen o ki, önceki araştırmalarda  “bireyin çevresindeki diğer insanlarla ne ölçüde sosyal bağlar kurduğu, onlarla ne tür ortak düşünce ve faaliyetler içinde bulunduğu büyük ölçüde gözardı edilmiştir”. Oysa bunlar kişinin kitle iletişim araçlarına nasıl bir karşılık vereceğini etkilemektedir (Katz ve Lazarsfeld, 1955: 25). </a:t>
            </a:r>
          </a:p>
        </p:txBody>
      </p:sp>
    </p:spTree>
    <p:extLst>
      <p:ext uri="{BB962C8B-B14F-4D97-AF65-F5344CB8AC3E}">
        <p14:creationId xmlns:p14="http://schemas.microsoft.com/office/powerpoint/2010/main" val="2238942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51520" y="764704"/>
            <a:ext cx="8280920" cy="5693866"/>
          </a:xfrm>
          <a:prstGeom prst="rect">
            <a:avLst/>
          </a:prstGeom>
        </p:spPr>
        <p:txBody>
          <a:bodyPr wrap="square">
            <a:spAutoFit/>
          </a:bodyPr>
          <a:lstStyle/>
          <a:p>
            <a:pPr marL="449580" algn="ctr">
              <a:spcAft>
                <a:spcPts val="0"/>
              </a:spcAft>
            </a:pPr>
            <a:r>
              <a:rPr lang="tr-TR" sz="2600" i="1">
                <a:solidFill>
                  <a:schemeClr val="bg1"/>
                </a:solidFill>
                <a:latin typeface="Calibri" panose="020F0502020204030204" pitchFamily="34" charset="0"/>
                <a:ea typeface="Calibri" panose="020F0502020204030204" pitchFamily="34" charset="0"/>
                <a:cs typeface="TT55E7O00"/>
              </a:rPr>
              <a:t>Kitlesel </a:t>
            </a:r>
            <a:r>
              <a:rPr lang="tr-TR" sz="2600">
                <a:solidFill>
                  <a:schemeClr val="bg1"/>
                </a:solidFill>
                <a:latin typeface="Calibri" panose="020F0502020204030204" pitchFamily="34" charset="0"/>
                <a:ea typeface="Calibri" panose="020F0502020204030204" pitchFamily="34" charset="0"/>
                <a:cs typeface="TT55E7O00"/>
              </a:rPr>
              <a:t>üretim, </a:t>
            </a:r>
            <a:r>
              <a:rPr lang="tr-TR" sz="2600" i="1">
                <a:solidFill>
                  <a:schemeClr val="bg1"/>
                </a:solidFill>
                <a:latin typeface="Calibri" panose="020F0502020204030204" pitchFamily="34" charset="0"/>
                <a:ea typeface="Calibri" panose="020F0502020204030204" pitchFamily="34" charset="0"/>
                <a:cs typeface="TT55E7O00"/>
              </a:rPr>
              <a:t>kitle </a:t>
            </a:r>
            <a:r>
              <a:rPr lang="tr-TR" sz="2600">
                <a:solidFill>
                  <a:schemeClr val="bg1"/>
                </a:solidFill>
                <a:latin typeface="Calibri" panose="020F0502020204030204" pitchFamily="34" charset="0"/>
                <a:ea typeface="Calibri" panose="020F0502020204030204" pitchFamily="34" charset="0"/>
                <a:cs typeface="TT55E7O00"/>
              </a:rPr>
              <a:t>iletişimi, </a:t>
            </a:r>
            <a:r>
              <a:rPr lang="tr-TR" sz="2600" i="1">
                <a:solidFill>
                  <a:schemeClr val="bg1"/>
                </a:solidFill>
                <a:latin typeface="Calibri" panose="020F0502020204030204" pitchFamily="34" charset="0"/>
                <a:ea typeface="Calibri" panose="020F0502020204030204" pitchFamily="34" charset="0"/>
                <a:cs typeface="TT55E7O00"/>
              </a:rPr>
              <a:t>kitle </a:t>
            </a:r>
            <a:r>
              <a:rPr lang="tr-TR" sz="2600">
                <a:solidFill>
                  <a:schemeClr val="bg1"/>
                </a:solidFill>
                <a:latin typeface="Calibri" panose="020F0502020204030204" pitchFamily="34" charset="0"/>
                <a:ea typeface="Calibri" panose="020F0502020204030204" pitchFamily="34" charset="0"/>
                <a:cs typeface="TT55E7O00"/>
              </a:rPr>
              <a:t>toplumu ifadelerindeki kitle kavramını gözünüzün önüne getirin. Kitle düşüncesi bunların her birinde, bir taraftan modern endüstri çağının “bağımsız” birey haline gelmiş yeni yurttaşlarıyla ilişkilendirilir. Öte yandan örgütsüz durumdaki bu milyonlarca kişinin, tüm bireyselliklerine karşın, kendilerinden çok uzaktaki kurum ve yapıların kumandası altında olduğu düşünülür. Burada tasarlanan birey -belli ki araştırmacıların da aklındaki bu birey- herkesin kendi kazancını maksimize etmeye çalıştığı yarışmacı ilişkilere uyum sağlamış bir işçi; tanımadığı, bilmediği bir dolu insanla çekişme halindeki anonim bir kentli, kendisini dış dünyaya kapatmış yalnız bir radyo dinleyicisi (Katz ve Lazarsfeld, 1955: 25).</a:t>
            </a:r>
            <a:endParaRPr lang="tr-TR" sz="2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155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269544" y="620688"/>
            <a:ext cx="4990789" cy="7309693"/>
          </a:xfrm>
          <a:prstGeom prst="rect">
            <a:avLst/>
          </a:prstGeom>
          <a:noFill/>
        </p:spPr>
        <p:txBody>
          <a:bodyPr wrap="none" rtlCol="0">
            <a:spAutoFit/>
          </a:bodyPr>
          <a:lstStyle/>
          <a:p>
            <a:pPr algn="r"/>
            <a:endParaRPr lang="tr-TR" sz="3500" smtClean="0">
              <a:solidFill>
                <a:schemeClr val="bg1"/>
              </a:solidFill>
            </a:endParaRPr>
          </a:p>
          <a:p>
            <a:pPr algn="r"/>
            <a:endParaRPr lang="tr-TR" sz="2800" smtClean="0">
              <a:solidFill>
                <a:schemeClr val="bg1"/>
              </a:solidFill>
            </a:endParaRPr>
          </a:p>
          <a:p>
            <a:pPr algn="r"/>
            <a:r>
              <a:rPr lang="tr-TR" sz="2800" smtClean="0">
                <a:solidFill>
                  <a:schemeClr val="bg1"/>
                </a:solidFill>
              </a:rPr>
              <a:t>   İletişimin İki Aşamalı Akışı</a:t>
            </a:r>
          </a:p>
          <a:p>
            <a:pPr algn="r"/>
            <a:r>
              <a:rPr lang="tr-TR" sz="2800" smtClean="0">
                <a:solidFill>
                  <a:schemeClr val="bg1"/>
                </a:solidFill>
              </a:rPr>
              <a:t>(Two Step Flow </a:t>
            </a:r>
          </a:p>
          <a:p>
            <a:pPr algn="r"/>
            <a:r>
              <a:rPr lang="tr-TR" sz="2800" smtClean="0">
                <a:solidFill>
                  <a:schemeClr val="bg1"/>
                </a:solidFill>
              </a:rPr>
              <a:t>of Communication)</a:t>
            </a:r>
          </a:p>
          <a:p>
            <a:pPr algn="r"/>
            <a:endParaRPr lang="tr-TR" sz="2800" smtClean="0">
              <a:solidFill>
                <a:schemeClr val="bg1"/>
              </a:solidFill>
            </a:endParaRPr>
          </a:p>
          <a:p>
            <a:pPr algn="r"/>
            <a:r>
              <a:rPr lang="tr-TR" sz="2800" smtClean="0">
                <a:solidFill>
                  <a:schemeClr val="bg1"/>
                </a:solidFill>
              </a:rPr>
              <a:t>   Halkın Seçimi (1944)  </a:t>
            </a:r>
          </a:p>
          <a:p>
            <a:pPr algn="r"/>
            <a:r>
              <a:rPr lang="tr-TR" sz="2800" smtClean="0">
                <a:solidFill>
                  <a:schemeClr val="bg1"/>
                </a:solidFill>
              </a:rPr>
              <a:t>   1940 başkanlık seçimleri öncesi</a:t>
            </a:r>
          </a:p>
          <a:p>
            <a:pPr algn="r"/>
            <a:r>
              <a:rPr lang="tr-TR" sz="2800" smtClean="0">
                <a:solidFill>
                  <a:schemeClr val="bg1"/>
                </a:solidFill>
              </a:rPr>
              <a:t>   Ohio, Erie County</a:t>
            </a:r>
          </a:p>
          <a:p>
            <a:pPr algn="r"/>
            <a:r>
              <a:rPr lang="tr-TR" sz="2800" smtClean="0">
                <a:solidFill>
                  <a:schemeClr val="bg1"/>
                </a:solidFill>
              </a:rPr>
              <a:t>   Kanaat oluşturma süreci</a:t>
            </a:r>
          </a:p>
          <a:p>
            <a:pPr algn="r"/>
            <a:r>
              <a:rPr lang="tr-TR" sz="2800" smtClean="0">
                <a:solidFill>
                  <a:schemeClr val="bg1"/>
                </a:solidFill>
              </a:rPr>
              <a:t>   Panel tekniği, 600 seçmen</a:t>
            </a:r>
          </a:p>
          <a:p>
            <a:pPr algn="r"/>
            <a:endParaRPr lang="tr-TR" sz="2800" smtClean="0">
              <a:solidFill>
                <a:schemeClr val="bg1"/>
              </a:solidFill>
            </a:endParaRPr>
          </a:p>
          <a:p>
            <a:pPr algn="r"/>
            <a:endParaRPr lang="tr-TR" sz="2800" smtClean="0">
              <a:solidFill>
                <a:schemeClr val="bg1"/>
              </a:solidFill>
            </a:endParaRPr>
          </a:p>
          <a:p>
            <a:pPr algn="r"/>
            <a:r>
              <a:rPr lang="tr-TR" sz="2800" smtClean="0">
                <a:solidFill>
                  <a:schemeClr val="bg1"/>
                </a:solidFill>
              </a:rPr>
              <a:t>    </a:t>
            </a:r>
          </a:p>
          <a:p>
            <a:pPr algn="r"/>
            <a:endParaRPr lang="tr-TR" sz="3500" smtClean="0">
              <a:solidFill>
                <a:schemeClr val="bg1"/>
              </a:solidFill>
            </a:endParaRPr>
          </a:p>
          <a:p>
            <a:pPr algn="r"/>
            <a:endParaRPr lang="tr-TR" sz="3500">
              <a:solidFill>
                <a:schemeClr val="bg1"/>
              </a:solidFill>
            </a:endParaRPr>
          </a:p>
        </p:txBody>
      </p:sp>
      <p:pic>
        <p:nvPicPr>
          <p:cNvPr id="2050" name="Picture 2" descr="http://ecx.images-amazon.com/images/I/41Kd5oYhuxL._SY344_BO1,204,203,200_.jpg"/>
          <p:cNvPicPr>
            <a:picLocks noChangeAspect="1" noChangeArrowheads="1"/>
          </p:cNvPicPr>
          <p:nvPr/>
        </p:nvPicPr>
        <p:blipFill>
          <a:blip r:embed="rId2" cstate="print"/>
          <a:srcRect/>
          <a:stretch>
            <a:fillRect/>
          </a:stretch>
        </p:blipFill>
        <p:spPr bwMode="auto">
          <a:xfrm>
            <a:off x="5436096" y="836712"/>
            <a:ext cx="3433906" cy="5400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oeandlifescience.weebly.com/uploads/7/0/2/7/7027239/13018604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99477"/>
            <a:ext cx="3168352" cy="4937484"/>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stretch>
            <a:fillRect/>
          </a:stretch>
        </p:blipFill>
        <p:spPr>
          <a:xfrm>
            <a:off x="4499992" y="433686"/>
            <a:ext cx="3963433" cy="6019650"/>
          </a:xfrm>
          <a:prstGeom prst="rect">
            <a:avLst/>
          </a:prstGeom>
        </p:spPr>
      </p:pic>
    </p:spTree>
    <p:extLst>
      <p:ext uri="{BB962C8B-B14F-4D97-AF65-F5344CB8AC3E}">
        <p14:creationId xmlns:p14="http://schemas.microsoft.com/office/powerpoint/2010/main" val="1654878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2420888"/>
            <a:ext cx="7344816" cy="1815882"/>
          </a:xfrm>
          <a:prstGeom prst="rect">
            <a:avLst/>
          </a:prstGeom>
        </p:spPr>
        <p:txBody>
          <a:bodyPr wrap="square">
            <a:spAutoFit/>
          </a:bodyPr>
          <a:lstStyle/>
          <a:p>
            <a:pPr algn="ctr"/>
            <a:r>
              <a:rPr lang="tr-TR" sz="2800">
                <a:solidFill>
                  <a:schemeClr val="bg1"/>
                </a:solidFill>
                <a:latin typeface="Calibri" panose="020F0502020204030204" pitchFamily="34" charset="0"/>
                <a:ea typeface="Calibri" panose="020F0502020204030204" pitchFamily="34" charset="0"/>
                <a:cs typeface="TT55E7O00"/>
              </a:rPr>
              <a:t>Kişisel etki “önderliğin, gündelik hayattaki yakın ve gayri resmi temaslar yoluyla işleyen, kolayca fark edilemeyen, neredeyse görünmez </a:t>
            </a:r>
            <a:r>
              <a:rPr lang="tr-TR" sz="2800">
                <a:solidFill>
                  <a:schemeClr val="bg1"/>
                </a:solidFill>
                <a:latin typeface="Calibri" panose="020F0502020204030204" pitchFamily="34" charset="0"/>
                <a:ea typeface="Calibri" panose="020F0502020204030204" pitchFamily="34" charset="0"/>
                <a:cs typeface="TT55E7O00"/>
              </a:rPr>
              <a:t>bir </a:t>
            </a:r>
            <a:r>
              <a:rPr lang="tr-TR" sz="2800" smtClean="0">
                <a:solidFill>
                  <a:schemeClr val="bg1"/>
                </a:solidFill>
                <a:latin typeface="Calibri" panose="020F0502020204030204" pitchFamily="34" charset="0"/>
                <a:ea typeface="Calibri" panose="020F0502020204030204" pitchFamily="34" charset="0"/>
                <a:cs typeface="TT55E7O00"/>
              </a:rPr>
              <a:t>biçimiydi”ydi (Lazarsfeld </a:t>
            </a:r>
            <a:r>
              <a:rPr lang="tr-TR" sz="2800">
                <a:solidFill>
                  <a:schemeClr val="bg1"/>
                </a:solidFill>
                <a:latin typeface="Calibri" panose="020F0502020204030204" pitchFamily="34" charset="0"/>
                <a:ea typeface="Calibri" panose="020F0502020204030204" pitchFamily="34" charset="0"/>
                <a:cs typeface="TT55E7O00"/>
              </a:rPr>
              <a:t>ve Katz, 1955: 138). </a:t>
            </a:r>
            <a:endParaRPr lang="tr-TR" sz="2800">
              <a:solidFill>
                <a:schemeClr val="bg1"/>
              </a:solidFill>
            </a:endParaRPr>
          </a:p>
        </p:txBody>
      </p:sp>
    </p:spTree>
    <p:extLst>
      <p:ext uri="{BB962C8B-B14F-4D97-AF65-F5344CB8AC3E}">
        <p14:creationId xmlns:p14="http://schemas.microsoft.com/office/powerpoint/2010/main" val="3205490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55576" y="332656"/>
            <a:ext cx="7632848" cy="6124754"/>
          </a:xfrm>
          <a:prstGeom prst="rect">
            <a:avLst/>
          </a:prstGeom>
        </p:spPr>
        <p:txBody>
          <a:bodyPr wrap="square">
            <a:spAutoFit/>
          </a:bodyPr>
          <a:lstStyle/>
          <a:p>
            <a:pPr algn="ctr"/>
            <a:r>
              <a:rPr lang="tr-TR" sz="2800" b="1">
                <a:solidFill>
                  <a:schemeClr val="bg1"/>
                </a:solidFill>
              </a:rPr>
              <a:t>Peki asıl soruya, yani kitle iletişim araçlarının bireyler üzerindeki etkisine ne olmuştu</a:t>
            </a:r>
            <a:r>
              <a:rPr lang="tr-TR" sz="2800" b="1">
                <a:solidFill>
                  <a:schemeClr val="bg1"/>
                </a:solidFill>
              </a:rPr>
              <a:t>? </a:t>
            </a:r>
            <a:endParaRPr lang="tr-TR" sz="2800" b="1" smtClean="0">
              <a:solidFill>
                <a:schemeClr val="bg1"/>
              </a:solidFill>
            </a:endParaRPr>
          </a:p>
          <a:p>
            <a:pPr algn="ctr"/>
            <a:endParaRPr lang="tr-TR" sz="2800">
              <a:solidFill>
                <a:schemeClr val="bg1"/>
              </a:solidFill>
            </a:endParaRPr>
          </a:p>
          <a:p>
            <a:pPr algn="ctr"/>
            <a:r>
              <a:rPr lang="tr-TR" sz="2800" smtClean="0">
                <a:solidFill>
                  <a:schemeClr val="bg1"/>
                </a:solidFill>
              </a:rPr>
              <a:t>Medya </a:t>
            </a:r>
            <a:r>
              <a:rPr lang="tr-TR" sz="2800">
                <a:solidFill>
                  <a:schemeClr val="bg1"/>
                </a:solidFill>
              </a:rPr>
              <a:t>etkisine yalnızca kitabın sondan bir önceki bölümünde öylece değinilip geçiliyordu. Bu kısımda, Decatur araştırmasının odaklandığı dört alanın her birinde kanaat önderlerinin medyaya çok daha fazla maruz kaldığından </a:t>
            </a:r>
            <a:r>
              <a:rPr lang="tr-TR" sz="2800">
                <a:solidFill>
                  <a:schemeClr val="bg1"/>
                </a:solidFill>
              </a:rPr>
              <a:t>söz </a:t>
            </a:r>
            <a:r>
              <a:rPr lang="tr-TR" sz="2800" smtClean="0">
                <a:solidFill>
                  <a:schemeClr val="bg1"/>
                </a:solidFill>
              </a:rPr>
              <a:t>edilmişti.</a:t>
            </a:r>
          </a:p>
          <a:p>
            <a:pPr algn="ctr"/>
            <a:endParaRPr lang="tr-TR" sz="2800">
              <a:solidFill>
                <a:schemeClr val="bg1"/>
              </a:solidFill>
            </a:endParaRPr>
          </a:p>
          <a:p>
            <a:pPr algn="ctr"/>
            <a:r>
              <a:rPr lang="tr-TR" sz="2800" smtClean="0">
                <a:solidFill>
                  <a:schemeClr val="bg1"/>
                </a:solidFill>
              </a:rPr>
              <a:t>Ne var ki medya onlar için de ana belirleyici değildi. Kanaat </a:t>
            </a:r>
            <a:r>
              <a:rPr lang="tr-TR" sz="2800">
                <a:solidFill>
                  <a:schemeClr val="bg1"/>
                </a:solidFill>
              </a:rPr>
              <a:t>önderlerinin beğenileri, tutumları ve satın alma alışkanlıkları da, en az etkiledikleri kişiler kadar kişisel temaslara dayanıyordu, medyanın sadece tamamlayıcı bir etkisi vardı. </a:t>
            </a:r>
            <a:endParaRPr lang="tr-TR" sz="2800">
              <a:solidFill>
                <a:schemeClr val="bg1"/>
              </a:solidFill>
            </a:endParaRPr>
          </a:p>
        </p:txBody>
      </p:sp>
    </p:spTree>
    <p:extLst>
      <p:ext uri="{BB962C8B-B14F-4D97-AF65-F5344CB8AC3E}">
        <p14:creationId xmlns:p14="http://schemas.microsoft.com/office/powerpoint/2010/main" val="2030916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1484784"/>
            <a:ext cx="4572000" cy="3970318"/>
          </a:xfrm>
          <a:prstGeom prst="rect">
            <a:avLst/>
          </a:prstGeom>
        </p:spPr>
        <p:txBody>
          <a:bodyPr>
            <a:spAutoFit/>
          </a:bodyPr>
          <a:lstStyle/>
          <a:p>
            <a:pPr algn="ctr"/>
            <a:r>
              <a:rPr lang="tr-TR" sz="2800" i="1" smtClean="0">
                <a:solidFill>
                  <a:schemeClr val="bg1"/>
                </a:solidFill>
                <a:latin typeface="+mj-lt"/>
              </a:rPr>
              <a:t>Kişisel Etki</a:t>
            </a:r>
            <a:r>
              <a:rPr lang="tr-TR" sz="2800" smtClean="0">
                <a:solidFill>
                  <a:schemeClr val="bg1"/>
                </a:solidFill>
                <a:latin typeface="+mj-lt"/>
              </a:rPr>
              <a:t>,  </a:t>
            </a:r>
            <a:r>
              <a:rPr lang="tr-TR" sz="2800" smtClean="0">
                <a:solidFill>
                  <a:schemeClr val="bg1"/>
                </a:solidFill>
                <a:latin typeface="+mj-lt"/>
                <a:ea typeface="Calibri" panose="020F0502020204030204" pitchFamily="34" charset="0"/>
                <a:cs typeface="GarthGraphic"/>
              </a:rPr>
              <a:t>yayınladığı dönemde ve sonraki yıllarda, medyanın bireylerin tutum ve tercihlerini yönlendirmek konusundaki gücünden kaynaklanan endişelerin büyük ölçüde temelden yoksun olduğunu gösteren bir metin olarak okundu.</a:t>
            </a:r>
            <a:endParaRPr lang="tr-TR" sz="2800">
              <a:solidFill>
                <a:schemeClr val="bg1"/>
              </a:solidFill>
              <a:latin typeface="+mj-lt"/>
            </a:endParaRPr>
          </a:p>
        </p:txBody>
      </p:sp>
      <p:pic>
        <p:nvPicPr>
          <p:cNvPr id="3" name="Picture 5" descr="C:\Users\OGUZHAN TAS\Desktop\Dersler\Lisans\Theories of Communication II\Personal-Influence-Katz-Elihu-9781412805070.jpg"/>
          <p:cNvPicPr>
            <a:picLocks noChangeAspect="1" noChangeArrowheads="1"/>
          </p:cNvPicPr>
          <p:nvPr/>
        </p:nvPicPr>
        <p:blipFill>
          <a:blip r:embed="rId2" cstate="print"/>
          <a:srcRect/>
          <a:stretch>
            <a:fillRect/>
          </a:stretch>
        </p:blipFill>
        <p:spPr bwMode="auto">
          <a:xfrm>
            <a:off x="5652120" y="1556792"/>
            <a:ext cx="2565596" cy="3848394"/>
          </a:xfrm>
          <a:prstGeom prst="rect">
            <a:avLst/>
          </a:prstGeom>
          <a:noFill/>
        </p:spPr>
      </p:pic>
    </p:spTree>
    <p:extLst>
      <p:ext uri="{BB962C8B-B14F-4D97-AF65-F5344CB8AC3E}">
        <p14:creationId xmlns:p14="http://schemas.microsoft.com/office/powerpoint/2010/main" val="7444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305" y="569728"/>
            <a:ext cx="7919390" cy="5718544"/>
          </a:xfrm>
          <a:prstGeom prst="rect">
            <a:avLst/>
          </a:prstGeom>
        </p:spPr>
      </p:pic>
    </p:spTree>
    <p:extLst>
      <p:ext uri="{BB962C8B-B14F-4D97-AF65-F5344CB8AC3E}">
        <p14:creationId xmlns:p14="http://schemas.microsoft.com/office/powerpoint/2010/main" val="2866232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03291" y="900892"/>
            <a:ext cx="5184576" cy="3970318"/>
          </a:xfrm>
          <a:prstGeom prst="rect">
            <a:avLst/>
          </a:prstGeom>
        </p:spPr>
        <p:txBody>
          <a:bodyPr wrap="square">
            <a:spAutoFit/>
          </a:bodyPr>
          <a:lstStyle/>
          <a:p>
            <a:r>
              <a:rPr lang="en-GB" sz="2800" smtClean="0">
                <a:solidFill>
                  <a:schemeClr val="bg1"/>
                </a:solidFill>
              </a:rPr>
              <a:t>“Yoksul kentli kesim ve Katolikler muhtemelen Demokratların aday listesine oy verirken tuzu kuru olanlar, Protestanlar ve kırsal kesim çoğunlukla Cumhuriyetçi kampta yer almaktadır”</a:t>
            </a:r>
            <a:endParaRPr lang="tr-TR" sz="2800" smtClean="0">
              <a:solidFill>
                <a:schemeClr val="bg1"/>
              </a:solidFill>
            </a:endParaRPr>
          </a:p>
          <a:p>
            <a:endParaRPr lang="tr-TR" sz="2800" smtClean="0">
              <a:solidFill>
                <a:schemeClr val="bg1"/>
              </a:solidFill>
            </a:endParaRPr>
          </a:p>
          <a:p>
            <a:endParaRPr lang="tr-TR" sz="2800" smtClean="0">
              <a:solidFill>
                <a:schemeClr val="bg1"/>
              </a:solidFill>
            </a:endParaRPr>
          </a:p>
          <a:p>
            <a:endParaRPr lang="tr-TR" sz="2800">
              <a:solidFill>
                <a:schemeClr val="bg1"/>
              </a:solidFill>
            </a:endParaRPr>
          </a:p>
        </p:txBody>
      </p:sp>
      <p:pic>
        <p:nvPicPr>
          <p:cNvPr id="15362" name="Picture 2" descr="https://anolen.files.wordpress.com/2014/11/paul-lazarsfeld.jpg"/>
          <p:cNvPicPr>
            <a:picLocks noChangeAspect="1" noChangeArrowheads="1"/>
          </p:cNvPicPr>
          <p:nvPr/>
        </p:nvPicPr>
        <p:blipFill>
          <a:blip r:embed="rId2" cstate="print"/>
          <a:srcRect/>
          <a:stretch>
            <a:fillRect/>
          </a:stretch>
        </p:blipFill>
        <p:spPr bwMode="auto">
          <a:xfrm>
            <a:off x="5954960" y="900892"/>
            <a:ext cx="2520280" cy="2922064"/>
          </a:xfrm>
          <a:prstGeom prst="rect">
            <a:avLst/>
          </a:prstGeom>
          <a:ln>
            <a:noFill/>
          </a:ln>
          <a:effectLst>
            <a:outerShdw blurRad="292100" dist="139700" dir="2700000" algn="tl" rotWithShape="0">
              <a:srgbClr val="333333">
                <a:alpha val="65000"/>
              </a:srgbClr>
            </a:outerShdw>
          </a:effectLst>
        </p:spPr>
      </p:pic>
      <p:sp>
        <p:nvSpPr>
          <p:cNvPr id="6" name="5 Dikdörtgen"/>
          <p:cNvSpPr/>
          <p:nvPr/>
        </p:nvSpPr>
        <p:spPr>
          <a:xfrm>
            <a:off x="323528" y="3631664"/>
            <a:ext cx="8136904" cy="2677656"/>
          </a:xfrm>
          <a:prstGeom prst="rect">
            <a:avLst/>
          </a:prstGeom>
        </p:spPr>
        <p:txBody>
          <a:bodyPr wrap="square">
            <a:spAutoFit/>
          </a:bodyPr>
          <a:lstStyle/>
          <a:p>
            <a:endParaRPr lang="tr-TR" sz="2800" smtClean="0">
              <a:solidFill>
                <a:schemeClr val="bg1"/>
              </a:solidFill>
            </a:endParaRPr>
          </a:p>
          <a:p>
            <a:pPr marL="514350" indent="-514350">
              <a:buAutoNum type="arabicParenBoth"/>
            </a:pPr>
            <a:r>
              <a:rPr lang="en-GB" sz="2800" smtClean="0">
                <a:solidFill>
                  <a:schemeClr val="bg1"/>
                </a:solidFill>
              </a:rPr>
              <a:t>normalde destekledikleri parti aleyhine oy kullanmayı düşünenler</a:t>
            </a:r>
            <a:r>
              <a:rPr lang="tr-TR" sz="2800" smtClean="0">
                <a:solidFill>
                  <a:schemeClr val="bg1"/>
                </a:solidFill>
              </a:rPr>
              <a:t> (yüzer-gezerler)</a:t>
            </a:r>
          </a:p>
          <a:p>
            <a:pPr marL="514350" indent="-514350">
              <a:buAutoNum type="arabicParenBoth"/>
            </a:pPr>
            <a:r>
              <a:rPr lang="en-GB" sz="2800" smtClean="0">
                <a:solidFill>
                  <a:schemeClr val="bg1"/>
                </a:solidFill>
              </a:rPr>
              <a:t>ne yönde oy kullanacakları konusunda kararsız olanlar</a:t>
            </a:r>
            <a:r>
              <a:rPr lang="tr-TR" sz="2800" smtClean="0">
                <a:solidFill>
                  <a:schemeClr val="bg1"/>
                </a:solidFill>
              </a:rPr>
              <a:t> (kararsızlar)</a:t>
            </a:r>
          </a:p>
          <a:p>
            <a:pPr marL="514350" indent="-514350">
              <a:buAutoNum type="arabicParenBoth"/>
            </a:pPr>
            <a:r>
              <a:rPr lang="en-GB" sz="2800" smtClean="0">
                <a:solidFill>
                  <a:schemeClr val="bg1"/>
                </a:solidFill>
              </a:rPr>
              <a:t>oy kullanma niyetinde olmayanlar</a:t>
            </a:r>
            <a:r>
              <a:rPr lang="tr-TR" sz="2800" smtClean="0">
                <a:solidFill>
                  <a:schemeClr val="bg1"/>
                </a:solidFill>
              </a:rPr>
              <a:t> (çekimserler)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ecx.images-amazon.com/images/I/41Kd5oYhuxL._SY344_BO1,204,203,200_.jpg"/>
          <p:cNvPicPr>
            <a:picLocks noChangeAspect="1" noChangeArrowheads="1"/>
          </p:cNvPicPr>
          <p:nvPr/>
        </p:nvPicPr>
        <p:blipFill>
          <a:blip r:embed="rId2" cstate="print"/>
          <a:srcRect/>
          <a:stretch>
            <a:fillRect/>
          </a:stretch>
        </p:blipFill>
        <p:spPr bwMode="auto">
          <a:xfrm>
            <a:off x="5796136" y="620688"/>
            <a:ext cx="2792910" cy="4392488"/>
          </a:xfrm>
          <a:prstGeom prst="rect">
            <a:avLst/>
          </a:prstGeom>
          <a:ln>
            <a:noFill/>
          </a:ln>
          <a:effectLst>
            <a:outerShdw blurRad="292100" dist="139700" dir="2700000" algn="tl" rotWithShape="0">
              <a:srgbClr val="333333">
                <a:alpha val="65000"/>
              </a:srgbClr>
            </a:outerShdw>
          </a:effectLst>
        </p:spPr>
      </p:pic>
      <p:sp>
        <p:nvSpPr>
          <p:cNvPr id="7" name="6 Dikdörtgen"/>
          <p:cNvSpPr/>
          <p:nvPr/>
        </p:nvSpPr>
        <p:spPr>
          <a:xfrm>
            <a:off x="539552" y="404664"/>
            <a:ext cx="4464496" cy="5416868"/>
          </a:xfrm>
          <a:prstGeom prst="rect">
            <a:avLst/>
          </a:prstGeom>
        </p:spPr>
        <p:txBody>
          <a:bodyPr wrap="square">
            <a:spAutoFit/>
          </a:bodyPr>
          <a:lstStyle/>
          <a:p>
            <a:r>
              <a:rPr lang="tr-TR" sz="3200" smtClean="0">
                <a:solidFill>
                  <a:schemeClr val="bg1"/>
                </a:solidFill>
              </a:rPr>
              <a:t>O</a:t>
            </a:r>
            <a:r>
              <a:rPr lang="en-GB" sz="3200" smtClean="0">
                <a:solidFill>
                  <a:schemeClr val="bg1"/>
                </a:solidFill>
              </a:rPr>
              <a:t>y verme davranışını etkileyen unsurlar neler</a:t>
            </a:r>
            <a:r>
              <a:rPr lang="tr-TR" sz="3200" smtClean="0">
                <a:solidFill>
                  <a:schemeClr val="bg1"/>
                </a:solidFill>
              </a:rPr>
              <a:t>?</a:t>
            </a:r>
          </a:p>
          <a:p>
            <a:endParaRPr lang="tr-TR" sz="1100" smtClean="0">
              <a:solidFill>
                <a:schemeClr val="bg1"/>
              </a:solidFill>
            </a:endParaRPr>
          </a:p>
          <a:p>
            <a:r>
              <a:rPr lang="tr-TR" sz="3200" smtClean="0">
                <a:solidFill>
                  <a:schemeClr val="bg1"/>
                </a:solidFill>
              </a:rPr>
              <a:t>Opinion Leaders</a:t>
            </a:r>
          </a:p>
          <a:p>
            <a:r>
              <a:rPr lang="tr-TR" sz="3200" smtClean="0">
                <a:solidFill>
                  <a:schemeClr val="bg1"/>
                </a:solidFill>
              </a:rPr>
              <a:t>(Kanaat önderleri)</a:t>
            </a:r>
          </a:p>
          <a:p>
            <a:endParaRPr lang="tr-TR" sz="1100" smtClean="0">
              <a:solidFill>
                <a:schemeClr val="bg1"/>
              </a:solidFill>
            </a:endParaRPr>
          </a:p>
          <a:p>
            <a:r>
              <a:rPr lang="tr-TR" sz="2800" smtClean="0">
                <a:solidFill>
                  <a:schemeClr val="bg1"/>
                </a:solidFill>
              </a:rPr>
              <a:t>Medyayla yakından ilgililer</a:t>
            </a:r>
          </a:p>
          <a:p>
            <a:r>
              <a:rPr lang="tr-TR" sz="2800" smtClean="0">
                <a:solidFill>
                  <a:schemeClr val="bg1"/>
                </a:solidFill>
              </a:rPr>
              <a:t>Dikey hiyerarşi yok</a:t>
            </a:r>
          </a:p>
          <a:p>
            <a:r>
              <a:rPr lang="tr-TR" sz="2800" smtClean="0">
                <a:solidFill>
                  <a:schemeClr val="bg1"/>
                </a:solidFill>
              </a:rPr>
              <a:t>Aracı konumundalar</a:t>
            </a:r>
          </a:p>
          <a:p>
            <a:r>
              <a:rPr lang="tr-TR" sz="2800" smtClean="0">
                <a:solidFill>
                  <a:schemeClr val="bg1"/>
                </a:solidFill>
              </a:rPr>
              <a:t>Medya mesajı bireye iki aşamalı ulaşır</a:t>
            </a:r>
            <a:endParaRPr lang="tr-TR" sz="2400" smtClean="0">
              <a:solidFill>
                <a:schemeClr val="bg1"/>
              </a:solidFill>
            </a:endParaRPr>
          </a:p>
          <a:p>
            <a:endParaRPr lang="tr-TR" sz="2800" smtClean="0">
              <a:solidFill>
                <a:schemeClr val="bg1"/>
              </a:solidFill>
            </a:endParaRPr>
          </a:p>
          <a:p>
            <a:endParaRPr lang="tr-TR" sz="2800">
              <a:solidFill>
                <a:schemeClr val="bg1"/>
              </a:solidFill>
            </a:endParaRPr>
          </a:p>
        </p:txBody>
      </p:sp>
      <p:sp>
        <p:nvSpPr>
          <p:cNvPr id="8" name="7 Dikdörtgen"/>
          <p:cNvSpPr/>
          <p:nvPr/>
        </p:nvSpPr>
        <p:spPr>
          <a:xfrm>
            <a:off x="539552" y="5157192"/>
            <a:ext cx="7992888" cy="1384995"/>
          </a:xfrm>
          <a:prstGeom prst="rect">
            <a:avLst/>
          </a:prstGeom>
        </p:spPr>
        <p:txBody>
          <a:bodyPr wrap="square">
            <a:spAutoFit/>
          </a:bodyPr>
          <a:lstStyle/>
          <a:p>
            <a:r>
              <a:rPr lang="tr-TR" sz="2800" smtClean="0">
                <a:solidFill>
                  <a:schemeClr val="bg1"/>
                </a:solidFill>
              </a:rPr>
              <a:t>“fikirler radyo ve basından kanaat önderlerine aktarılır ve onlardan da nüfusun etkinliği daha sınırlı kesimlerine geçer”</a:t>
            </a:r>
            <a:endParaRPr lang="tr-TR" sz="280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OGUZHAN TAS\Desktop\Dersler\Lisans\Theories of Communication II\two-step-flow-of-communication.jpg"/>
          <p:cNvPicPr>
            <a:picLocks noChangeAspect="1" noChangeArrowheads="1"/>
          </p:cNvPicPr>
          <p:nvPr/>
        </p:nvPicPr>
        <p:blipFill>
          <a:blip r:embed="rId2" cstate="print"/>
          <a:srcRect/>
          <a:stretch>
            <a:fillRect/>
          </a:stretch>
        </p:blipFill>
        <p:spPr bwMode="auto">
          <a:xfrm>
            <a:off x="611560" y="764704"/>
            <a:ext cx="7924157" cy="539302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23528" y="522540"/>
            <a:ext cx="9073008" cy="5570756"/>
          </a:xfrm>
          <a:prstGeom prst="rect">
            <a:avLst/>
          </a:prstGeom>
        </p:spPr>
        <p:txBody>
          <a:bodyPr wrap="square">
            <a:spAutoFit/>
          </a:bodyPr>
          <a:lstStyle/>
          <a:p>
            <a:pPr algn="just"/>
            <a:r>
              <a:rPr lang="tr-TR" sz="3200" smtClean="0">
                <a:solidFill>
                  <a:schemeClr val="bg1"/>
                </a:solidFill>
              </a:rPr>
              <a:t>Decatur Araştırması (1945)</a:t>
            </a:r>
          </a:p>
          <a:p>
            <a:pPr algn="just"/>
            <a:endParaRPr lang="tr-TR" smtClean="0">
              <a:solidFill>
                <a:schemeClr val="bg1"/>
              </a:solidFill>
            </a:endParaRPr>
          </a:p>
          <a:p>
            <a:pPr algn="just"/>
            <a:r>
              <a:rPr lang="tr-TR" sz="2800" smtClean="0">
                <a:solidFill>
                  <a:schemeClr val="bg1"/>
                </a:solidFill>
              </a:rPr>
              <a:t>less “sectional peculiarities”</a:t>
            </a:r>
          </a:p>
          <a:p>
            <a:pPr algn="just"/>
            <a:endParaRPr lang="tr-TR" smtClean="0">
              <a:solidFill>
                <a:schemeClr val="bg1"/>
              </a:solidFill>
            </a:endParaRPr>
          </a:p>
          <a:p>
            <a:pPr algn="just"/>
            <a:r>
              <a:rPr lang="tr-TR" sz="2800" smtClean="0">
                <a:solidFill>
                  <a:schemeClr val="bg1"/>
                </a:solidFill>
              </a:rPr>
              <a:t>population not more than 60,000</a:t>
            </a:r>
          </a:p>
          <a:p>
            <a:pPr algn="just"/>
            <a:endParaRPr lang="tr-TR" smtClean="0">
              <a:solidFill>
                <a:schemeClr val="bg1"/>
              </a:solidFill>
            </a:endParaRPr>
          </a:p>
          <a:p>
            <a:pPr algn="just"/>
            <a:r>
              <a:rPr lang="tr-TR" sz="2800" smtClean="0">
                <a:solidFill>
                  <a:schemeClr val="bg1"/>
                </a:solidFill>
              </a:rPr>
              <a:t>Decatur, Illinois</a:t>
            </a:r>
          </a:p>
          <a:p>
            <a:pPr algn="just"/>
            <a:endParaRPr lang="tr-TR" smtClean="0">
              <a:solidFill>
                <a:schemeClr val="bg1"/>
              </a:solidFill>
            </a:endParaRPr>
          </a:p>
          <a:p>
            <a:pPr algn="just"/>
            <a:r>
              <a:rPr lang="tr-TR" sz="2800" smtClean="0">
                <a:solidFill>
                  <a:schemeClr val="bg1"/>
                </a:solidFill>
              </a:rPr>
              <a:t>örneklem kadın odaklı</a:t>
            </a:r>
          </a:p>
          <a:p>
            <a:pPr algn="just"/>
            <a:endParaRPr lang="tr-TR" sz="2800" smtClean="0">
              <a:solidFill>
                <a:schemeClr val="bg1"/>
              </a:solidFill>
            </a:endParaRPr>
          </a:p>
          <a:p>
            <a:pPr algn="just"/>
            <a:r>
              <a:rPr lang="tr-TR" sz="2800" u="sng" smtClean="0">
                <a:solidFill>
                  <a:schemeClr val="bg1"/>
                </a:solidFill>
              </a:rPr>
              <a:t>gündelik yaşamın dört alanı</a:t>
            </a:r>
          </a:p>
          <a:p>
            <a:pPr algn="just"/>
            <a:r>
              <a:rPr lang="tr-TR" sz="2800" smtClean="0">
                <a:solidFill>
                  <a:schemeClr val="bg1"/>
                </a:solidFill>
              </a:rPr>
              <a:t> ev alışverişi, moda, güncel gelişmeler, sinemaya gitmek</a:t>
            </a:r>
          </a:p>
          <a:p>
            <a:pPr algn="just"/>
            <a:endParaRPr lang="tr-TR" sz="2800" smtClean="0">
              <a:solidFill>
                <a:schemeClr val="bg1"/>
              </a:solidFill>
            </a:endParaRPr>
          </a:p>
          <a:p>
            <a:pPr algn="just"/>
            <a:r>
              <a:rPr lang="tr-TR" sz="2800" smtClean="0">
                <a:solidFill>
                  <a:schemeClr val="bg1"/>
                </a:solidFill>
              </a:rPr>
              <a:t>etkileyenler ve etkilenenlere ilişkin bir tipoloji</a:t>
            </a:r>
            <a:endParaRPr lang="tr-TR" sz="320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620688"/>
            <a:ext cx="3566469" cy="5383235"/>
          </a:xfrm>
          <a:prstGeom prst="rect">
            <a:avLst/>
          </a:prstGeom>
        </p:spPr>
      </p:pic>
    </p:spTree>
    <p:extLst>
      <p:ext uri="{BB962C8B-B14F-4D97-AF65-F5344CB8AC3E}">
        <p14:creationId xmlns:p14="http://schemas.microsoft.com/office/powerpoint/2010/main" val="908811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67544" y="908720"/>
            <a:ext cx="8180108" cy="5112568"/>
          </a:xfrm>
          <a:prstGeom prst="rect">
            <a:avLst/>
          </a:prstGeom>
        </p:spPr>
      </p:pic>
    </p:spTree>
    <p:extLst>
      <p:ext uri="{BB962C8B-B14F-4D97-AF65-F5344CB8AC3E}">
        <p14:creationId xmlns:p14="http://schemas.microsoft.com/office/powerpoint/2010/main" val="361236537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732</Words>
  <Application>Microsoft Office PowerPoint</Application>
  <PresentationFormat>Ekran Gösterisi (4:3)</PresentationFormat>
  <Paragraphs>89</Paragraphs>
  <Slides>23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23</vt:i4>
      </vt:variant>
    </vt:vector>
  </HeadingPairs>
  <TitlesOfParts>
    <vt:vector size="29" baseType="lpstr">
      <vt:lpstr>Arial</vt:lpstr>
      <vt:lpstr>Calibri</vt:lpstr>
      <vt:lpstr>GarthGraphic</vt:lpstr>
      <vt:lpstr>Times New Roman</vt:lpstr>
      <vt:lpstr>TT55E7O00</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OGUZHAN TAS</dc:creator>
  <cp:lastModifiedBy>OGUZHANTAS</cp:lastModifiedBy>
  <cp:revision>61</cp:revision>
  <dcterms:created xsi:type="dcterms:W3CDTF">2015-03-23T09:26:43Z</dcterms:created>
  <dcterms:modified xsi:type="dcterms:W3CDTF">2016-12-21T11:28:20Z</dcterms:modified>
</cp:coreProperties>
</file>