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38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65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96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64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5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33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73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7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6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69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49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15354-0707-4C90-9976-DBAB3CC7859F}" type="datetimeFigureOut">
              <a:rPr lang="tr-TR" smtClean="0"/>
              <a:t>7.3.2021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C56A3-1ECF-43CC-9147-1C300ABA9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85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AR-GE Sistematiği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9034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6989" y="94669"/>
            <a:ext cx="10515600" cy="703821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Süt endüstrisinde en yaygın AR-GE konuları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423958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tr-TR" b="1" dirty="0"/>
              <a:t>Süt endüstrisinde en yaygın AR-GE konuları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Sürdürülebilir girdi kaynaklarının geliştirilmesi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sz="2400" i="1" dirty="0" smtClean="0">
                <a:solidFill>
                  <a:srgbClr val="FF0000"/>
                </a:solidFill>
              </a:rPr>
              <a:t>hammadde üretimi, yardımcı madde üretimi,</a:t>
            </a:r>
            <a:endParaRPr lang="tr-TR" i="1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Hedef odaklı pazarlama</a:t>
            </a:r>
          </a:p>
          <a:p>
            <a:pPr marL="0" indent="0">
              <a:buNone/>
            </a:pPr>
            <a:r>
              <a:rPr lang="tr-TR" sz="2400" i="1" dirty="0" smtClean="0">
                <a:solidFill>
                  <a:srgbClr val="FF0000"/>
                </a:solidFill>
              </a:rPr>
              <a:t>	kişiselleştirilmiş gıda, spesifik tüketici grupları için ürünler</a:t>
            </a:r>
          </a:p>
          <a:p>
            <a:r>
              <a:rPr lang="tr-TR" dirty="0" smtClean="0"/>
              <a:t>Atık azaltma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sz="2400" i="1" dirty="0" smtClean="0">
                <a:solidFill>
                  <a:srgbClr val="FF0000"/>
                </a:solidFill>
              </a:rPr>
              <a:t>atıklardan katma değerli ürün geliştirme, daha az atık üreten teknolojilerin 	seçimi, karbon ve su ayak izi programları</a:t>
            </a:r>
            <a:endParaRPr lang="tr-TR" dirty="0" smtClean="0"/>
          </a:p>
          <a:p>
            <a:r>
              <a:rPr lang="tr-TR" dirty="0" smtClean="0"/>
              <a:t>Nesnelerin interneti (Internet of </a:t>
            </a:r>
            <a:r>
              <a:rPr lang="tr-TR" dirty="0" err="1" smtClean="0"/>
              <a:t>Things</a:t>
            </a:r>
            <a:r>
              <a:rPr lang="tr-TR" dirty="0" smtClean="0"/>
              <a:t>)</a:t>
            </a:r>
          </a:p>
          <a:p>
            <a:pPr marL="457200" lvl="1" indent="0">
              <a:buNone/>
            </a:pPr>
            <a:r>
              <a:rPr lang="tr-TR" dirty="0" smtClean="0"/>
              <a:t>	</a:t>
            </a:r>
            <a:r>
              <a:rPr lang="tr-TR" i="1" dirty="0" err="1" smtClean="0">
                <a:solidFill>
                  <a:srgbClr val="FF0000"/>
                </a:solidFill>
              </a:rPr>
              <a:t>blockchain</a:t>
            </a:r>
            <a:r>
              <a:rPr lang="tr-TR" i="1" dirty="0" smtClean="0">
                <a:solidFill>
                  <a:srgbClr val="FF0000"/>
                </a:solidFill>
              </a:rPr>
              <a:t>,  tedarik zinciri otomasyonu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96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Ar-Ge için Ne Kadar Yatırım Yapılmalıdır</a:t>
            </a:r>
            <a:r>
              <a:rPr lang="tr-TR" b="1" dirty="0" smtClean="0"/>
              <a:t>?</a:t>
            </a:r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115910" y="2125014"/>
            <a:ext cx="11887199" cy="3271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rgbClr val="FFFF00"/>
                </a:solidFill>
              </a:rPr>
              <a:t>Ar-Ge Harcaması/ Şirketin Toplam Geliri = </a:t>
            </a:r>
            <a:endParaRPr lang="tr-TR" sz="2400" b="1" dirty="0" smtClean="0">
              <a:solidFill>
                <a:srgbClr val="FFFF00"/>
              </a:solidFill>
            </a:endParaRPr>
          </a:p>
          <a:p>
            <a:endParaRPr lang="tr-TR" sz="2400" b="1" dirty="0" smtClean="0">
              <a:solidFill>
                <a:srgbClr val="FFFF00"/>
              </a:solidFill>
            </a:endParaRPr>
          </a:p>
          <a:p>
            <a:r>
              <a:rPr lang="tr-TR" sz="2400" b="1" dirty="0" smtClean="0">
                <a:solidFill>
                  <a:srgbClr val="FFFF00"/>
                </a:solidFill>
              </a:rPr>
              <a:t>Yeni </a:t>
            </a:r>
            <a:r>
              <a:rPr lang="tr-TR" sz="2400" b="1" dirty="0">
                <a:solidFill>
                  <a:srgbClr val="FFFF00"/>
                </a:solidFill>
              </a:rPr>
              <a:t>ürün başına yapılan Ar-Ge masrafı / Yeni ürünün şirketin Toplam Gelirine katkısı</a:t>
            </a:r>
          </a:p>
        </p:txBody>
      </p:sp>
    </p:spTree>
    <p:extLst>
      <p:ext uri="{BB962C8B-B14F-4D97-AF65-F5344CB8AC3E}">
        <p14:creationId xmlns:p14="http://schemas.microsoft.com/office/powerpoint/2010/main" val="74429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67744" y="1"/>
            <a:ext cx="10515600" cy="708338"/>
          </a:xfrm>
        </p:spPr>
        <p:txBody>
          <a:bodyPr/>
          <a:lstStyle/>
          <a:p>
            <a:r>
              <a:rPr lang="tr-TR" b="1" dirty="0"/>
              <a:t>Ar-Genin Şirket İçindeki </a:t>
            </a:r>
            <a:r>
              <a:rPr lang="tr-TR" b="1" dirty="0" smtClean="0"/>
              <a:t>Görevleri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55431" y="898309"/>
            <a:ext cx="11681138" cy="960006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tr-TR" sz="20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Ar-Ge’nin görev ve faaliyetleri, içinde bulunduğu şirketin çalışma alanı ve ekonomik şartları ile doğrudan ilgilidir. </a:t>
            </a:r>
            <a:endParaRPr lang="tr-TR" sz="20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255431" y="2176529"/>
            <a:ext cx="116811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smtClean="0"/>
              <a:t>Artımlı AR-GE : </a:t>
            </a:r>
            <a:r>
              <a:rPr lang="tr-TR" sz="2000" dirty="0" smtClean="0"/>
              <a:t>Bir yeniliğin bir başka yeniliği doğurduğu AR-GE faaliyetleri</a:t>
            </a:r>
            <a:endParaRPr lang="tr-TR" sz="2000" b="1" dirty="0" smtClean="0"/>
          </a:p>
          <a:p>
            <a:r>
              <a:rPr lang="tr-TR" sz="2000" b="1" dirty="0" smtClean="0"/>
              <a:t>		Örnek: </a:t>
            </a:r>
            <a:r>
              <a:rPr lang="tr-TR" sz="2000" dirty="0" err="1" smtClean="0"/>
              <a:t>Probiyotik</a:t>
            </a:r>
            <a:r>
              <a:rPr lang="tr-TR" sz="2000" dirty="0" smtClean="0"/>
              <a:t> yoğurt              </a:t>
            </a:r>
            <a:r>
              <a:rPr lang="tr-TR" sz="2000" dirty="0" err="1" smtClean="0"/>
              <a:t>Sinbiyotik</a:t>
            </a:r>
            <a:r>
              <a:rPr lang="tr-TR" sz="2000" dirty="0" smtClean="0"/>
              <a:t> yoğurt                Fonksiyonel gıdalar </a:t>
            </a:r>
            <a:r>
              <a:rPr lang="tr-TR" sz="2000" dirty="0" err="1" smtClean="0"/>
              <a:t>segmenti</a:t>
            </a: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smtClean="0"/>
              <a:t>Radikal AR-GE : </a:t>
            </a:r>
            <a:r>
              <a:rPr lang="tr-TR" sz="2000" dirty="0" smtClean="0"/>
              <a:t>Firma için bütünüyle yeni bir üretim süreci planlaması</a:t>
            </a:r>
          </a:p>
          <a:p>
            <a:pPr lvl="3"/>
            <a:r>
              <a:rPr lang="tr-TR" sz="2000" b="1" dirty="0" smtClean="0"/>
              <a:t>	 Örnek: </a:t>
            </a:r>
            <a:r>
              <a:rPr lang="tr-TR" sz="2000" dirty="0" smtClean="0"/>
              <a:t>Isıl işlem uygulamaksızın pastörize eşdeğeri içme sütü üretimi (Yüksek basınç vb.)</a:t>
            </a:r>
            <a:endParaRPr lang="tr-T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smtClean="0"/>
              <a:t>Temel AR-GE : </a:t>
            </a:r>
            <a:r>
              <a:rPr lang="tr-TR" sz="2000" dirty="0" smtClean="0"/>
              <a:t>Bir ürün ya da üretim sürecinin iyileştirilmesine yönelik temel bilgilerin birikimi</a:t>
            </a:r>
            <a:endParaRPr lang="tr-TR" sz="2000" b="1" dirty="0" smtClean="0"/>
          </a:p>
          <a:p>
            <a:pPr lvl="3"/>
            <a:r>
              <a:rPr lang="tr-TR" sz="2000" b="1" dirty="0" smtClean="0"/>
              <a:t>	Örnek: </a:t>
            </a:r>
            <a:r>
              <a:rPr lang="tr-TR" sz="2000" dirty="0" smtClean="0"/>
              <a:t>Mikroorganizmaların </a:t>
            </a:r>
            <a:r>
              <a:rPr lang="tr-TR" sz="2000" dirty="0" err="1" smtClean="0"/>
              <a:t>biyofonksiyonel</a:t>
            </a:r>
            <a:r>
              <a:rPr lang="tr-TR" sz="2000" dirty="0" smtClean="0"/>
              <a:t> bileşen sentezinin koşullarının araştırılması</a:t>
            </a:r>
            <a:endParaRPr lang="tr-T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smtClean="0"/>
              <a:t>Uygunluk AR-GE : </a:t>
            </a:r>
            <a:r>
              <a:rPr lang="tr-TR" sz="2000" dirty="0" smtClean="0"/>
              <a:t>Bir ürün ya da üretim sürecinin tüketici beklentilerine ya da mevzuata uygunluğu</a:t>
            </a:r>
            <a:endParaRPr lang="tr-TR" sz="2000" b="1" dirty="0" smtClean="0"/>
          </a:p>
          <a:p>
            <a:r>
              <a:rPr lang="tr-TR" sz="2000" b="1" dirty="0" smtClean="0"/>
              <a:t>		Örnek: </a:t>
            </a:r>
            <a:r>
              <a:rPr lang="tr-TR" sz="2000" dirty="0" smtClean="0"/>
              <a:t>yaşlı beslenme ürünleri, ihracata yönelik ürünlerde ithalatçı firma isteklerine uygunluk</a:t>
            </a:r>
            <a:endParaRPr lang="tr-T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smtClean="0"/>
              <a:t>Müşteri Destek AR-GE : </a:t>
            </a:r>
            <a:r>
              <a:rPr lang="tr-TR" sz="2000" dirty="0" smtClean="0"/>
              <a:t>Gelişen tüketici talep ve eğilimlerine göre ürün geliştirme</a:t>
            </a:r>
          </a:p>
          <a:p>
            <a:r>
              <a:rPr lang="tr-TR" sz="2000" dirty="0"/>
              <a:t>	</a:t>
            </a:r>
            <a:r>
              <a:rPr lang="tr-TR" sz="2000" dirty="0" smtClean="0"/>
              <a:t>	</a:t>
            </a:r>
            <a:r>
              <a:rPr lang="tr-TR" sz="2000" b="1" dirty="0" smtClean="0"/>
              <a:t>Örnek</a:t>
            </a:r>
            <a:r>
              <a:rPr lang="tr-TR" sz="2000" dirty="0" smtClean="0"/>
              <a:t>: </a:t>
            </a:r>
            <a:r>
              <a:rPr lang="tr-TR" sz="2000" dirty="0" err="1" smtClean="0"/>
              <a:t>Vegan</a:t>
            </a:r>
            <a:r>
              <a:rPr lang="tr-TR" sz="2000" dirty="0" smtClean="0"/>
              <a:t> ürünler, 3-boyutlu yazıcılar kullanılarak üretilen etler, </a:t>
            </a:r>
            <a:r>
              <a:rPr lang="tr-TR" sz="2000" dirty="0" err="1" smtClean="0"/>
              <a:t>glutensiz</a:t>
            </a:r>
            <a:r>
              <a:rPr lang="tr-TR" sz="2000" dirty="0" smtClean="0"/>
              <a:t> ürünler vb..</a:t>
            </a:r>
          </a:p>
        </p:txBody>
      </p:sp>
      <p:sp>
        <p:nvSpPr>
          <p:cNvPr id="20" name="Sağ Ok 19"/>
          <p:cNvSpPr/>
          <p:nvPr/>
        </p:nvSpPr>
        <p:spPr>
          <a:xfrm>
            <a:off x="4829578" y="2627290"/>
            <a:ext cx="618186" cy="1416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Sağ Ok 20"/>
          <p:cNvSpPr/>
          <p:nvPr/>
        </p:nvSpPr>
        <p:spPr>
          <a:xfrm>
            <a:off x="7403206" y="2627290"/>
            <a:ext cx="618186" cy="1416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26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 </a:t>
            </a:r>
            <a:br>
              <a:rPr lang="tr-TR" sz="3600" dirty="0"/>
            </a:br>
            <a:r>
              <a:rPr lang="tr-TR" sz="3600" b="1" dirty="0"/>
              <a:t>Şirket Organizasyonunda Ar-Ge’nin Yeri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63198" y="1043190"/>
            <a:ext cx="11628933" cy="1022506"/>
          </a:xfrm>
          <a:solidFill>
            <a:schemeClr val="accent1"/>
          </a:solidFill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Ar-Ge fiziksel olarak şirketin fiili aktivite sahasının ne çok uzağında ne de çok yakınında olmalıdır.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0" y="1972047"/>
            <a:ext cx="11828799" cy="5516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tr-TR" sz="28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Ar-Ge Çalışanlarının Karakteristik Özellikleri</a:t>
            </a:r>
            <a:endParaRPr lang="tr-TR" sz="24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Çoğunlukla çok iyi eğitim almış ve bir disiplinde profesyonelleşmiş mühendis ve </a:t>
            </a:r>
            <a:endParaRPr lang="tr-TR" sz="2400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     bilim adamlarıdırlar. </a:t>
            </a:r>
            <a:endParaRPr lang="tr-TR" sz="24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Ancak genellikle “Yöneticilik” konusunda ne yeterli bilince ne de eğitime sahiptirler. Sahip oldukları kendine güven duygusu, onları daha bağımsız ve kendi tercihleri doğrultusunda çalışma yapmaya yönlendirir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Ar-Ge </a:t>
            </a: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çalışanları konularında uzmanlaştıkça zamanla maddi tatminsizlik hissederek yöneticilik türü işlere yönelirler. Ar-Ge’de kalifiye elemanlardan daha çok istifade edebilmenin tek yolu onları tatmin edici şekilde ödüllendirmektir</a:t>
            </a:r>
            <a:endParaRPr lang="tr-T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812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up 75"/>
          <p:cNvGrpSpPr/>
          <p:nvPr/>
        </p:nvGrpSpPr>
        <p:grpSpPr>
          <a:xfrm>
            <a:off x="-77929" y="414210"/>
            <a:ext cx="11612810" cy="5823432"/>
            <a:chOff x="-77929" y="414210"/>
            <a:chExt cx="11612810" cy="5823432"/>
          </a:xfrm>
        </p:grpSpPr>
        <p:pic>
          <p:nvPicPr>
            <p:cNvPr id="62" name="Resim 6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006" y="783543"/>
              <a:ext cx="10187188" cy="5454099"/>
            </a:xfrm>
            <a:prstGeom prst="rect">
              <a:avLst/>
            </a:prstGeom>
          </p:spPr>
        </p:pic>
        <p:sp>
          <p:nvSpPr>
            <p:cNvPr id="63" name="Metin kutusu 62"/>
            <p:cNvSpPr txBox="1"/>
            <p:nvPr/>
          </p:nvSpPr>
          <p:spPr>
            <a:xfrm>
              <a:off x="-77929" y="768154"/>
              <a:ext cx="157122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Temel araştırma</a:t>
              </a:r>
            </a:p>
            <a:p>
              <a:r>
                <a:rPr lang="tr-TR" sz="1400" dirty="0" smtClean="0"/>
                <a:t>Bilimsel öneri</a:t>
              </a:r>
            </a:p>
            <a:p>
              <a:r>
                <a:rPr lang="tr-TR" sz="1400" dirty="0" smtClean="0"/>
                <a:t>Keşif,</a:t>
              </a:r>
            </a:p>
            <a:p>
              <a:r>
                <a:rPr lang="tr-TR" sz="1400" dirty="0" smtClean="0"/>
                <a:t>Tanımlama</a:t>
              </a:r>
            </a:p>
            <a:p>
              <a:r>
                <a:rPr lang="tr-TR" sz="1400" dirty="0" smtClean="0"/>
                <a:t>Yeni kavram</a:t>
              </a:r>
              <a:endParaRPr lang="tr-TR" sz="1400" dirty="0"/>
            </a:p>
          </p:txBody>
        </p:sp>
        <p:sp>
          <p:nvSpPr>
            <p:cNvPr id="64" name="Metin kutusu 63"/>
            <p:cNvSpPr txBox="1"/>
            <p:nvPr/>
          </p:nvSpPr>
          <p:spPr>
            <a:xfrm>
              <a:off x="1272861" y="783543"/>
              <a:ext cx="18051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Uygulamalı araştırma</a:t>
              </a:r>
            </a:p>
            <a:p>
              <a:r>
                <a:rPr lang="tr-TR" sz="1400" dirty="0" smtClean="0"/>
                <a:t>Doğrulama</a:t>
              </a:r>
              <a:endParaRPr lang="tr-TR" sz="1400" dirty="0"/>
            </a:p>
          </p:txBody>
        </p:sp>
        <p:sp>
          <p:nvSpPr>
            <p:cNvPr id="65" name="Metin kutusu 64"/>
            <p:cNvSpPr txBox="1"/>
            <p:nvPr/>
          </p:nvSpPr>
          <p:spPr>
            <a:xfrm>
              <a:off x="3193961" y="721987"/>
              <a:ext cx="21636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Uygulama ve ürün mühendisliği gelişimi</a:t>
              </a:r>
              <a:endParaRPr lang="tr-TR" sz="1400" dirty="0"/>
            </a:p>
          </p:txBody>
        </p:sp>
        <p:sp>
          <p:nvSpPr>
            <p:cNvPr id="66" name="Metin kutusu 65"/>
            <p:cNvSpPr txBox="1"/>
            <p:nvPr/>
          </p:nvSpPr>
          <p:spPr>
            <a:xfrm rot="16200000">
              <a:off x="4964390" y="1353710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/>
                <a:t>GİRİŞ</a:t>
              </a:r>
              <a:endParaRPr lang="tr-TR" sz="1400" dirty="0"/>
            </a:p>
          </p:txBody>
        </p:sp>
        <p:sp>
          <p:nvSpPr>
            <p:cNvPr id="67" name="Metin kutusu 66"/>
            <p:cNvSpPr txBox="1"/>
            <p:nvPr/>
          </p:nvSpPr>
          <p:spPr>
            <a:xfrm>
              <a:off x="6230932" y="1368318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Gelişme</a:t>
              </a:r>
              <a:endParaRPr lang="tr-TR" sz="1400" dirty="0"/>
            </a:p>
          </p:txBody>
        </p:sp>
        <p:sp>
          <p:nvSpPr>
            <p:cNvPr id="68" name="Metin kutusu 67"/>
            <p:cNvSpPr txBox="1"/>
            <p:nvPr/>
          </p:nvSpPr>
          <p:spPr>
            <a:xfrm>
              <a:off x="7875673" y="783543"/>
              <a:ext cx="7660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Kazanç</a:t>
              </a:r>
              <a:endParaRPr lang="tr-TR" sz="1400" dirty="0"/>
            </a:p>
          </p:txBody>
        </p:sp>
        <p:sp>
          <p:nvSpPr>
            <p:cNvPr id="69" name="Metin kutusu 68"/>
            <p:cNvSpPr txBox="1"/>
            <p:nvPr/>
          </p:nvSpPr>
          <p:spPr>
            <a:xfrm>
              <a:off x="8999475" y="414210"/>
              <a:ext cx="7660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   </a:t>
              </a:r>
              <a:r>
                <a:rPr lang="tr-TR" sz="1400" dirty="0" err="1" smtClean="0"/>
                <a:t>ROI</a:t>
              </a:r>
              <a:endParaRPr lang="tr-TR" sz="1400" dirty="0"/>
            </a:p>
          </p:txBody>
        </p:sp>
        <p:sp>
          <p:nvSpPr>
            <p:cNvPr id="70" name="Metin kutusu 69"/>
            <p:cNvSpPr txBox="1"/>
            <p:nvPr/>
          </p:nvSpPr>
          <p:spPr>
            <a:xfrm>
              <a:off x="7848452" y="1522206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Olgunlaşma</a:t>
              </a:r>
              <a:endParaRPr lang="tr-TR" sz="1400" dirty="0"/>
            </a:p>
          </p:txBody>
        </p:sp>
        <p:sp>
          <p:nvSpPr>
            <p:cNvPr id="71" name="Metin kutusu 70"/>
            <p:cNvSpPr txBox="1"/>
            <p:nvPr/>
          </p:nvSpPr>
          <p:spPr>
            <a:xfrm>
              <a:off x="9382500" y="1737650"/>
              <a:ext cx="8871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Düşüş</a:t>
              </a:r>
              <a:endParaRPr lang="tr-TR" sz="1400" dirty="0"/>
            </a:p>
          </p:txBody>
        </p:sp>
        <p:sp>
          <p:nvSpPr>
            <p:cNvPr id="72" name="Metin kutusu 71"/>
            <p:cNvSpPr txBox="1"/>
            <p:nvPr/>
          </p:nvSpPr>
          <p:spPr>
            <a:xfrm>
              <a:off x="1272861" y="3787590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>
                  <a:solidFill>
                    <a:srgbClr val="FF0000"/>
                  </a:solidFill>
                </a:rPr>
                <a:t>Birikimli yatırım</a:t>
              </a:r>
              <a:endParaRPr lang="tr-TR" sz="1400" dirty="0">
                <a:solidFill>
                  <a:srgbClr val="FF0000"/>
                </a:solidFill>
              </a:endParaRPr>
            </a:p>
          </p:txBody>
        </p:sp>
        <p:sp>
          <p:nvSpPr>
            <p:cNvPr id="73" name="Metin kutusu 72"/>
            <p:cNvSpPr txBox="1"/>
            <p:nvPr/>
          </p:nvSpPr>
          <p:spPr>
            <a:xfrm>
              <a:off x="4153336" y="2744061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>
                  <a:solidFill>
                    <a:srgbClr val="FF0000"/>
                  </a:solidFill>
                </a:rPr>
                <a:t>Yatırım</a:t>
              </a:r>
              <a:endParaRPr lang="tr-TR" sz="1400" dirty="0">
                <a:solidFill>
                  <a:srgbClr val="FF0000"/>
                </a:solidFill>
              </a:endParaRPr>
            </a:p>
          </p:txBody>
        </p:sp>
        <p:sp>
          <p:nvSpPr>
            <p:cNvPr id="74" name="Metin kutusu 73"/>
            <p:cNvSpPr txBox="1"/>
            <p:nvPr/>
          </p:nvSpPr>
          <p:spPr>
            <a:xfrm>
              <a:off x="9963659" y="5216955"/>
              <a:ext cx="15712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dirty="0" smtClean="0"/>
                <a:t>Zaman</a:t>
              </a:r>
              <a:endParaRPr lang="tr-TR" sz="1400" dirty="0"/>
            </a:p>
          </p:txBody>
        </p:sp>
        <p:sp>
          <p:nvSpPr>
            <p:cNvPr id="75" name="Metin kutusu 74"/>
            <p:cNvSpPr txBox="1"/>
            <p:nvPr/>
          </p:nvSpPr>
          <p:spPr>
            <a:xfrm>
              <a:off x="785611" y="5745197"/>
              <a:ext cx="9775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-12           -10          -8           -6             -4             -2              0                2               4              6</a:t>
              </a:r>
              <a:endParaRPr lang="tr-TR" dirty="0"/>
            </a:p>
          </p:txBody>
        </p:sp>
      </p:grpSp>
      <p:sp>
        <p:nvSpPr>
          <p:cNvPr id="77" name="Metin kutusu 76"/>
          <p:cNvSpPr txBox="1"/>
          <p:nvPr/>
        </p:nvSpPr>
        <p:spPr>
          <a:xfrm>
            <a:off x="90152" y="44878"/>
            <a:ext cx="360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ÜRÜN ÖMRÜ</a:t>
            </a:r>
            <a:endParaRPr lang="tr-TR" b="1" dirty="0"/>
          </a:p>
        </p:txBody>
      </p:sp>
      <p:sp>
        <p:nvSpPr>
          <p:cNvPr id="78" name="Metin kutusu 77"/>
          <p:cNvSpPr txBox="1"/>
          <p:nvPr/>
        </p:nvSpPr>
        <p:spPr>
          <a:xfrm>
            <a:off x="9672034" y="96053"/>
            <a:ext cx="2395469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tr-TR" sz="1400" dirty="0" err="1" smtClean="0"/>
              <a:t>ROI</a:t>
            </a:r>
            <a:r>
              <a:rPr lang="tr-TR" sz="1400" dirty="0" smtClean="0"/>
              <a:t>: Return of </a:t>
            </a:r>
            <a:r>
              <a:rPr lang="tr-TR" sz="1400" dirty="0" err="1" smtClean="0"/>
              <a:t>Interest</a:t>
            </a:r>
            <a:r>
              <a:rPr lang="tr-TR" sz="1400" dirty="0" smtClean="0"/>
              <a:t> (Yatırımın geri dönüş zamanı)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14713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265"/>
          </a:xfrm>
        </p:spPr>
        <p:txBody>
          <a:bodyPr>
            <a:normAutofit fontScale="90000"/>
          </a:bodyPr>
          <a:lstStyle/>
          <a:p>
            <a:r>
              <a:rPr lang="tr-TR" sz="4000" b="1" dirty="0">
                <a:solidFill>
                  <a:srgbClr val="000000"/>
                </a:solidFill>
                <a:ea typeface="Times New Roman" panose="02020603050405020304" pitchFamily="18" charset="0"/>
              </a:rPr>
              <a:t>Ar-Ge Çalışanlarının Karakteristik Özellikleri</a:t>
            </a:r>
            <a:r>
              <a:rPr lang="tr-TR" sz="3600" dirty="0">
                <a:ea typeface="Times New Roman" panose="02020603050405020304" pitchFamily="18" charset="0"/>
              </a:rPr>
              <a:t/>
            </a:r>
            <a:br>
              <a:rPr lang="tr-TR" sz="3600" dirty="0">
                <a:ea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852" y="1181048"/>
            <a:ext cx="11967148" cy="475514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Çoğunlukla </a:t>
            </a: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çok iyi eğitim almış ve bir disiplinde profesyonelleşmiş mühendis ve 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bilim </a:t>
            </a: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adamlarıdırlar. </a:t>
            </a:r>
            <a:endParaRPr lang="tr-TR" sz="24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Ancak genellikle “Yöneticilik” konusunda ne yeterli bilince ne de eğitime sahiptirler. Sahip oldukları kendine güven duygusu, onları daha bağımsız ve kendi tercihleri doğrultusunda çalışma yapmaya yönlendirir</a:t>
            </a: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tr-TR" sz="240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Ar-Ge </a:t>
            </a:r>
            <a:r>
              <a:rPr lang="tr-TR" sz="2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çalışanları konularında uzmanlaştıkça zamanla maddi tatminsizlik hissederek yöneticilik türü işlere yönelirler. Ar-Ge’de kalifiye elemanlardan daha çok istifade edebilmenin tek yolu onları tatmin edici şekilde ödüllendirmektir</a:t>
            </a:r>
            <a:endParaRPr lang="tr-T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540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Bağımsız Ar-Ge Yapılanmasına Duyulan İhtiyaç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155409"/>
            <a:ext cx="12192000" cy="2401601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tr-TR" dirty="0" smtClean="0"/>
              <a:t>Endüstride </a:t>
            </a:r>
            <a:r>
              <a:rPr lang="tr-TR" dirty="0"/>
              <a:t>son yıllarda temel Ar-Ge faaliyetlerinin ücret karşılığında bağımsız Ar-Ge laboratuvarlarına yaptırılması eğilimi güç kazanmaktadır. </a:t>
            </a:r>
          </a:p>
          <a:p>
            <a:pPr lvl="0"/>
            <a:r>
              <a:rPr lang="tr-TR" dirty="0"/>
              <a:t>Bağımsız Ar-Ge’ler, her bir anlaşma sonunda hem müşteri memnuniyetini hem de kar etmeyi hedeflerler. Dünya çapında faaliyet gösteren şirketler ise bulundukları dalda bir numara olmayı hedeflerler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660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Temel Konularda Araştırma Yapma Problemi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784" y="1825625"/>
            <a:ext cx="11862216" cy="4351338"/>
          </a:xfrm>
        </p:spPr>
        <p:txBody>
          <a:bodyPr/>
          <a:lstStyle/>
          <a:p>
            <a:pPr lvl="0"/>
            <a:r>
              <a:rPr lang="tr-TR" dirty="0" smtClean="0"/>
              <a:t>Teknolojinin </a:t>
            </a:r>
            <a:r>
              <a:rPr lang="tr-TR" dirty="0"/>
              <a:t>temellerine inerek araştırma yapmak hem pahalı, hem uzun vadeli </a:t>
            </a:r>
            <a:r>
              <a:rPr lang="tr-TR" dirty="0" smtClean="0"/>
              <a:t>amortismanı </a:t>
            </a:r>
            <a:r>
              <a:rPr lang="tr-TR" dirty="0"/>
              <a:t>riskli hem de elde edilecek sonuçlardan başkalarının da istifade etme şansı olması nedeniyle çok zordur. </a:t>
            </a:r>
            <a:endParaRPr lang="tr-TR" dirty="0" smtClean="0"/>
          </a:p>
          <a:p>
            <a:pPr marL="0" lvl="0" indent="0">
              <a:buNone/>
            </a:pPr>
            <a:endParaRPr lang="tr-TR" dirty="0"/>
          </a:p>
          <a:p>
            <a:pPr lvl="0"/>
            <a:r>
              <a:rPr lang="tr-TR" dirty="0"/>
              <a:t>Bu sorunun aşılması için bir çözüm, araştırmayı yapanlar ile bu araştırma sonuçlarını kullanacak olanların </a:t>
            </a:r>
            <a:r>
              <a:rPr lang="tr-TR" dirty="0" err="1"/>
              <a:t>biraraya</a:t>
            </a:r>
            <a:r>
              <a:rPr lang="tr-TR" dirty="0"/>
              <a:t> getirilmesidir. Böylelikle ileride olması muhtemel teknolojik, ekonomik ve sosyal gelişmelerin uzman bakışı ile tahmin edilmesi daha kolay olacaktır.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153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9862" y="365125"/>
            <a:ext cx="11842230" cy="1325563"/>
          </a:xfrm>
        </p:spPr>
        <p:txBody>
          <a:bodyPr>
            <a:noAutofit/>
          </a:bodyPr>
          <a:lstStyle/>
          <a:p>
            <a:r>
              <a:rPr lang="tr-TR" sz="3200" b="1" dirty="0"/>
              <a:t>Kapsamlı ve Sistematik bir "Toplam Tasarım" Yaklaşımına Duyulan Gereksinim</a:t>
            </a:r>
            <a:br>
              <a:rPr lang="tr-TR" sz="32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9862" y="1825625"/>
            <a:ext cx="11982138" cy="4351338"/>
          </a:xfrm>
          <a:solidFill>
            <a:srgbClr val="FFC000"/>
          </a:solidFill>
        </p:spPr>
        <p:txBody>
          <a:bodyPr>
            <a:normAutofit/>
          </a:bodyPr>
          <a:lstStyle/>
          <a:p>
            <a:pPr lvl="0"/>
            <a:r>
              <a:rPr lang="tr-TR" dirty="0" smtClean="0"/>
              <a:t>Problemlerin </a:t>
            </a:r>
            <a:r>
              <a:rPr lang="tr-TR" dirty="0"/>
              <a:t>ayrı ayrı mühendislik dalları tarafından doğru teşhisi ancak çözüm sürecindeki eksik ve yanlışlar, </a:t>
            </a:r>
            <a:endParaRPr lang="tr-TR" dirty="0" smtClean="0"/>
          </a:p>
          <a:p>
            <a:pPr lvl="0"/>
            <a:endParaRPr lang="tr-TR" dirty="0"/>
          </a:p>
          <a:p>
            <a:pPr lvl="0"/>
            <a:r>
              <a:rPr lang="tr-TR" dirty="0"/>
              <a:t>Ar-Ge bulgularının iyi bir yönetim rehberliğinde değerlendirilememesi, 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“</a:t>
            </a:r>
            <a:r>
              <a:rPr lang="tr-TR" dirty="0"/>
              <a:t>Toplam tasarım” stratejisi, aynı paralelde araştırmalarını yürüten bütün tasarım ve Ar-Ge departmanlarını, hepsinin ortak odak noktaları olan “</a:t>
            </a:r>
            <a:r>
              <a:rPr lang="tr-TR" dirty="0" err="1"/>
              <a:t>ÜRÜN”de</a:t>
            </a:r>
            <a:r>
              <a:rPr lang="tr-TR" dirty="0"/>
              <a:t> buluşturmayı ve sistematik bir ürün geliştirme süreci oluşturmayı</a:t>
            </a:r>
          </a:p>
        </p:txBody>
      </p:sp>
    </p:spTree>
    <p:extLst>
      <p:ext uri="{BB962C8B-B14F-4D97-AF65-F5344CB8AC3E}">
        <p14:creationId xmlns:p14="http://schemas.microsoft.com/office/powerpoint/2010/main" val="36292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490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Teması</vt:lpstr>
      <vt:lpstr>AR-GE Sistematiği</vt:lpstr>
      <vt:lpstr>Ar-Ge için Ne Kadar Yatırım Yapılmalıdır?</vt:lpstr>
      <vt:lpstr>Ar-Genin Şirket İçindeki Görevleri</vt:lpstr>
      <vt:lpstr>  Şirket Organizasyonunda Ar-Ge’nin Yeri </vt:lpstr>
      <vt:lpstr>PowerPoint Sunusu</vt:lpstr>
      <vt:lpstr>Ar-Ge Çalışanlarının Karakteristik Özellikleri </vt:lpstr>
      <vt:lpstr>Bağımsız Ar-Ge Yapılanmasına Duyulan İhtiyaç </vt:lpstr>
      <vt:lpstr>Temel Konularda Araştırma Yapma Problemi </vt:lpstr>
      <vt:lpstr>Kapsamlı ve Sistematik bir "Toplam Tasarım" Yaklaşımına Duyulan Gereksinim </vt:lpstr>
      <vt:lpstr>Süt endüstrisinde en yaygın AR-GE konuları</vt:lpstr>
      <vt:lpstr>Süt endüstrisinde en yaygın AR-GE konuları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AR-GE Sistematiği</dc:title>
  <dc:creator>süt</dc:creator>
  <cp:lastModifiedBy>süt</cp:lastModifiedBy>
  <cp:revision>9</cp:revision>
  <dcterms:created xsi:type="dcterms:W3CDTF">2021-03-07T09:52:51Z</dcterms:created>
  <dcterms:modified xsi:type="dcterms:W3CDTF">2021-03-07T14:53:09Z</dcterms:modified>
</cp:coreProperties>
</file>