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64" r:id="rId3"/>
    <p:sldId id="265" r:id="rId4"/>
    <p:sldId id="266" r:id="rId5"/>
    <p:sldId id="267" r:id="rId6"/>
    <p:sldId id="268" r:id="rId7"/>
    <p:sldId id="269" r:id="rId8"/>
    <p:sldId id="270" r:id="rId9"/>
    <p:sldId id="271" r:id="rId10"/>
    <p:sldId id="272" r:id="rId11"/>
    <p:sldId id="263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6/27/2020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6/27/2020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6/27/2020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6/27/2020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6/27/2020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6/27/2020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6/27/2020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6/27/2020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6/27/2020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6/27/2020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6/27/2020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6/27/2020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s://russkiiyazyk.ru/sintaksis/obstoiatelstvo-ustupki.html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s://licey.net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russkiiyazyk.ru/sintaksis/obstoiatelstvo-usloviia.html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7CB0B1-BEF2-4B2E-A81B-47F6AA2B0EE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/>
              <a:t>Синтаксис </a:t>
            </a:r>
            <a:r>
              <a:rPr lang="tr-TR" dirty="0"/>
              <a:t>I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E08CD69-D3F2-4000-8667-1A55860AC75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/>
              <a:t>Урок 11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243843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517324-3C4F-4320-897C-C0F8E67347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010478"/>
          </a:xfrm>
        </p:spPr>
        <p:txBody>
          <a:bodyPr>
            <a:normAutofit/>
          </a:bodyPr>
          <a:lstStyle/>
          <a:p>
            <a:r>
              <a:rPr lang="ru-RU" dirty="0"/>
              <a:t>Обстоятельства уступки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D06FDA-52C0-4629-B343-FDAED0C8F0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444487"/>
            <a:ext cx="9601200" cy="4422913"/>
          </a:xfrm>
        </p:spPr>
        <p:txBody>
          <a:bodyPr>
            <a:normAutofit/>
          </a:bodyPr>
          <a:lstStyle/>
          <a:p>
            <a:pPr algn="just"/>
            <a:r>
              <a:rPr lang="ru-RU" b="1" i="0" dirty="0">
                <a:solidFill>
                  <a:schemeClr val="tx1"/>
                </a:solidFill>
                <a:effectLst/>
              </a:rPr>
              <a:t>Обстоятельства уступки</a:t>
            </a:r>
            <a:r>
              <a:rPr lang="ru-RU" b="0" i="0" dirty="0">
                <a:solidFill>
                  <a:schemeClr val="tx1"/>
                </a:solidFill>
                <a:effectLst/>
              </a:rPr>
              <a:t> обозначают условия, вопреки которым совершается действие, обозначенное сказуемым, и отвечают на вопрос: </a:t>
            </a:r>
          </a:p>
          <a:p>
            <a:pPr marL="0" indent="0" algn="just">
              <a:buNone/>
            </a:pPr>
            <a:r>
              <a:rPr lang="ru-RU" dirty="0">
                <a:solidFill>
                  <a:schemeClr val="tx1"/>
                </a:solidFill>
              </a:rPr>
              <a:t>	-</a:t>
            </a:r>
            <a:r>
              <a:rPr lang="ru-RU" b="0" i="1" dirty="0">
                <a:solidFill>
                  <a:schemeClr val="tx1"/>
                </a:solidFill>
                <a:effectLst/>
              </a:rPr>
              <a:t>несмотря на что?</a:t>
            </a:r>
          </a:p>
          <a:p>
            <a:pPr algn="l" fontAlgn="base"/>
            <a:r>
              <a:rPr lang="ru-RU" b="0" i="0" strike="noStrike" dirty="0">
                <a:solidFill>
                  <a:schemeClr val="tx1"/>
                </a:solidFill>
                <a:effectLst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Обстоятельства уступки</a:t>
            </a:r>
            <a:r>
              <a:rPr lang="ru-RU" b="0" i="0" dirty="0">
                <a:solidFill>
                  <a:schemeClr val="tx1"/>
                </a:solidFill>
                <a:effectLst/>
              </a:rPr>
              <a:t> выражаются предложно-именными конструкциями:</a:t>
            </a:r>
          </a:p>
          <a:p>
            <a:pPr marL="0" indent="0" algn="l" fontAlgn="base">
              <a:buNone/>
            </a:pPr>
            <a:r>
              <a:rPr lang="ru-RU" b="0" i="0" dirty="0">
                <a:solidFill>
                  <a:schemeClr val="tx1"/>
                </a:solidFill>
                <a:effectLst/>
              </a:rPr>
              <a:t>	-существительным с предлогом </a:t>
            </a:r>
            <a:r>
              <a:rPr lang="ru-RU" b="0" i="1" dirty="0">
                <a:solidFill>
                  <a:schemeClr val="tx1"/>
                </a:solidFill>
                <a:effectLst/>
              </a:rPr>
              <a:t>«несмотря на»</a:t>
            </a:r>
            <a:r>
              <a:rPr lang="ru-RU" b="0" i="0" dirty="0">
                <a:solidFill>
                  <a:schemeClr val="tx1"/>
                </a:solidFill>
                <a:effectLst/>
              </a:rPr>
              <a:t>;</a:t>
            </a:r>
          </a:p>
          <a:p>
            <a:pPr marL="0" indent="0" algn="l" fontAlgn="base">
              <a:buNone/>
            </a:pPr>
            <a:r>
              <a:rPr lang="ru-RU" b="0" i="0" dirty="0">
                <a:solidFill>
                  <a:schemeClr val="tx1"/>
                </a:solidFill>
                <a:effectLst/>
              </a:rPr>
              <a:t>	-существительным с предлогом </a:t>
            </a:r>
            <a:r>
              <a:rPr lang="ru-RU" b="0" i="1" dirty="0">
                <a:solidFill>
                  <a:schemeClr val="tx1"/>
                </a:solidFill>
                <a:effectLst/>
              </a:rPr>
              <a:t>«не взирая на»</a:t>
            </a:r>
            <a:r>
              <a:rPr lang="ru-RU" b="0" i="0" dirty="0">
                <a:solidFill>
                  <a:schemeClr val="tx1"/>
                </a:solidFill>
                <a:effectLst/>
              </a:rPr>
              <a:t>;</a:t>
            </a:r>
          </a:p>
          <a:p>
            <a:pPr marL="0" indent="0" algn="l" fontAlgn="base">
              <a:buNone/>
            </a:pPr>
            <a:r>
              <a:rPr lang="ru-RU" b="0" i="0" dirty="0">
                <a:solidFill>
                  <a:schemeClr val="tx1"/>
                </a:solidFill>
                <a:effectLst/>
              </a:rPr>
              <a:t>	-существительным с предлогом </a:t>
            </a:r>
            <a:r>
              <a:rPr lang="ru-RU" b="0" i="1" dirty="0">
                <a:solidFill>
                  <a:schemeClr val="tx1"/>
                </a:solidFill>
                <a:effectLst/>
              </a:rPr>
              <a:t>«в отличие от»</a:t>
            </a:r>
            <a:r>
              <a:rPr lang="ru-RU" b="0" i="0" dirty="0">
                <a:solidFill>
                  <a:schemeClr val="tx1"/>
                </a:solidFill>
                <a:effectLst/>
              </a:rPr>
              <a:t>;</a:t>
            </a:r>
          </a:p>
          <a:p>
            <a:pPr marL="0" indent="0" algn="l" fontAlgn="base">
              <a:buNone/>
            </a:pPr>
            <a:r>
              <a:rPr lang="ru-RU" b="0" i="0" dirty="0">
                <a:solidFill>
                  <a:schemeClr val="tx1"/>
                </a:solidFill>
                <a:effectLst/>
              </a:rPr>
              <a:t>	-существительным с предлогом </a:t>
            </a:r>
            <a:r>
              <a:rPr lang="ru-RU" b="0" i="1" dirty="0">
                <a:solidFill>
                  <a:schemeClr val="tx1"/>
                </a:solidFill>
                <a:effectLst/>
              </a:rPr>
              <a:t>«вопреки»</a:t>
            </a:r>
            <a:r>
              <a:rPr lang="ru-RU" b="0" i="0" dirty="0">
                <a:solidFill>
                  <a:schemeClr val="tx1"/>
                </a:solidFill>
                <a:effectLst/>
              </a:rPr>
              <a:t> и пр.</a:t>
            </a:r>
          </a:p>
          <a:p>
            <a:pPr marL="0" indent="0" algn="l" fontAlgn="base">
              <a:buNone/>
            </a:pPr>
            <a:r>
              <a:rPr lang="ru-RU" dirty="0">
                <a:solidFill>
                  <a:schemeClr val="tx1"/>
                </a:solidFill>
              </a:rPr>
              <a:t>Пример: Он вернулся (вопреки чему?) вопреки ожиданию. </a:t>
            </a:r>
            <a:endParaRPr lang="ru-RU" b="0" i="0" dirty="0">
              <a:solidFill>
                <a:schemeClr val="tx1"/>
              </a:solidFill>
              <a:effectLst/>
            </a:endParaRPr>
          </a:p>
          <a:p>
            <a:pPr marL="0" indent="0" algn="just">
              <a:buNone/>
            </a:pPr>
            <a:endParaRPr lang="ru-RU" b="0" i="1" dirty="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99646557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021D1D-5D66-4DB7-A70C-9CE2B2CC1A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864704"/>
          </a:xfrm>
        </p:spPr>
        <p:txBody>
          <a:bodyPr/>
          <a:lstStyle/>
          <a:p>
            <a:r>
              <a:rPr lang="tr-TR" dirty="0"/>
              <a:t>Kaynakça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328E66-6187-4CB0-8599-77BFBBAB5C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722784"/>
            <a:ext cx="9601200" cy="3988904"/>
          </a:xfrm>
        </p:spPr>
        <p:txBody>
          <a:bodyPr>
            <a:normAutofit fontScale="92500" lnSpcReduction="10000"/>
          </a:bodyPr>
          <a:lstStyle/>
          <a:p>
            <a:r>
              <a:rPr lang="tr-TR" dirty="0" err="1">
                <a:solidFill>
                  <a:schemeClr val="tx1"/>
                </a:solidFill>
              </a:rPr>
              <a:t>Nenkova</a:t>
            </a:r>
            <a:r>
              <a:rPr lang="tr-TR" dirty="0">
                <a:solidFill>
                  <a:schemeClr val="tx1"/>
                </a:solidFill>
              </a:rPr>
              <a:t>, T. </a:t>
            </a:r>
            <a:r>
              <a:rPr lang="tr-TR" dirty="0" err="1">
                <a:solidFill>
                  <a:schemeClr val="tx1"/>
                </a:solidFill>
              </a:rPr>
              <a:t>Praktiçeskaya</a:t>
            </a:r>
            <a:r>
              <a:rPr lang="tr-TR" dirty="0">
                <a:solidFill>
                  <a:schemeClr val="tx1"/>
                </a:solidFill>
              </a:rPr>
              <a:t> </a:t>
            </a:r>
            <a:r>
              <a:rPr lang="tr-TR" dirty="0" err="1">
                <a:solidFill>
                  <a:schemeClr val="tx1"/>
                </a:solidFill>
              </a:rPr>
              <a:t>grammatika</a:t>
            </a:r>
            <a:r>
              <a:rPr lang="tr-TR" dirty="0">
                <a:solidFill>
                  <a:schemeClr val="tx1"/>
                </a:solidFill>
              </a:rPr>
              <a:t> </a:t>
            </a:r>
            <a:r>
              <a:rPr lang="tr-TR" dirty="0" err="1">
                <a:solidFill>
                  <a:schemeClr val="tx1"/>
                </a:solidFill>
              </a:rPr>
              <a:t>russkogo</a:t>
            </a:r>
            <a:r>
              <a:rPr lang="tr-TR" dirty="0">
                <a:solidFill>
                  <a:schemeClr val="tx1"/>
                </a:solidFill>
              </a:rPr>
              <a:t> </a:t>
            </a:r>
            <a:r>
              <a:rPr lang="tr-TR" dirty="0" err="1">
                <a:solidFill>
                  <a:schemeClr val="tx1"/>
                </a:solidFill>
              </a:rPr>
              <a:t>yazıka</a:t>
            </a:r>
            <a:r>
              <a:rPr lang="tr-TR" dirty="0">
                <a:solidFill>
                  <a:schemeClr val="tx1"/>
                </a:solidFill>
              </a:rPr>
              <a:t>, </a:t>
            </a:r>
            <a:r>
              <a:rPr lang="tr-TR" dirty="0" err="1">
                <a:solidFill>
                  <a:schemeClr val="tx1"/>
                </a:solidFill>
              </a:rPr>
              <a:t>Veles</a:t>
            </a:r>
            <a:r>
              <a:rPr lang="tr-TR" dirty="0">
                <a:solidFill>
                  <a:schemeClr val="tx1"/>
                </a:solidFill>
              </a:rPr>
              <a:t>, Sofya, 2002.</a:t>
            </a:r>
          </a:p>
          <a:p>
            <a:r>
              <a:rPr lang="tr-TR" dirty="0" err="1">
                <a:solidFill>
                  <a:schemeClr val="tx1"/>
                </a:solidFill>
              </a:rPr>
              <a:t>Lekant</a:t>
            </a:r>
            <a:r>
              <a:rPr lang="tr-TR" dirty="0">
                <a:solidFill>
                  <a:schemeClr val="tx1"/>
                </a:solidFill>
              </a:rPr>
              <a:t>, P.A. </a:t>
            </a:r>
            <a:r>
              <a:rPr lang="tr-TR" dirty="0" err="1">
                <a:solidFill>
                  <a:schemeClr val="tx1"/>
                </a:solidFill>
              </a:rPr>
              <a:t>v.d</a:t>
            </a:r>
            <a:r>
              <a:rPr lang="tr-TR" dirty="0">
                <a:solidFill>
                  <a:schemeClr val="tx1"/>
                </a:solidFill>
              </a:rPr>
              <a:t>. </a:t>
            </a:r>
            <a:r>
              <a:rPr lang="tr-TR" dirty="0" err="1">
                <a:solidFill>
                  <a:schemeClr val="tx1"/>
                </a:solidFill>
              </a:rPr>
              <a:t>Sovremennıy</a:t>
            </a:r>
            <a:r>
              <a:rPr lang="tr-TR" dirty="0">
                <a:solidFill>
                  <a:schemeClr val="tx1"/>
                </a:solidFill>
              </a:rPr>
              <a:t> </a:t>
            </a:r>
            <a:r>
              <a:rPr lang="tr-TR" dirty="0" err="1">
                <a:solidFill>
                  <a:schemeClr val="tx1"/>
                </a:solidFill>
              </a:rPr>
              <a:t>russkiy</a:t>
            </a:r>
            <a:r>
              <a:rPr lang="tr-TR" dirty="0">
                <a:solidFill>
                  <a:schemeClr val="tx1"/>
                </a:solidFill>
              </a:rPr>
              <a:t> yazık, </a:t>
            </a:r>
            <a:r>
              <a:rPr lang="tr-TR" dirty="0" err="1">
                <a:solidFill>
                  <a:schemeClr val="tx1"/>
                </a:solidFill>
              </a:rPr>
              <a:t>Drofa</a:t>
            </a:r>
            <a:r>
              <a:rPr lang="tr-TR" dirty="0">
                <a:solidFill>
                  <a:schemeClr val="tx1"/>
                </a:solidFill>
              </a:rPr>
              <a:t>, </a:t>
            </a:r>
            <a:r>
              <a:rPr lang="tr-TR" dirty="0" err="1">
                <a:solidFill>
                  <a:schemeClr val="tx1"/>
                </a:solidFill>
              </a:rPr>
              <a:t>Moskva</a:t>
            </a:r>
            <a:r>
              <a:rPr lang="tr-TR" dirty="0">
                <a:solidFill>
                  <a:schemeClr val="tx1"/>
                </a:solidFill>
              </a:rPr>
              <a:t>, 2001.</a:t>
            </a:r>
          </a:p>
          <a:p>
            <a:r>
              <a:rPr lang="tr-TR" dirty="0" err="1">
                <a:solidFill>
                  <a:schemeClr val="tx1"/>
                </a:solidFill>
              </a:rPr>
              <a:t>İvanova</a:t>
            </a:r>
            <a:r>
              <a:rPr lang="tr-TR" dirty="0">
                <a:solidFill>
                  <a:schemeClr val="tx1"/>
                </a:solidFill>
              </a:rPr>
              <a:t>, İ.S. </a:t>
            </a:r>
            <a:r>
              <a:rPr lang="tr-TR" dirty="0" err="1">
                <a:solidFill>
                  <a:schemeClr val="tx1"/>
                </a:solidFill>
              </a:rPr>
              <a:t>v.d</a:t>
            </a:r>
            <a:r>
              <a:rPr lang="tr-TR" dirty="0">
                <a:solidFill>
                  <a:schemeClr val="tx1"/>
                </a:solidFill>
              </a:rPr>
              <a:t>. </a:t>
            </a:r>
            <a:r>
              <a:rPr lang="tr-TR" dirty="0" err="1">
                <a:solidFill>
                  <a:schemeClr val="tx1"/>
                </a:solidFill>
              </a:rPr>
              <a:t>Sintaksis</a:t>
            </a:r>
            <a:r>
              <a:rPr lang="tr-TR" dirty="0">
                <a:solidFill>
                  <a:schemeClr val="tx1"/>
                </a:solidFill>
              </a:rPr>
              <a:t>, </a:t>
            </a:r>
            <a:r>
              <a:rPr lang="tr-TR" dirty="0" err="1">
                <a:solidFill>
                  <a:schemeClr val="tx1"/>
                </a:solidFill>
              </a:rPr>
              <a:t>Zlatoust</a:t>
            </a:r>
            <a:r>
              <a:rPr lang="tr-TR" dirty="0">
                <a:solidFill>
                  <a:schemeClr val="tx1"/>
                </a:solidFill>
              </a:rPr>
              <a:t>, </a:t>
            </a:r>
            <a:r>
              <a:rPr lang="tr-TR" dirty="0" err="1">
                <a:solidFill>
                  <a:schemeClr val="tx1"/>
                </a:solidFill>
              </a:rPr>
              <a:t>Sankt</a:t>
            </a:r>
            <a:r>
              <a:rPr lang="tr-TR" dirty="0">
                <a:solidFill>
                  <a:schemeClr val="tx1"/>
                </a:solidFill>
              </a:rPr>
              <a:t>-Petersburg, 2018.</a:t>
            </a:r>
          </a:p>
          <a:p>
            <a:r>
              <a:rPr lang="tr-TR" dirty="0" err="1">
                <a:solidFill>
                  <a:schemeClr val="tx1"/>
                </a:solidFill>
              </a:rPr>
              <a:t>Veliçko</a:t>
            </a:r>
            <a:r>
              <a:rPr lang="tr-TR" dirty="0">
                <a:solidFill>
                  <a:schemeClr val="tx1"/>
                </a:solidFill>
              </a:rPr>
              <a:t>, A.V. </a:t>
            </a:r>
            <a:r>
              <a:rPr lang="tr-TR" dirty="0" err="1">
                <a:solidFill>
                  <a:schemeClr val="tx1"/>
                </a:solidFill>
              </a:rPr>
              <a:t>v.d</a:t>
            </a:r>
            <a:r>
              <a:rPr lang="tr-TR" dirty="0">
                <a:solidFill>
                  <a:schemeClr val="tx1"/>
                </a:solidFill>
              </a:rPr>
              <a:t>. </a:t>
            </a:r>
            <a:r>
              <a:rPr lang="tr-TR" dirty="0" err="1">
                <a:solidFill>
                  <a:schemeClr val="tx1"/>
                </a:solidFill>
              </a:rPr>
              <a:t>Kniga</a:t>
            </a:r>
            <a:r>
              <a:rPr lang="tr-TR" dirty="0">
                <a:solidFill>
                  <a:schemeClr val="tx1"/>
                </a:solidFill>
              </a:rPr>
              <a:t> o </a:t>
            </a:r>
            <a:r>
              <a:rPr lang="tr-TR" dirty="0" err="1">
                <a:solidFill>
                  <a:schemeClr val="tx1"/>
                </a:solidFill>
              </a:rPr>
              <a:t>grammatike</a:t>
            </a:r>
            <a:r>
              <a:rPr lang="tr-TR" dirty="0">
                <a:solidFill>
                  <a:schemeClr val="tx1"/>
                </a:solidFill>
              </a:rPr>
              <a:t>, </a:t>
            </a:r>
            <a:r>
              <a:rPr lang="tr-TR" dirty="0" err="1">
                <a:solidFill>
                  <a:schemeClr val="tx1"/>
                </a:solidFill>
              </a:rPr>
              <a:t>Zlatoust</a:t>
            </a:r>
            <a:r>
              <a:rPr lang="tr-TR" dirty="0">
                <a:solidFill>
                  <a:schemeClr val="tx1"/>
                </a:solidFill>
              </a:rPr>
              <a:t>, </a:t>
            </a:r>
            <a:r>
              <a:rPr lang="tr-TR" dirty="0" err="1">
                <a:solidFill>
                  <a:schemeClr val="tx1"/>
                </a:solidFill>
              </a:rPr>
              <a:t>Sankt</a:t>
            </a:r>
            <a:r>
              <a:rPr lang="tr-TR" dirty="0">
                <a:solidFill>
                  <a:schemeClr val="tx1"/>
                </a:solidFill>
              </a:rPr>
              <a:t>-Petersburg, 2018.</a:t>
            </a:r>
          </a:p>
          <a:p>
            <a:r>
              <a:rPr lang="tr-TR" dirty="0" err="1">
                <a:solidFill>
                  <a:schemeClr val="tx1"/>
                </a:solidFill>
              </a:rPr>
              <a:t>Babaytseva</a:t>
            </a:r>
            <a:r>
              <a:rPr lang="tr-TR" dirty="0">
                <a:solidFill>
                  <a:schemeClr val="tx1"/>
                </a:solidFill>
              </a:rPr>
              <a:t>, V.V. </a:t>
            </a:r>
            <a:r>
              <a:rPr lang="tr-TR" dirty="0" err="1">
                <a:solidFill>
                  <a:schemeClr val="tx1"/>
                </a:solidFill>
              </a:rPr>
              <a:t>v.d</a:t>
            </a:r>
            <a:r>
              <a:rPr lang="tr-TR" dirty="0">
                <a:solidFill>
                  <a:schemeClr val="tx1"/>
                </a:solidFill>
              </a:rPr>
              <a:t>. </a:t>
            </a:r>
            <a:r>
              <a:rPr lang="tr-TR" dirty="0" err="1">
                <a:solidFill>
                  <a:schemeClr val="tx1"/>
                </a:solidFill>
              </a:rPr>
              <a:t>Russkiy</a:t>
            </a:r>
            <a:r>
              <a:rPr lang="tr-TR" dirty="0">
                <a:solidFill>
                  <a:schemeClr val="tx1"/>
                </a:solidFill>
              </a:rPr>
              <a:t> yazık, </a:t>
            </a:r>
            <a:r>
              <a:rPr lang="tr-TR" dirty="0" err="1">
                <a:solidFill>
                  <a:schemeClr val="tx1"/>
                </a:solidFill>
              </a:rPr>
              <a:t>Drofa</a:t>
            </a:r>
            <a:r>
              <a:rPr lang="tr-TR" dirty="0">
                <a:solidFill>
                  <a:schemeClr val="tx1"/>
                </a:solidFill>
              </a:rPr>
              <a:t>, </a:t>
            </a:r>
            <a:r>
              <a:rPr lang="tr-TR" dirty="0" err="1">
                <a:solidFill>
                  <a:schemeClr val="tx1"/>
                </a:solidFill>
              </a:rPr>
              <a:t>Moskva</a:t>
            </a:r>
            <a:r>
              <a:rPr lang="tr-TR" dirty="0">
                <a:solidFill>
                  <a:schemeClr val="tx1"/>
                </a:solidFill>
              </a:rPr>
              <a:t>, 2010.</a:t>
            </a:r>
          </a:p>
          <a:p>
            <a:r>
              <a:rPr lang="tr-TR" dirty="0" err="1">
                <a:solidFill>
                  <a:schemeClr val="tx1"/>
                </a:solidFill>
              </a:rPr>
              <a:t>Rozental</a:t>
            </a:r>
            <a:r>
              <a:rPr lang="tr-TR" dirty="0">
                <a:solidFill>
                  <a:schemeClr val="tx1"/>
                </a:solidFill>
              </a:rPr>
              <a:t>, D.E. </a:t>
            </a:r>
            <a:r>
              <a:rPr lang="tr-TR" dirty="0" err="1">
                <a:solidFill>
                  <a:schemeClr val="tx1"/>
                </a:solidFill>
              </a:rPr>
              <a:t>v.d</a:t>
            </a:r>
            <a:r>
              <a:rPr lang="tr-TR" dirty="0">
                <a:solidFill>
                  <a:schemeClr val="tx1"/>
                </a:solidFill>
              </a:rPr>
              <a:t>. </a:t>
            </a:r>
            <a:r>
              <a:rPr lang="tr-TR" dirty="0" err="1">
                <a:solidFill>
                  <a:schemeClr val="tx1"/>
                </a:solidFill>
              </a:rPr>
              <a:t>Sovremennıy</a:t>
            </a:r>
            <a:r>
              <a:rPr lang="tr-TR" dirty="0">
                <a:solidFill>
                  <a:schemeClr val="tx1"/>
                </a:solidFill>
              </a:rPr>
              <a:t> </a:t>
            </a:r>
            <a:r>
              <a:rPr lang="tr-TR" dirty="0" err="1">
                <a:solidFill>
                  <a:schemeClr val="tx1"/>
                </a:solidFill>
              </a:rPr>
              <a:t>russkiy</a:t>
            </a:r>
            <a:r>
              <a:rPr lang="tr-TR" dirty="0">
                <a:solidFill>
                  <a:schemeClr val="tx1"/>
                </a:solidFill>
              </a:rPr>
              <a:t> yazık, </a:t>
            </a:r>
            <a:r>
              <a:rPr lang="tr-TR" dirty="0" err="1">
                <a:solidFill>
                  <a:schemeClr val="tx1"/>
                </a:solidFill>
              </a:rPr>
              <a:t>Ayris-Press</a:t>
            </a:r>
            <a:r>
              <a:rPr lang="tr-TR" dirty="0">
                <a:solidFill>
                  <a:schemeClr val="tx1"/>
                </a:solidFill>
              </a:rPr>
              <a:t>: </a:t>
            </a:r>
            <a:r>
              <a:rPr lang="tr-TR" dirty="0" err="1">
                <a:solidFill>
                  <a:schemeClr val="tx1"/>
                </a:solidFill>
              </a:rPr>
              <a:t>Moskva</a:t>
            </a:r>
            <a:r>
              <a:rPr lang="tr-TR" dirty="0">
                <a:solidFill>
                  <a:schemeClr val="tx1"/>
                </a:solidFill>
              </a:rPr>
              <a:t>, 2004.</a:t>
            </a:r>
            <a:endParaRPr lang="ru-RU" dirty="0">
              <a:solidFill>
                <a:schemeClr val="tx1"/>
              </a:solidFill>
            </a:endParaRPr>
          </a:p>
          <a:p>
            <a:r>
              <a:rPr lang="tr-TR" dirty="0" err="1">
                <a:solidFill>
                  <a:schemeClr val="tx1"/>
                </a:solidFill>
              </a:rPr>
              <a:t>Skoblikova</a:t>
            </a:r>
            <a:r>
              <a:rPr lang="tr-TR" dirty="0">
                <a:solidFill>
                  <a:schemeClr val="tx1"/>
                </a:solidFill>
              </a:rPr>
              <a:t>, Ye.S.,</a:t>
            </a:r>
            <a:r>
              <a:rPr lang="tr-TR" dirty="0" err="1">
                <a:solidFill>
                  <a:schemeClr val="tx1"/>
                </a:solidFill>
              </a:rPr>
              <a:t>Sovremennıy</a:t>
            </a:r>
            <a:r>
              <a:rPr lang="tr-TR" dirty="0">
                <a:solidFill>
                  <a:schemeClr val="tx1"/>
                </a:solidFill>
              </a:rPr>
              <a:t> </a:t>
            </a:r>
            <a:r>
              <a:rPr lang="tr-TR" dirty="0" err="1">
                <a:solidFill>
                  <a:schemeClr val="tx1"/>
                </a:solidFill>
              </a:rPr>
              <a:t>russkiy</a:t>
            </a:r>
            <a:r>
              <a:rPr lang="tr-TR" dirty="0">
                <a:solidFill>
                  <a:schemeClr val="tx1"/>
                </a:solidFill>
              </a:rPr>
              <a:t> yazık. </a:t>
            </a:r>
            <a:r>
              <a:rPr lang="tr-TR" dirty="0" err="1">
                <a:solidFill>
                  <a:schemeClr val="tx1"/>
                </a:solidFill>
              </a:rPr>
              <a:t>Sintaksis</a:t>
            </a:r>
            <a:r>
              <a:rPr lang="tr-TR" dirty="0">
                <a:solidFill>
                  <a:schemeClr val="tx1"/>
                </a:solidFill>
              </a:rPr>
              <a:t> </a:t>
            </a:r>
            <a:r>
              <a:rPr lang="tr-TR" dirty="0" err="1">
                <a:solidFill>
                  <a:schemeClr val="tx1"/>
                </a:solidFill>
              </a:rPr>
              <a:t>slojnogopredlojeniya</a:t>
            </a:r>
            <a:r>
              <a:rPr lang="tr-TR" dirty="0">
                <a:solidFill>
                  <a:schemeClr val="tx1"/>
                </a:solidFill>
              </a:rPr>
              <a:t>, </a:t>
            </a:r>
            <a:r>
              <a:rPr lang="tr-TR" dirty="0" err="1">
                <a:solidFill>
                  <a:schemeClr val="tx1"/>
                </a:solidFill>
              </a:rPr>
              <a:t>Flinta</a:t>
            </a:r>
            <a:r>
              <a:rPr lang="tr-TR" dirty="0">
                <a:solidFill>
                  <a:schemeClr val="tx1"/>
                </a:solidFill>
              </a:rPr>
              <a:t>, </a:t>
            </a:r>
            <a:r>
              <a:rPr lang="tr-TR" dirty="0" err="1">
                <a:solidFill>
                  <a:schemeClr val="tx1"/>
                </a:solidFill>
              </a:rPr>
              <a:t>Moskva</a:t>
            </a:r>
            <a:r>
              <a:rPr lang="tr-TR" dirty="0">
                <a:solidFill>
                  <a:schemeClr val="tx1"/>
                </a:solidFill>
              </a:rPr>
              <a:t>, 2006.</a:t>
            </a:r>
            <a:endParaRPr lang="ru-RU" dirty="0">
              <a:solidFill>
                <a:schemeClr val="tx1"/>
              </a:solidFill>
            </a:endParaRPr>
          </a:p>
          <a:p>
            <a:r>
              <a:rPr lang="en-US" u="sng" dirty="0">
                <a:solidFill>
                  <a:schemeClr val="tx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https://licey.net/</a:t>
            </a:r>
            <a:endParaRPr lang="ru-RU" u="sng" dirty="0">
              <a:solidFill>
                <a:schemeClr val="tx1"/>
              </a:solidFill>
            </a:endParaRPr>
          </a:p>
          <a:p>
            <a:r>
              <a:rPr lang="tr-TR" dirty="0" err="1">
                <a:solidFill>
                  <a:schemeClr val="tx1"/>
                </a:solidFill>
              </a:rPr>
              <a:t>Barhudarova</a:t>
            </a:r>
            <a:r>
              <a:rPr lang="tr-TR" dirty="0">
                <a:solidFill>
                  <a:schemeClr val="tx1"/>
                </a:solidFill>
              </a:rPr>
              <a:t>, S.G., </a:t>
            </a:r>
            <a:r>
              <a:rPr lang="tr-TR" dirty="0" err="1">
                <a:solidFill>
                  <a:schemeClr val="tx1"/>
                </a:solidFill>
              </a:rPr>
              <a:t>Kryuçkov</a:t>
            </a:r>
            <a:r>
              <a:rPr lang="tr-TR" dirty="0">
                <a:solidFill>
                  <a:schemeClr val="tx1"/>
                </a:solidFill>
              </a:rPr>
              <a:t>, </a:t>
            </a:r>
            <a:r>
              <a:rPr lang="tr-TR" dirty="0" err="1">
                <a:solidFill>
                  <a:schemeClr val="tx1"/>
                </a:solidFill>
              </a:rPr>
              <a:t>S.Ye</a:t>
            </a:r>
            <a:r>
              <a:rPr lang="tr-TR" dirty="0">
                <a:solidFill>
                  <a:schemeClr val="tx1"/>
                </a:solidFill>
              </a:rPr>
              <a:t> </a:t>
            </a:r>
            <a:r>
              <a:rPr lang="tr-TR" dirty="0" err="1">
                <a:solidFill>
                  <a:schemeClr val="tx1"/>
                </a:solidFill>
              </a:rPr>
              <a:t>Uçebnik</a:t>
            </a:r>
            <a:r>
              <a:rPr lang="tr-TR" dirty="0">
                <a:solidFill>
                  <a:schemeClr val="tx1"/>
                </a:solidFill>
              </a:rPr>
              <a:t> </a:t>
            </a:r>
            <a:r>
              <a:rPr lang="tr-TR" dirty="0" err="1">
                <a:solidFill>
                  <a:schemeClr val="tx1"/>
                </a:solidFill>
              </a:rPr>
              <a:t>russkogo</a:t>
            </a:r>
            <a:r>
              <a:rPr lang="tr-TR" dirty="0">
                <a:solidFill>
                  <a:schemeClr val="tx1"/>
                </a:solidFill>
              </a:rPr>
              <a:t> </a:t>
            </a:r>
            <a:r>
              <a:rPr lang="tr-TR" dirty="0" err="1">
                <a:solidFill>
                  <a:schemeClr val="tx1"/>
                </a:solidFill>
              </a:rPr>
              <a:t>yazıka</a:t>
            </a:r>
            <a:r>
              <a:rPr lang="tr-TR" dirty="0">
                <a:solidFill>
                  <a:schemeClr val="tx1"/>
                </a:solidFill>
              </a:rPr>
              <a:t> 1972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93511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598042-AC62-47DC-81B3-91498C981D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851452"/>
          </a:xfrm>
        </p:spPr>
        <p:txBody>
          <a:bodyPr/>
          <a:lstStyle/>
          <a:p>
            <a:r>
              <a:rPr lang="ru-RU" dirty="0"/>
              <a:t>Обстоятельство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43E884-CC0B-4796-8D0B-5F51D31526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537252"/>
            <a:ext cx="9601200" cy="4678018"/>
          </a:xfrm>
        </p:spPr>
        <p:txBody>
          <a:bodyPr>
            <a:normAutofit/>
          </a:bodyPr>
          <a:lstStyle/>
          <a:p>
            <a:pPr algn="just"/>
            <a:r>
              <a:rPr lang="ru-RU" b="1" i="0" dirty="0">
                <a:solidFill>
                  <a:schemeClr val="tx1"/>
                </a:solidFill>
                <a:effectLst/>
                <a:latin typeface="Lato"/>
              </a:rPr>
              <a:t>Обстоятельство</a:t>
            </a:r>
            <a:r>
              <a:rPr lang="ru-RU" b="0" i="0" dirty="0">
                <a:solidFill>
                  <a:schemeClr val="tx1"/>
                </a:solidFill>
                <a:effectLst/>
                <a:latin typeface="Lato"/>
              </a:rPr>
              <a:t> – второстепенный член предложения, который обозначает место, время, причину, образ действия и др. и отвечает на вопросы </a:t>
            </a:r>
            <a:r>
              <a:rPr lang="ru-RU" b="1" i="1" dirty="0">
                <a:solidFill>
                  <a:schemeClr val="tx1"/>
                </a:solidFill>
                <a:effectLst/>
                <a:latin typeface="Lato"/>
              </a:rPr>
              <a:t>где? когда? почему? как?</a:t>
            </a:r>
            <a:r>
              <a:rPr lang="ru-RU" b="0" i="0" dirty="0">
                <a:solidFill>
                  <a:schemeClr val="tx1"/>
                </a:solidFill>
                <a:effectLst/>
                <a:latin typeface="Lato"/>
              </a:rPr>
              <a:t> и др.</a:t>
            </a:r>
          </a:p>
          <a:p>
            <a:pPr marL="0" indent="0" algn="just" fontAlgn="base">
              <a:buNone/>
            </a:pPr>
            <a:r>
              <a:rPr lang="ru-RU" dirty="0">
                <a:solidFill>
                  <a:schemeClr val="tx1"/>
                </a:solidFill>
                <a:latin typeface="Lato"/>
              </a:rPr>
              <a:t>Пример:</a:t>
            </a:r>
            <a:r>
              <a:rPr lang="ru-RU" i="1" dirty="0">
                <a:solidFill>
                  <a:schemeClr val="tx1"/>
                </a:solidFill>
                <a:latin typeface="Lato"/>
              </a:rPr>
              <a:t> </a:t>
            </a:r>
            <a:r>
              <a:rPr lang="ru-RU" b="0" i="1" dirty="0">
                <a:solidFill>
                  <a:schemeClr val="tx1"/>
                </a:solidFill>
                <a:effectLst/>
                <a:latin typeface="Lato"/>
              </a:rPr>
              <a:t>Моя мать потащила её</a:t>
            </a:r>
            <a:r>
              <a:rPr lang="ru-RU" b="0" i="0" dirty="0">
                <a:solidFill>
                  <a:schemeClr val="tx1"/>
                </a:solidFill>
                <a:effectLst/>
                <a:latin typeface="Lato"/>
              </a:rPr>
              <a:t> (куда?) </a:t>
            </a:r>
            <a:r>
              <a:rPr lang="ru-RU" b="0" i="1" u="none" strike="noStrike" dirty="0">
                <a:solidFill>
                  <a:schemeClr val="tx1"/>
                </a:solidFill>
                <a:effectLst/>
                <a:latin typeface="Lato"/>
              </a:rPr>
              <a:t>куда-то</a:t>
            </a:r>
            <a:r>
              <a:rPr lang="ru-RU" b="0" i="0" dirty="0">
                <a:solidFill>
                  <a:schemeClr val="tx1"/>
                </a:solidFill>
                <a:effectLst/>
                <a:latin typeface="Lato"/>
              </a:rPr>
              <a:t> (М. Горький).</a:t>
            </a:r>
          </a:p>
          <a:p>
            <a:pPr algn="just"/>
            <a:r>
              <a:rPr lang="ru-RU" b="1" i="0" dirty="0">
                <a:solidFill>
                  <a:schemeClr val="tx1"/>
                </a:solidFill>
                <a:effectLst/>
                <a:latin typeface="Lato"/>
              </a:rPr>
              <a:t>Обстоятельства чаще всего выражены</a:t>
            </a:r>
            <a:r>
              <a:rPr lang="ru-RU" b="0" i="0" dirty="0">
                <a:solidFill>
                  <a:schemeClr val="tx1"/>
                </a:solidFill>
                <a:effectLst/>
                <a:latin typeface="Lato"/>
              </a:rPr>
              <a:t>:</a:t>
            </a:r>
          </a:p>
          <a:p>
            <a:pPr marL="0" indent="0" algn="just">
              <a:buNone/>
            </a:pPr>
            <a:r>
              <a:rPr lang="ru-RU" b="0" i="0" dirty="0">
                <a:solidFill>
                  <a:schemeClr val="tx1"/>
                </a:solidFill>
                <a:effectLst/>
                <a:latin typeface="Lato"/>
              </a:rPr>
              <a:t>	-существительным в косвенном падеже с предлогом или без предлога;</a:t>
            </a:r>
          </a:p>
          <a:p>
            <a:pPr marL="0" indent="0" algn="just" fontAlgn="base">
              <a:buNone/>
            </a:pPr>
            <a:r>
              <a:rPr lang="ru-RU" b="0" i="1" dirty="0">
                <a:solidFill>
                  <a:schemeClr val="tx1"/>
                </a:solidFill>
                <a:effectLst/>
                <a:latin typeface="inherit"/>
              </a:rPr>
              <a:t>Пример: Жил</a:t>
            </a:r>
            <a:r>
              <a:rPr lang="ru-RU" b="0" i="0" dirty="0">
                <a:solidFill>
                  <a:schemeClr val="tx1"/>
                </a:solidFill>
                <a:effectLst/>
                <a:latin typeface="inherit"/>
              </a:rPr>
              <a:t> (где?) </a:t>
            </a:r>
            <a:r>
              <a:rPr lang="ru-RU" b="0" i="1" u="none" strike="noStrike" dirty="0">
                <a:solidFill>
                  <a:schemeClr val="tx1"/>
                </a:solidFill>
                <a:effectLst/>
                <a:latin typeface="inherit"/>
              </a:rPr>
              <a:t>в лесу</a:t>
            </a:r>
            <a:endParaRPr lang="ru-RU" i="1" u="none" strike="noStrike" dirty="0">
              <a:solidFill>
                <a:schemeClr val="tx1"/>
              </a:solidFill>
              <a:latin typeface="inherit"/>
            </a:endParaRPr>
          </a:p>
          <a:p>
            <a:pPr marL="0" indent="0" algn="just" fontAlgn="base">
              <a:buNone/>
            </a:pPr>
            <a:r>
              <a:rPr lang="ru-RU" b="0" i="1" dirty="0">
                <a:solidFill>
                  <a:schemeClr val="tx1"/>
                </a:solidFill>
                <a:effectLst/>
                <a:latin typeface="inherit"/>
              </a:rPr>
              <a:t>	Говорил</a:t>
            </a:r>
            <a:r>
              <a:rPr lang="ru-RU" b="0" i="0" dirty="0">
                <a:solidFill>
                  <a:schemeClr val="tx1"/>
                </a:solidFill>
                <a:effectLst/>
                <a:latin typeface="inherit"/>
              </a:rPr>
              <a:t> (как?) </a:t>
            </a:r>
            <a:r>
              <a:rPr lang="ru-RU" b="0" i="1" u="none" strike="noStrike" dirty="0">
                <a:solidFill>
                  <a:schemeClr val="tx1"/>
                </a:solidFill>
                <a:effectLst/>
                <a:latin typeface="inherit"/>
              </a:rPr>
              <a:t>с восторгом</a:t>
            </a:r>
            <a:endParaRPr lang="ru-RU" b="0" i="0" dirty="0">
              <a:solidFill>
                <a:schemeClr val="tx1"/>
              </a:solidFill>
              <a:effectLst/>
              <a:latin typeface="inherit"/>
            </a:endParaRPr>
          </a:p>
          <a:p>
            <a:pPr marL="0" indent="0" algn="just" fontAlgn="base">
              <a:buNone/>
            </a:pPr>
            <a:r>
              <a:rPr lang="ru-RU" b="0" i="0" dirty="0">
                <a:solidFill>
                  <a:schemeClr val="tx1"/>
                </a:solidFill>
                <a:effectLst/>
                <a:latin typeface="Lato"/>
              </a:rPr>
              <a:t>	-наречием</a:t>
            </a:r>
          </a:p>
          <a:p>
            <a:pPr marL="0" indent="0" algn="just" fontAlgn="base">
              <a:buNone/>
            </a:pPr>
            <a:r>
              <a:rPr lang="ru-RU" dirty="0">
                <a:solidFill>
                  <a:schemeClr val="tx1"/>
                </a:solidFill>
                <a:latin typeface="Lato"/>
              </a:rPr>
              <a:t>Пример: </a:t>
            </a:r>
            <a:r>
              <a:rPr lang="ru-RU" b="0" i="1" dirty="0">
                <a:solidFill>
                  <a:schemeClr val="tx1"/>
                </a:solidFill>
                <a:effectLst/>
                <a:latin typeface="inherit"/>
              </a:rPr>
              <a:t>Жил</a:t>
            </a:r>
            <a:r>
              <a:rPr lang="ru-RU" b="0" i="0" dirty="0">
                <a:solidFill>
                  <a:schemeClr val="tx1"/>
                </a:solidFill>
                <a:effectLst/>
                <a:latin typeface="inherit"/>
              </a:rPr>
              <a:t> (как?) </a:t>
            </a:r>
            <a:r>
              <a:rPr lang="ru-RU" b="0" i="1" u="none" strike="noStrike" dirty="0">
                <a:solidFill>
                  <a:schemeClr val="tx1"/>
                </a:solidFill>
                <a:effectLst/>
                <a:latin typeface="inherit"/>
              </a:rPr>
              <a:t>весело</a:t>
            </a:r>
            <a:r>
              <a:rPr lang="ru-RU" b="0" i="1" dirty="0">
                <a:solidFill>
                  <a:schemeClr val="tx1"/>
                </a:solidFill>
                <a:effectLst/>
                <a:latin typeface="inherit"/>
              </a:rPr>
              <a:t>.</a:t>
            </a:r>
            <a:endParaRPr lang="ru-RU" b="0" i="0" dirty="0">
              <a:solidFill>
                <a:schemeClr val="tx1"/>
              </a:solidFill>
              <a:effectLst/>
              <a:latin typeface="inherit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56707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43E884-CC0B-4796-8D0B-5F51D31526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410817"/>
            <a:ext cx="9601200" cy="6056244"/>
          </a:xfrm>
        </p:spPr>
        <p:txBody>
          <a:bodyPr>
            <a:normAutofit/>
          </a:bodyPr>
          <a:lstStyle/>
          <a:p>
            <a:pPr marL="0" indent="0" algn="just" fontAlgn="base">
              <a:buNone/>
            </a:pPr>
            <a:r>
              <a:rPr lang="ru-RU" b="0" i="0" dirty="0">
                <a:solidFill>
                  <a:srgbClr val="000000"/>
                </a:solidFill>
                <a:effectLst/>
                <a:latin typeface="Lato"/>
              </a:rPr>
              <a:t>	</a:t>
            </a:r>
            <a:r>
              <a:rPr lang="ru-RU" b="0" i="0" dirty="0">
                <a:solidFill>
                  <a:schemeClr val="tx1"/>
                </a:solidFill>
                <a:effectLst/>
                <a:latin typeface="Lato"/>
              </a:rPr>
              <a:t>-местоимением-наречием</a:t>
            </a:r>
            <a:endParaRPr lang="ru-RU" dirty="0">
              <a:solidFill>
                <a:schemeClr val="tx1"/>
              </a:solidFill>
              <a:latin typeface="Lato"/>
            </a:endParaRPr>
          </a:p>
          <a:p>
            <a:pPr marL="0" indent="0" algn="just" fontAlgn="base">
              <a:buNone/>
            </a:pPr>
            <a:r>
              <a:rPr lang="ru-RU" b="0" i="1" dirty="0">
                <a:solidFill>
                  <a:schemeClr val="tx1"/>
                </a:solidFill>
                <a:effectLst/>
                <a:latin typeface="Lato"/>
              </a:rPr>
              <a:t>Пример: </a:t>
            </a:r>
            <a:r>
              <a:rPr lang="ru-RU" b="0" i="1" dirty="0">
                <a:solidFill>
                  <a:schemeClr val="tx1"/>
                </a:solidFill>
                <a:effectLst/>
                <a:latin typeface="inherit"/>
              </a:rPr>
              <a:t>Поехал</a:t>
            </a:r>
            <a:r>
              <a:rPr lang="ru-RU" b="0" i="0" dirty="0">
                <a:solidFill>
                  <a:schemeClr val="tx1"/>
                </a:solidFill>
                <a:effectLst/>
                <a:latin typeface="inherit"/>
              </a:rPr>
              <a:t> (куда?) </a:t>
            </a:r>
            <a:r>
              <a:rPr lang="ru-RU" b="0" i="1" u="none" strike="noStrike" dirty="0">
                <a:solidFill>
                  <a:schemeClr val="tx1"/>
                </a:solidFill>
                <a:effectLst/>
                <a:latin typeface="inherit"/>
              </a:rPr>
              <a:t>туда</a:t>
            </a:r>
            <a:r>
              <a:rPr lang="ru-RU" b="0" i="1" dirty="0">
                <a:solidFill>
                  <a:schemeClr val="tx1"/>
                </a:solidFill>
                <a:effectLst/>
                <a:latin typeface="inherit"/>
              </a:rPr>
              <a:t>.</a:t>
            </a:r>
            <a:endParaRPr lang="ru-RU" b="0" i="0" dirty="0">
              <a:solidFill>
                <a:schemeClr val="tx1"/>
              </a:solidFill>
              <a:effectLst/>
              <a:latin typeface="inherit"/>
            </a:endParaRPr>
          </a:p>
          <a:p>
            <a:pPr marL="0" indent="0" algn="just" fontAlgn="base">
              <a:buNone/>
            </a:pPr>
            <a:r>
              <a:rPr lang="ru-RU" b="0" i="0" dirty="0">
                <a:solidFill>
                  <a:schemeClr val="tx1"/>
                </a:solidFill>
                <a:effectLst/>
                <a:latin typeface="Lato"/>
              </a:rPr>
              <a:t>	-деепричастием</a:t>
            </a:r>
          </a:p>
          <a:p>
            <a:pPr marL="0" indent="0" algn="just" fontAlgn="base">
              <a:buNone/>
            </a:pPr>
            <a:r>
              <a:rPr lang="ru-RU" dirty="0">
                <a:solidFill>
                  <a:schemeClr val="tx1"/>
                </a:solidFill>
                <a:latin typeface="Lato"/>
              </a:rPr>
              <a:t>Пример: </a:t>
            </a:r>
            <a:r>
              <a:rPr lang="ru-RU" b="0" i="1" dirty="0">
                <a:solidFill>
                  <a:schemeClr val="tx1"/>
                </a:solidFill>
                <a:effectLst/>
                <a:latin typeface="inherit"/>
              </a:rPr>
              <a:t>Сидел</a:t>
            </a:r>
            <a:r>
              <a:rPr lang="ru-RU" b="0" i="0" dirty="0">
                <a:solidFill>
                  <a:schemeClr val="tx1"/>
                </a:solidFill>
                <a:effectLst/>
                <a:latin typeface="inherit"/>
              </a:rPr>
              <a:t> (как?) </a:t>
            </a:r>
            <a:r>
              <a:rPr lang="ru-RU" b="0" i="1" u="none" strike="noStrike" dirty="0">
                <a:solidFill>
                  <a:schemeClr val="tx1"/>
                </a:solidFill>
                <a:effectLst/>
                <a:latin typeface="inherit"/>
              </a:rPr>
              <a:t>отвернувшись</a:t>
            </a:r>
            <a:r>
              <a:rPr lang="ru-RU" b="0" i="1" dirty="0">
                <a:solidFill>
                  <a:schemeClr val="tx1"/>
                </a:solidFill>
                <a:effectLst/>
                <a:latin typeface="inherit"/>
              </a:rPr>
              <a:t>.</a:t>
            </a:r>
            <a:endParaRPr lang="ru-RU" b="0" i="0" dirty="0">
              <a:solidFill>
                <a:schemeClr val="tx1"/>
              </a:solidFill>
              <a:effectLst/>
              <a:latin typeface="inherit"/>
            </a:endParaRPr>
          </a:p>
          <a:p>
            <a:pPr marL="0" indent="0" algn="just" fontAlgn="base">
              <a:buNone/>
            </a:pPr>
            <a:r>
              <a:rPr lang="ru-RU" b="0" i="0" dirty="0">
                <a:solidFill>
                  <a:schemeClr val="tx1"/>
                </a:solidFill>
                <a:effectLst/>
                <a:latin typeface="Lato"/>
              </a:rPr>
              <a:t>	-инфинитивом</a:t>
            </a:r>
            <a:endParaRPr lang="ru-RU" dirty="0">
              <a:solidFill>
                <a:schemeClr val="tx1"/>
              </a:solidFill>
              <a:latin typeface="Lato"/>
            </a:endParaRPr>
          </a:p>
          <a:p>
            <a:pPr marL="0" indent="0" algn="just" fontAlgn="base">
              <a:buNone/>
            </a:pPr>
            <a:r>
              <a:rPr lang="ru-RU" b="0" dirty="0">
                <a:solidFill>
                  <a:schemeClr val="tx1"/>
                </a:solidFill>
                <a:effectLst/>
                <a:latin typeface="Lato"/>
              </a:rPr>
              <a:t>Пример:</a:t>
            </a:r>
            <a:r>
              <a:rPr lang="ru-RU" b="0" i="1" dirty="0">
                <a:solidFill>
                  <a:schemeClr val="tx1"/>
                </a:solidFill>
                <a:effectLst/>
                <a:latin typeface="Lato"/>
              </a:rPr>
              <a:t> </a:t>
            </a:r>
            <a:r>
              <a:rPr lang="ru-RU" b="0" i="1" dirty="0">
                <a:solidFill>
                  <a:schemeClr val="tx1"/>
                </a:solidFill>
                <a:effectLst/>
                <a:latin typeface="inherit"/>
              </a:rPr>
              <a:t>Вышел</a:t>
            </a:r>
            <a:r>
              <a:rPr lang="ru-RU" b="0" i="0" dirty="0">
                <a:solidFill>
                  <a:schemeClr val="tx1"/>
                </a:solidFill>
                <a:effectLst/>
                <a:latin typeface="inherit"/>
              </a:rPr>
              <a:t> (с какой целью?) </a:t>
            </a:r>
            <a:r>
              <a:rPr lang="ru-RU" b="0" i="1" u="none" strike="noStrike" dirty="0">
                <a:solidFill>
                  <a:schemeClr val="tx1"/>
                </a:solidFill>
                <a:effectLst/>
                <a:latin typeface="inherit"/>
              </a:rPr>
              <a:t>освежиться</a:t>
            </a:r>
            <a:r>
              <a:rPr lang="ru-RU" b="0" i="1" dirty="0">
                <a:solidFill>
                  <a:schemeClr val="tx1"/>
                </a:solidFill>
                <a:effectLst/>
                <a:latin typeface="inherit"/>
              </a:rPr>
              <a:t>.</a:t>
            </a:r>
            <a:endParaRPr lang="ru-RU" b="0" i="0" dirty="0">
              <a:solidFill>
                <a:schemeClr val="tx1"/>
              </a:solidFill>
              <a:effectLst/>
              <a:latin typeface="inherit"/>
            </a:endParaRPr>
          </a:p>
          <a:p>
            <a:pPr algn="just"/>
            <a:r>
              <a:rPr lang="ru-RU" b="0" i="0" dirty="0">
                <a:solidFill>
                  <a:schemeClr val="tx1"/>
                </a:solidFill>
                <a:effectLst/>
                <a:latin typeface="Lato"/>
              </a:rPr>
              <a:t>Обстоятельство обычно поясняет:</a:t>
            </a:r>
          </a:p>
          <a:p>
            <a:pPr marL="0" indent="0" algn="just" fontAlgn="base">
              <a:buNone/>
            </a:pPr>
            <a:r>
              <a:rPr lang="ru-RU" b="0" i="0" dirty="0">
                <a:solidFill>
                  <a:schemeClr val="tx1"/>
                </a:solidFill>
                <a:effectLst/>
                <a:latin typeface="Lato"/>
              </a:rPr>
              <a:t>	-глагол</a:t>
            </a:r>
          </a:p>
          <a:p>
            <a:pPr marL="0" indent="0" algn="just" fontAlgn="base">
              <a:buNone/>
            </a:pPr>
            <a:r>
              <a:rPr lang="ru-RU" dirty="0">
                <a:solidFill>
                  <a:schemeClr val="tx1"/>
                </a:solidFill>
                <a:latin typeface="Lato"/>
              </a:rPr>
              <a:t>Пример: </a:t>
            </a:r>
            <a:r>
              <a:rPr lang="ru-RU" b="1" i="1" dirty="0">
                <a:solidFill>
                  <a:schemeClr val="tx1"/>
                </a:solidFill>
                <a:effectLst/>
                <a:latin typeface="inherit"/>
              </a:rPr>
              <a:t>Идти</a:t>
            </a:r>
            <a:r>
              <a:rPr lang="ru-RU" b="0" i="1" dirty="0">
                <a:solidFill>
                  <a:schemeClr val="tx1"/>
                </a:solidFill>
                <a:effectLst/>
                <a:latin typeface="inherit"/>
              </a:rPr>
              <a:t> </a:t>
            </a:r>
            <a:r>
              <a:rPr lang="ru-RU" b="0" i="1" u="none" strike="noStrike" dirty="0">
                <a:solidFill>
                  <a:schemeClr val="tx1"/>
                </a:solidFill>
                <a:effectLst/>
                <a:latin typeface="inherit"/>
              </a:rPr>
              <a:t>в школу</a:t>
            </a:r>
            <a:r>
              <a:rPr lang="ru-RU" b="0" i="1" dirty="0">
                <a:solidFill>
                  <a:schemeClr val="tx1"/>
                </a:solidFill>
                <a:effectLst/>
                <a:latin typeface="inherit"/>
              </a:rPr>
              <a:t>.</a:t>
            </a:r>
            <a:endParaRPr lang="ru-RU" b="0" i="0" dirty="0">
              <a:solidFill>
                <a:schemeClr val="tx1"/>
              </a:solidFill>
              <a:effectLst/>
              <a:latin typeface="inherit"/>
            </a:endParaRPr>
          </a:p>
          <a:p>
            <a:pPr marL="0" indent="0" algn="just" fontAlgn="base">
              <a:buNone/>
            </a:pPr>
            <a:r>
              <a:rPr lang="ru-RU" b="0" i="0" dirty="0">
                <a:solidFill>
                  <a:schemeClr val="tx1"/>
                </a:solidFill>
                <a:effectLst/>
                <a:latin typeface="Lato"/>
              </a:rPr>
              <a:t>	-прилагательное</a:t>
            </a:r>
            <a:endParaRPr lang="ru-RU" dirty="0">
              <a:solidFill>
                <a:schemeClr val="tx1"/>
              </a:solidFill>
              <a:latin typeface="Lato"/>
            </a:endParaRPr>
          </a:p>
          <a:p>
            <a:pPr marL="0" indent="0" algn="just" fontAlgn="base">
              <a:buNone/>
            </a:pPr>
            <a:r>
              <a:rPr lang="ru-RU" b="0" i="1" u="none" strike="noStrike" dirty="0">
                <a:solidFill>
                  <a:schemeClr val="tx1"/>
                </a:solidFill>
                <a:effectLst/>
                <a:latin typeface="Lato"/>
              </a:rPr>
              <a:t>Пример: </a:t>
            </a:r>
            <a:r>
              <a:rPr lang="ru-RU" b="0" i="1" u="none" strike="noStrike" dirty="0">
                <a:solidFill>
                  <a:schemeClr val="tx1"/>
                </a:solidFill>
                <a:effectLst/>
                <a:latin typeface="inherit"/>
              </a:rPr>
              <a:t>Крайне</a:t>
            </a:r>
            <a:r>
              <a:rPr lang="ru-RU" b="0" i="1" dirty="0">
                <a:solidFill>
                  <a:schemeClr val="tx1"/>
                </a:solidFill>
                <a:effectLst/>
                <a:latin typeface="inherit"/>
              </a:rPr>
              <a:t> </a:t>
            </a:r>
            <a:r>
              <a:rPr lang="ru-RU" b="1" i="1" dirty="0">
                <a:solidFill>
                  <a:schemeClr val="tx1"/>
                </a:solidFill>
                <a:effectLst/>
                <a:latin typeface="inherit"/>
              </a:rPr>
              <a:t>усталый</a:t>
            </a:r>
            <a:r>
              <a:rPr lang="ru-RU" b="0" i="1" dirty="0">
                <a:solidFill>
                  <a:schemeClr val="tx1"/>
                </a:solidFill>
                <a:effectLst/>
                <a:latin typeface="inherit"/>
              </a:rPr>
              <a:t>, </a:t>
            </a:r>
            <a:r>
              <a:rPr lang="ru-RU" b="1" i="1" dirty="0">
                <a:solidFill>
                  <a:schemeClr val="tx1"/>
                </a:solidFill>
                <a:effectLst/>
                <a:latin typeface="inherit"/>
              </a:rPr>
              <a:t>усталый</a:t>
            </a:r>
            <a:r>
              <a:rPr lang="ru-RU" b="0" i="1" dirty="0">
                <a:solidFill>
                  <a:schemeClr val="tx1"/>
                </a:solidFill>
                <a:effectLst/>
                <a:latin typeface="inherit"/>
              </a:rPr>
              <a:t> </a:t>
            </a:r>
            <a:r>
              <a:rPr lang="ru-RU" b="0" i="1" u="none" strike="noStrike" dirty="0">
                <a:solidFill>
                  <a:schemeClr val="tx1"/>
                </a:solidFill>
                <a:effectLst/>
                <a:latin typeface="inherit"/>
              </a:rPr>
              <a:t>до изнеможения</a:t>
            </a:r>
            <a:r>
              <a:rPr lang="ru-RU" b="0" i="1" dirty="0">
                <a:solidFill>
                  <a:schemeClr val="tx1"/>
                </a:solidFill>
                <a:effectLst/>
                <a:latin typeface="inherit"/>
              </a:rPr>
              <a:t>.</a:t>
            </a:r>
            <a:endParaRPr lang="ru-RU" b="0" i="0" dirty="0">
              <a:solidFill>
                <a:schemeClr val="tx1"/>
              </a:solidFill>
              <a:effectLst/>
              <a:latin typeface="inherit"/>
            </a:endParaRPr>
          </a:p>
          <a:p>
            <a:pPr marL="0" indent="0" algn="just" fontAlgn="base">
              <a:buNone/>
            </a:pPr>
            <a:r>
              <a:rPr lang="ru-RU" b="0" i="0" dirty="0">
                <a:solidFill>
                  <a:schemeClr val="tx1"/>
                </a:solidFill>
                <a:effectLst/>
                <a:latin typeface="Lato"/>
              </a:rPr>
              <a:t>	-наречие.</a:t>
            </a:r>
          </a:p>
          <a:p>
            <a:pPr marL="0" indent="0" algn="just" fontAlgn="base">
              <a:buNone/>
            </a:pPr>
            <a:r>
              <a:rPr lang="ru-RU" u="none" strike="noStrike" dirty="0">
                <a:solidFill>
                  <a:schemeClr val="tx1"/>
                </a:solidFill>
                <a:latin typeface="Lato"/>
              </a:rPr>
              <a:t>Пример: </a:t>
            </a:r>
            <a:r>
              <a:rPr lang="ru-RU" b="0" i="1" u="none" strike="noStrike" dirty="0">
                <a:solidFill>
                  <a:schemeClr val="tx1"/>
                </a:solidFill>
                <a:effectLst/>
                <a:latin typeface="inherit"/>
              </a:rPr>
              <a:t>Слишком</a:t>
            </a:r>
            <a:r>
              <a:rPr lang="ru-RU" b="0" i="1" dirty="0">
                <a:solidFill>
                  <a:schemeClr val="tx1"/>
                </a:solidFill>
                <a:effectLst/>
                <a:latin typeface="inherit"/>
              </a:rPr>
              <a:t> </a:t>
            </a:r>
            <a:r>
              <a:rPr lang="ru-RU" b="1" i="1" dirty="0">
                <a:solidFill>
                  <a:schemeClr val="tx1"/>
                </a:solidFill>
                <a:effectLst/>
                <a:latin typeface="inherit"/>
              </a:rPr>
              <a:t>быстро</a:t>
            </a:r>
            <a:r>
              <a:rPr lang="ru-RU" b="0" i="1" dirty="0">
                <a:solidFill>
                  <a:schemeClr val="tx1"/>
                </a:solidFill>
                <a:effectLst/>
                <a:latin typeface="inherit"/>
              </a:rPr>
              <a:t>.</a:t>
            </a:r>
            <a:endParaRPr lang="ru-RU" b="0" i="0" dirty="0">
              <a:solidFill>
                <a:schemeClr val="tx1"/>
              </a:solidFill>
              <a:effectLst/>
              <a:latin typeface="inherit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17373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E23340-B07B-4699-94FB-F7DA05F98E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891209"/>
          </a:xfrm>
        </p:spPr>
        <p:txBody>
          <a:bodyPr/>
          <a:lstStyle/>
          <a:p>
            <a:r>
              <a:rPr lang="ru-RU" dirty="0"/>
              <a:t>Обстоятельства места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959E28-30B6-420A-8E1E-FE94A6B974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577009"/>
            <a:ext cx="9601200" cy="4290391"/>
          </a:xfrm>
        </p:spPr>
        <p:txBody>
          <a:bodyPr/>
          <a:lstStyle/>
          <a:p>
            <a:r>
              <a:rPr lang="ru-RU" b="0" i="0" dirty="0"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Обстоятельства места выражаются наречиями и существительными в косвенных падежах. Они обычно относятся к членам предложения, выраженным глаголами.</a:t>
            </a:r>
          </a:p>
          <a:p>
            <a:r>
              <a:rPr lang="ru-RU" dirty="0">
                <a:solidFill>
                  <a:schemeClr val="tx1"/>
                </a:solidFill>
                <a:latin typeface="Arial" panose="020B0604020202020204" pitchFamily="34" charset="0"/>
              </a:rPr>
              <a:t>Отвечают на вопросы:</a:t>
            </a:r>
          </a:p>
          <a:p>
            <a:pPr lvl="1"/>
            <a:r>
              <a:rPr lang="ru-RU" dirty="0">
                <a:solidFill>
                  <a:schemeClr val="tx1"/>
                </a:solidFill>
                <a:latin typeface="Arial" panose="020B0604020202020204" pitchFamily="34" charset="0"/>
              </a:rPr>
              <a:t>Куда?</a:t>
            </a:r>
          </a:p>
          <a:p>
            <a:pPr lvl="1"/>
            <a:r>
              <a:rPr lang="ru-RU" dirty="0">
                <a:solidFill>
                  <a:schemeClr val="tx1"/>
                </a:solidFill>
                <a:latin typeface="Arial" panose="020B0604020202020204" pitchFamily="34" charset="0"/>
              </a:rPr>
              <a:t>Где?</a:t>
            </a:r>
          </a:p>
          <a:p>
            <a:pPr lvl="1"/>
            <a:r>
              <a:rPr lang="ru-RU" dirty="0">
                <a:solidFill>
                  <a:schemeClr val="tx1"/>
                </a:solidFill>
                <a:latin typeface="Arial" panose="020B0604020202020204" pitchFamily="34" charset="0"/>
              </a:rPr>
              <a:t>Откуда? </a:t>
            </a:r>
            <a:r>
              <a:rPr lang="ru-RU" dirty="0" err="1">
                <a:solidFill>
                  <a:schemeClr val="tx1"/>
                </a:solidFill>
                <a:latin typeface="Arial" panose="020B0604020202020204" pitchFamily="34" charset="0"/>
              </a:rPr>
              <a:t>и.д</a:t>
            </a:r>
            <a:r>
              <a:rPr lang="ru-RU" dirty="0">
                <a:solidFill>
                  <a:schemeClr val="tx1"/>
                </a:solidFill>
                <a:latin typeface="Arial" panose="020B0604020202020204" pitchFamily="34" charset="0"/>
              </a:rPr>
              <a:t>.</a:t>
            </a:r>
          </a:p>
          <a:p>
            <a:pPr lvl="1"/>
            <a:endParaRPr lang="ru-RU" dirty="0">
              <a:solidFill>
                <a:schemeClr val="tx1"/>
              </a:solidFill>
              <a:latin typeface="Arial" panose="020B0604020202020204" pitchFamily="34" charset="0"/>
            </a:endParaRPr>
          </a:p>
          <a:p>
            <a:pPr marL="0" indent="0">
              <a:buNone/>
            </a:pPr>
            <a:r>
              <a:rPr lang="ru-RU" dirty="0">
                <a:solidFill>
                  <a:schemeClr val="tx1"/>
                </a:solidFill>
                <a:latin typeface="Arial" panose="020B0604020202020204" pitchFamily="34" charset="0"/>
              </a:rPr>
              <a:t>Пример: </a:t>
            </a:r>
            <a:r>
              <a:rPr lang="ru-RU" b="0" i="1" dirty="0">
                <a:solidFill>
                  <a:schemeClr val="tx1"/>
                </a:solidFill>
                <a:effectLst/>
                <a:latin typeface="Lato"/>
              </a:rPr>
              <a:t>Хорошо</a:t>
            </a:r>
            <a:r>
              <a:rPr lang="ru-RU" b="0" i="0" dirty="0">
                <a:solidFill>
                  <a:schemeClr val="tx1"/>
                </a:solidFill>
                <a:effectLst/>
                <a:latin typeface="Lato"/>
              </a:rPr>
              <a:t> (где?) </a:t>
            </a:r>
            <a:r>
              <a:rPr lang="ru-RU" b="0" i="1" u="none" strike="noStrike" dirty="0">
                <a:solidFill>
                  <a:schemeClr val="tx1"/>
                </a:solidFill>
                <a:effectLst/>
                <a:latin typeface="Lato"/>
              </a:rPr>
              <a:t>здесь</a:t>
            </a:r>
            <a:r>
              <a:rPr lang="ru-RU" b="0" i="0" dirty="0">
                <a:solidFill>
                  <a:schemeClr val="tx1"/>
                </a:solidFill>
                <a:effectLst/>
                <a:latin typeface="Lato"/>
              </a:rPr>
              <a:t>.</a:t>
            </a:r>
            <a:br>
              <a:rPr lang="ru-RU" dirty="0">
                <a:solidFill>
                  <a:schemeClr val="tx1"/>
                </a:solidFill>
              </a:rPr>
            </a:br>
            <a:r>
              <a:rPr lang="ru-RU" dirty="0">
                <a:solidFill>
                  <a:schemeClr val="tx1"/>
                </a:solidFill>
              </a:rPr>
              <a:t>	   </a:t>
            </a:r>
            <a:r>
              <a:rPr lang="ru-RU" b="0" i="1" dirty="0">
                <a:solidFill>
                  <a:schemeClr val="tx1"/>
                </a:solidFill>
                <a:effectLst/>
                <a:latin typeface="Lato"/>
              </a:rPr>
              <a:t>Я уезжаю</a:t>
            </a:r>
            <a:r>
              <a:rPr lang="ru-RU" b="0" i="0" dirty="0">
                <a:solidFill>
                  <a:schemeClr val="tx1"/>
                </a:solidFill>
                <a:effectLst/>
                <a:latin typeface="Lato"/>
              </a:rPr>
              <a:t> (куда?) </a:t>
            </a:r>
            <a:r>
              <a:rPr lang="ru-RU" b="0" i="1" u="none" strike="noStrike" dirty="0">
                <a:solidFill>
                  <a:schemeClr val="tx1"/>
                </a:solidFill>
                <a:effectLst/>
                <a:latin typeface="Lato"/>
              </a:rPr>
              <a:t>в деревню</a:t>
            </a:r>
            <a:r>
              <a:rPr lang="ru-RU" b="0" i="0" dirty="0">
                <a:solidFill>
                  <a:schemeClr val="tx1"/>
                </a:solidFill>
                <a:effectLst/>
                <a:latin typeface="Lato"/>
              </a:rPr>
              <a:t>.</a:t>
            </a:r>
            <a:br>
              <a:rPr lang="ru-RU" dirty="0">
                <a:solidFill>
                  <a:schemeClr val="tx1"/>
                </a:solidFill>
              </a:rPr>
            </a:br>
            <a:r>
              <a:rPr lang="ru-RU" dirty="0">
                <a:solidFill>
                  <a:schemeClr val="tx1"/>
                </a:solidFill>
              </a:rPr>
              <a:t>	  </a:t>
            </a:r>
            <a:r>
              <a:rPr lang="ru-RU" b="0" i="1" dirty="0">
                <a:solidFill>
                  <a:schemeClr val="tx1"/>
                </a:solidFill>
                <a:effectLst/>
                <a:latin typeface="Lato"/>
              </a:rPr>
              <a:t>Я приехал</a:t>
            </a:r>
            <a:r>
              <a:rPr lang="ru-RU" b="0" i="0" dirty="0">
                <a:solidFill>
                  <a:schemeClr val="tx1"/>
                </a:solidFill>
                <a:effectLst/>
                <a:latin typeface="Lato"/>
              </a:rPr>
              <a:t> (откуда?) </a:t>
            </a:r>
            <a:r>
              <a:rPr lang="ru-RU" b="0" i="1" u="none" strike="noStrike" dirty="0">
                <a:solidFill>
                  <a:schemeClr val="tx1"/>
                </a:solidFill>
                <a:effectLst/>
                <a:latin typeface="Lato"/>
              </a:rPr>
              <a:t>издалека</a:t>
            </a:r>
            <a:r>
              <a:rPr lang="ru-RU" b="0" i="0" dirty="0">
                <a:solidFill>
                  <a:schemeClr val="tx1"/>
                </a:solidFill>
                <a:effectLst/>
                <a:latin typeface="Lato"/>
              </a:rPr>
              <a:t>.</a:t>
            </a:r>
            <a:endParaRPr lang="ru-RU" dirty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742829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94486-4A15-4F77-8426-E259E97F35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983974"/>
          </a:xfrm>
        </p:spPr>
        <p:txBody>
          <a:bodyPr/>
          <a:lstStyle/>
          <a:p>
            <a:r>
              <a:rPr lang="ru-RU" dirty="0"/>
              <a:t>Обстоятельства времени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BF8517-2A49-4FCD-B99E-CCFFD65173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669774"/>
            <a:ext cx="9601200" cy="4197626"/>
          </a:xfrm>
        </p:spPr>
        <p:txBody>
          <a:bodyPr/>
          <a:lstStyle/>
          <a:p>
            <a:r>
              <a:rPr lang="ru-RU" b="0" i="0" dirty="0"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Обстоятельства времени выражаются наречиями, существительными в косвенных падежах и деепричастиями, одиночными и с зависимыми словами (деепричастными оборотами).</a:t>
            </a:r>
          </a:p>
          <a:p>
            <a:r>
              <a:rPr lang="ru-RU" b="0" i="1" dirty="0"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Обстоятельствами времени</a:t>
            </a:r>
            <a:r>
              <a:rPr lang="ru-RU" b="0" i="0" dirty="0"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 называются второстепенные члены предложения, которые отвечают на вопросы</a:t>
            </a:r>
          </a:p>
          <a:p>
            <a:pPr marL="0" indent="0">
              <a:buNone/>
            </a:pPr>
            <a:r>
              <a:rPr lang="ru-RU" dirty="0">
                <a:solidFill>
                  <a:schemeClr val="tx1"/>
                </a:solidFill>
                <a:latin typeface="Arial" panose="020B0604020202020204" pitchFamily="34" charset="0"/>
              </a:rPr>
              <a:t>	-</a:t>
            </a:r>
            <a:r>
              <a:rPr lang="ru-RU" b="0" i="0" dirty="0"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ru-RU" b="0" i="1" dirty="0"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когда?</a:t>
            </a:r>
            <a:r>
              <a:rPr lang="ru-RU" b="0" i="0" dirty="0"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 </a:t>
            </a:r>
          </a:p>
          <a:p>
            <a:pPr marL="0" indent="0">
              <a:buNone/>
            </a:pPr>
            <a:r>
              <a:rPr lang="ru-RU" dirty="0">
                <a:solidFill>
                  <a:schemeClr val="tx1"/>
                </a:solidFill>
                <a:latin typeface="Arial" panose="020B0604020202020204" pitchFamily="34" charset="0"/>
              </a:rPr>
              <a:t>	-</a:t>
            </a:r>
            <a:r>
              <a:rPr lang="ru-RU" b="0" i="1" dirty="0"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как долго?</a:t>
            </a:r>
            <a:r>
              <a:rPr lang="ru-RU" b="0" i="0" dirty="0"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ru-RU" b="0" i="1" dirty="0"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с каких пор?</a:t>
            </a:r>
            <a:r>
              <a:rPr lang="ru-RU" b="0" i="0" dirty="0"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ru-RU" b="0" i="1" dirty="0"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до каких пор?</a:t>
            </a:r>
          </a:p>
          <a:p>
            <a:pPr marL="0" indent="0">
              <a:buNone/>
            </a:pPr>
            <a:r>
              <a:rPr lang="ru-RU" i="1" dirty="0" err="1">
                <a:solidFill>
                  <a:schemeClr val="tx1"/>
                </a:solidFill>
                <a:latin typeface="Arial" panose="020B0604020202020204" pitchFamily="34" charset="0"/>
              </a:rPr>
              <a:t>П</a:t>
            </a:r>
            <a:r>
              <a:rPr lang="ru-RU" b="0" i="0" dirty="0" err="1"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ример:</a:t>
            </a:r>
            <a:r>
              <a:rPr lang="ru-RU" b="0" i="1" dirty="0" err="1">
                <a:solidFill>
                  <a:schemeClr val="tx1"/>
                </a:solidFill>
                <a:effectLst/>
                <a:latin typeface="Lato"/>
              </a:rPr>
              <a:t>Я</a:t>
            </a:r>
            <a:r>
              <a:rPr lang="ru-RU" b="0" i="1" dirty="0">
                <a:solidFill>
                  <a:schemeClr val="tx1"/>
                </a:solidFill>
                <a:effectLst/>
                <a:latin typeface="Lato"/>
              </a:rPr>
              <a:t> встал</a:t>
            </a:r>
            <a:r>
              <a:rPr lang="ru-RU" b="0" i="0" dirty="0">
                <a:solidFill>
                  <a:schemeClr val="tx1"/>
                </a:solidFill>
                <a:effectLst/>
                <a:latin typeface="Lato"/>
              </a:rPr>
              <a:t> (когда?) </a:t>
            </a:r>
            <a:r>
              <a:rPr lang="ru-RU" b="0" i="1" u="none" strike="noStrike" dirty="0">
                <a:solidFill>
                  <a:schemeClr val="tx1"/>
                </a:solidFill>
                <a:effectLst/>
                <a:latin typeface="Lato"/>
              </a:rPr>
              <a:t>рано</a:t>
            </a:r>
            <a:r>
              <a:rPr lang="ru-RU" b="0" i="0" dirty="0">
                <a:solidFill>
                  <a:schemeClr val="tx1"/>
                </a:solidFill>
                <a:effectLst/>
                <a:latin typeface="Lato"/>
              </a:rPr>
              <a:t>.</a:t>
            </a:r>
            <a:br>
              <a:rPr lang="ru-RU" dirty="0">
                <a:solidFill>
                  <a:schemeClr val="tx1"/>
                </a:solidFill>
              </a:rPr>
            </a:br>
            <a:r>
              <a:rPr lang="ru-RU" dirty="0">
                <a:solidFill>
                  <a:schemeClr val="tx1"/>
                </a:solidFill>
              </a:rPr>
              <a:t>	</a:t>
            </a:r>
            <a:r>
              <a:rPr lang="ru-RU" b="0" i="1" u="none" strike="noStrike" dirty="0">
                <a:solidFill>
                  <a:schemeClr val="tx1"/>
                </a:solidFill>
                <a:effectLst/>
                <a:latin typeface="Lato"/>
              </a:rPr>
              <a:t>С осени</a:t>
            </a:r>
            <a:r>
              <a:rPr lang="ru-RU" b="0" i="0" dirty="0">
                <a:solidFill>
                  <a:schemeClr val="tx1"/>
                </a:solidFill>
                <a:effectLst/>
                <a:latin typeface="Lato"/>
              </a:rPr>
              <a:t> (с каких пор?) </a:t>
            </a:r>
            <a:r>
              <a:rPr lang="ru-RU" b="0" i="1" dirty="0">
                <a:solidFill>
                  <a:schemeClr val="tx1"/>
                </a:solidFill>
                <a:effectLst/>
                <a:latin typeface="Lato"/>
              </a:rPr>
              <a:t>от дочери писем нет</a:t>
            </a:r>
            <a:r>
              <a:rPr lang="ru-RU" b="0" i="0" dirty="0">
                <a:solidFill>
                  <a:schemeClr val="tx1"/>
                </a:solidFill>
                <a:effectLst/>
                <a:latin typeface="Lato"/>
              </a:rPr>
              <a:t>.</a:t>
            </a:r>
            <a:br>
              <a:rPr lang="ru-RU" dirty="0">
                <a:solidFill>
                  <a:schemeClr val="tx1"/>
                </a:solidFill>
              </a:rPr>
            </a:br>
            <a:r>
              <a:rPr lang="ru-RU" dirty="0">
                <a:solidFill>
                  <a:schemeClr val="tx1"/>
                </a:solidFill>
              </a:rPr>
              <a:t>	</a:t>
            </a:r>
            <a:r>
              <a:rPr lang="ru-RU" b="0" i="1" u="none" strike="noStrike" dirty="0">
                <a:solidFill>
                  <a:schemeClr val="tx1"/>
                </a:solidFill>
                <a:effectLst/>
                <a:latin typeface="Lato"/>
              </a:rPr>
              <a:t>До вечера</a:t>
            </a:r>
            <a:r>
              <a:rPr lang="ru-RU" b="0" i="0" dirty="0">
                <a:solidFill>
                  <a:schemeClr val="tx1"/>
                </a:solidFill>
                <a:effectLst/>
                <a:latin typeface="Lato"/>
              </a:rPr>
              <a:t> (до каких пор?) </a:t>
            </a:r>
            <a:r>
              <a:rPr lang="ru-RU" b="0" i="1" dirty="0">
                <a:solidFill>
                  <a:schemeClr val="tx1"/>
                </a:solidFill>
                <a:effectLst/>
                <a:latin typeface="Lato"/>
              </a:rPr>
              <a:t>не управимся.</a:t>
            </a:r>
            <a:br>
              <a:rPr lang="ru-RU" dirty="0">
                <a:solidFill>
                  <a:schemeClr val="tx1"/>
                </a:solidFill>
              </a:rPr>
            </a:br>
            <a:r>
              <a:rPr lang="ru-RU" dirty="0">
                <a:solidFill>
                  <a:schemeClr val="tx1"/>
                </a:solidFill>
              </a:rPr>
              <a:t>	</a:t>
            </a:r>
            <a:r>
              <a:rPr lang="ru-RU" b="0" i="1" u="none" strike="noStrike" dirty="0">
                <a:solidFill>
                  <a:schemeClr val="tx1"/>
                </a:solidFill>
                <a:effectLst/>
                <a:latin typeface="Lato"/>
              </a:rPr>
              <a:t>Три года</a:t>
            </a:r>
            <a:r>
              <a:rPr lang="ru-RU" b="0" i="0" dirty="0">
                <a:solidFill>
                  <a:schemeClr val="tx1"/>
                </a:solidFill>
                <a:effectLst/>
                <a:latin typeface="Lato"/>
              </a:rPr>
              <a:t> (как долго?) </a:t>
            </a:r>
            <a:r>
              <a:rPr lang="ru-RU" b="0" i="1" dirty="0">
                <a:solidFill>
                  <a:schemeClr val="tx1"/>
                </a:solidFill>
                <a:effectLst/>
                <a:latin typeface="Lato"/>
              </a:rPr>
              <a:t>от дочери писем не было.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2060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517324-3C4F-4320-897C-C0F8E67347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354496"/>
            <a:ext cx="9601200" cy="877956"/>
          </a:xfrm>
        </p:spPr>
        <p:txBody>
          <a:bodyPr>
            <a:normAutofit fontScale="90000"/>
          </a:bodyPr>
          <a:lstStyle/>
          <a:p>
            <a:r>
              <a:rPr lang="ru-RU" dirty="0"/>
              <a:t>Обстоятельства образа действия, меры и степени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D06FDA-52C0-4629-B343-FDAED0C8F0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736034"/>
            <a:ext cx="9601200" cy="4691269"/>
          </a:xfrm>
        </p:spPr>
        <p:txBody>
          <a:bodyPr>
            <a:normAutofit/>
          </a:bodyPr>
          <a:lstStyle/>
          <a:p>
            <a:pPr algn="just"/>
            <a:r>
              <a:rPr lang="ru-RU" b="0" i="0" dirty="0">
                <a:solidFill>
                  <a:schemeClr val="tx1"/>
                </a:solidFill>
                <a:effectLst/>
              </a:rPr>
              <a:t>Обстоятельства образа действия и </a:t>
            </a:r>
            <a:r>
              <a:rPr lang="ru-RU" b="0" i="1" dirty="0">
                <a:solidFill>
                  <a:schemeClr val="tx1"/>
                </a:solidFill>
                <a:effectLst/>
              </a:rPr>
              <a:t>обстоятельства степени</a:t>
            </a:r>
            <a:r>
              <a:rPr lang="ru-RU" b="0" i="0" dirty="0">
                <a:solidFill>
                  <a:schemeClr val="tx1"/>
                </a:solidFill>
                <a:effectLst/>
              </a:rPr>
              <a:t> могут выражаться наречиями, существительными, деепричастиями и деепричастными оборотами, а также сравнительными оборотами, то есть словами с союзами как, словно …</a:t>
            </a:r>
          </a:p>
          <a:p>
            <a:pPr algn="just"/>
            <a:r>
              <a:rPr lang="ru-RU" b="0" i="0" dirty="0">
                <a:solidFill>
                  <a:schemeClr val="tx1"/>
                </a:solidFill>
                <a:effectLst/>
              </a:rPr>
              <a:t>Обстоятельства образа действия отвечает на вопрос </a:t>
            </a:r>
            <a:r>
              <a:rPr lang="ru-RU" b="0" i="1" dirty="0">
                <a:solidFill>
                  <a:schemeClr val="tx1"/>
                </a:solidFill>
                <a:effectLst/>
              </a:rPr>
              <a:t>как?</a:t>
            </a:r>
          </a:p>
          <a:p>
            <a:pPr marL="0" indent="0" algn="just">
              <a:buNone/>
            </a:pPr>
            <a:r>
              <a:rPr lang="ru-RU" i="1" dirty="0">
                <a:solidFill>
                  <a:schemeClr val="tx1"/>
                </a:solidFill>
              </a:rPr>
              <a:t>Пример: </a:t>
            </a:r>
            <a:r>
              <a:rPr lang="ru-RU" b="0" i="1" dirty="0">
                <a:solidFill>
                  <a:schemeClr val="tx1"/>
                </a:solidFill>
                <a:effectLst/>
              </a:rPr>
              <a:t>Корабль одинокий несётся, несётся (как?) на всех парусах.</a:t>
            </a:r>
          </a:p>
          <a:p>
            <a:pPr algn="just"/>
            <a:r>
              <a:rPr lang="ru-RU" dirty="0">
                <a:solidFill>
                  <a:schemeClr val="tx1"/>
                </a:solidFill>
              </a:rPr>
              <a:t>О</a:t>
            </a:r>
            <a:r>
              <a:rPr lang="ru-RU" b="0" i="1" dirty="0">
                <a:solidFill>
                  <a:schemeClr val="tx1"/>
                </a:solidFill>
                <a:effectLst/>
              </a:rPr>
              <a:t>бстоятельства степени</a:t>
            </a:r>
            <a:r>
              <a:rPr lang="ru-RU" b="0" i="0" dirty="0">
                <a:solidFill>
                  <a:schemeClr val="tx1"/>
                </a:solidFill>
                <a:effectLst/>
              </a:rPr>
              <a:t>, которые отвечают на вопрос </a:t>
            </a:r>
            <a:r>
              <a:rPr lang="ru-RU" b="0" i="1" dirty="0">
                <a:solidFill>
                  <a:schemeClr val="tx1"/>
                </a:solidFill>
                <a:effectLst/>
              </a:rPr>
              <a:t>в какой степени? </a:t>
            </a:r>
          </a:p>
          <a:p>
            <a:pPr marL="0" indent="0" algn="just">
              <a:buNone/>
            </a:pPr>
            <a:r>
              <a:rPr lang="ru-RU" dirty="0">
                <a:solidFill>
                  <a:schemeClr val="tx1"/>
                </a:solidFill>
              </a:rPr>
              <a:t>Пример:</a:t>
            </a:r>
            <a:r>
              <a:rPr lang="ru-RU" b="0" i="0" dirty="0">
                <a:solidFill>
                  <a:schemeClr val="tx1"/>
                </a:solidFill>
                <a:effectLst/>
              </a:rPr>
              <a:t> </a:t>
            </a:r>
            <a:r>
              <a:rPr lang="ru-RU" b="0" i="1" dirty="0">
                <a:solidFill>
                  <a:schemeClr val="tx1"/>
                </a:solidFill>
                <a:effectLst/>
              </a:rPr>
              <a:t>Туристы (в какой степени?) очень устали.</a:t>
            </a:r>
          </a:p>
          <a:p>
            <a:pPr algn="just"/>
            <a:r>
              <a:rPr lang="ru-RU" b="0" i="0" dirty="0">
                <a:solidFill>
                  <a:schemeClr val="tx1"/>
                </a:solidFill>
                <a:effectLst/>
              </a:rPr>
              <a:t>Обстоятельства образа действия обычно относятся к членам предложения, выраженным глаголами. Обстоятельства степени могут относиться не только к членам предложения, выраженным глаголами, но и к членам предложения, выраженным прилагательными и наречиями. Они обозначают степень качества</a:t>
            </a:r>
          </a:p>
          <a:p>
            <a:pPr marL="0" indent="0" algn="just">
              <a:buNone/>
            </a:pPr>
            <a:r>
              <a:rPr lang="ru-RU" dirty="0">
                <a:solidFill>
                  <a:schemeClr val="tx1"/>
                </a:solidFill>
              </a:rPr>
              <a:t>Пример: </a:t>
            </a:r>
            <a:r>
              <a:rPr lang="ru-RU" b="0" i="1" dirty="0">
                <a:solidFill>
                  <a:schemeClr val="tx1"/>
                </a:solidFill>
                <a:effectLst/>
              </a:rPr>
              <a:t>Я прочитал очень интересную книгу (в какой степени интересную?).</a:t>
            </a:r>
          </a:p>
        </p:txBody>
      </p:sp>
    </p:spTree>
    <p:extLst>
      <p:ext uri="{BB962C8B-B14F-4D97-AF65-F5344CB8AC3E}">
        <p14:creationId xmlns:p14="http://schemas.microsoft.com/office/powerpoint/2010/main" val="38569641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517324-3C4F-4320-897C-C0F8E67347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010478"/>
          </a:xfrm>
        </p:spPr>
        <p:txBody>
          <a:bodyPr>
            <a:normAutofit/>
          </a:bodyPr>
          <a:lstStyle/>
          <a:p>
            <a:r>
              <a:rPr lang="ru-RU" dirty="0"/>
              <a:t>Обстоятельства причины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D06FDA-52C0-4629-B343-FDAED0C8F0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696278"/>
            <a:ext cx="9601200" cy="4171122"/>
          </a:xfrm>
        </p:spPr>
        <p:txBody>
          <a:bodyPr>
            <a:normAutofit lnSpcReduction="10000"/>
          </a:bodyPr>
          <a:lstStyle/>
          <a:p>
            <a:pPr algn="just"/>
            <a:r>
              <a:rPr lang="ru-RU" b="0" i="0" dirty="0"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Обстоятельства причины выражаются существительными в косвенных падежах, наречиями, деепричастиями и деепричастными оборотами.</a:t>
            </a:r>
          </a:p>
          <a:p>
            <a:pPr marL="0" indent="0" algn="just">
              <a:buNone/>
            </a:pPr>
            <a:r>
              <a:rPr lang="ru-RU" dirty="0">
                <a:solidFill>
                  <a:schemeClr val="tx1"/>
                </a:solidFill>
                <a:latin typeface="Arial" panose="020B0604020202020204" pitchFamily="34" charset="0"/>
              </a:rPr>
              <a:t>Пример: </a:t>
            </a:r>
            <a:r>
              <a:rPr lang="ru-RU" b="0" i="1" dirty="0">
                <a:solidFill>
                  <a:schemeClr val="tx1"/>
                </a:solidFill>
                <a:effectLst/>
                <a:latin typeface="Lato"/>
              </a:rPr>
              <a:t>Я молчал</a:t>
            </a:r>
            <a:r>
              <a:rPr lang="ru-RU" b="0" i="0" dirty="0">
                <a:solidFill>
                  <a:schemeClr val="tx1"/>
                </a:solidFill>
                <a:effectLst/>
                <a:latin typeface="Lato"/>
              </a:rPr>
              <a:t> (почему?) </a:t>
            </a:r>
            <a:r>
              <a:rPr lang="ru-RU" b="0" i="1" u="none" strike="noStrike" dirty="0">
                <a:solidFill>
                  <a:schemeClr val="tx1"/>
                </a:solidFill>
                <a:effectLst/>
                <a:latin typeface="Lato"/>
              </a:rPr>
              <a:t>из вежливости</a:t>
            </a:r>
            <a:r>
              <a:rPr lang="ru-RU" b="0" i="0" dirty="0">
                <a:solidFill>
                  <a:schemeClr val="tx1"/>
                </a:solidFill>
                <a:effectLst/>
                <a:latin typeface="Lato"/>
              </a:rPr>
              <a:t>.</a:t>
            </a:r>
          </a:p>
          <a:p>
            <a:pPr marL="0" indent="0" algn="just">
              <a:buNone/>
            </a:pPr>
            <a:r>
              <a:rPr lang="ru-RU" b="0" i="1" dirty="0">
                <a:solidFill>
                  <a:schemeClr val="tx1"/>
                </a:solidFill>
                <a:effectLst/>
                <a:latin typeface="Lato"/>
              </a:rPr>
              <a:t>	Он умер</a:t>
            </a:r>
            <a:r>
              <a:rPr lang="ru-RU" b="0" i="0" dirty="0">
                <a:solidFill>
                  <a:schemeClr val="tx1"/>
                </a:solidFill>
                <a:effectLst/>
                <a:latin typeface="Lato"/>
              </a:rPr>
              <a:t> (отчего? по какой причине?) </a:t>
            </a:r>
            <a:r>
              <a:rPr lang="ru-RU" b="0" i="1" u="none" strike="noStrike" dirty="0">
                <a:solidFill>
                  <a:schemeClr val="tx1"/>
                </a:solidFill>
                <a:effectLst/>
                <a:latin typeface="Lato"/>
              </a:rPr>
              <a:t>от голода</a:t>
            </a:r>
            <a:r>
              <a:rPr lang="ru-RU" b="0" i="0" dirty="0">
                <a:solidFill>
                  <a:schemeClr val="tx1"/>
                </a:solidFill>
                <a:effectLst/>
                <a:latin typeface="Lato"/>
              </a:rPr>
              <a:t>.</a:t>
            </a:r>
          </a:p>
          <a:p>
            <a:pPr marL="0" indent="0" algn="just">
              <a:buNone/>
            </a:pPr>
            <a:r>
              <a:rPr lang="ru-RU" b="0" i="1" dirty="0">
                <a:solidFill>
                  <a:schemeClr val="tx1"/>
                </a:solidFill>
                <a:effectLst/>
                <a:latin typeface="Lato"/>
              </a:rPr>
              <a:t>	Он побледнел</a:t>
            </a:r>
            <a:r>
              <a:rPr lang="ru-RU" b="0" i="0" dirty="0">
                <a:solidFill>
                  <a:schemeClr val="tx1"/>
                </a:solidFill>
                <a:effectLst/>
                <a:latin typeface="Lato"/>
              </a:rPr>
              <a:t> (почему? по какой причине?) </a:t>
            </a:r>
            <a:r>
              <a:rPr lang="ru-RU" b="0" i="1" u="none" strike="noStrike" dirty="0">
                <a:solidFill>
                  <a:schemeClr val="tx1"/>
                </a:solidFill>
                <a:effectLst/>
                <a:latin typeface="Lato"/>
              </a:rPr>
              <a:t>со страху</a:t>
            </a:r>
            <a:r>
              <a:rPr lang="ru-RU" b="0" i="1" dirty="0">
                <a:solidFill>
                  <a:schemeClr val="tx1"/>
                </a:solidFill>
                <a:effectLst/>
                <a:latin typeface="Lato"/>
              </a:rPr>
              <a:t>.</a:t>
            </a:r>
          </a:p>
          <a:p>
            <a:pPr algn="just"/>
            <a:r>
              <a:rPr lang="ru-RU" dirty="0">
                <a:solidFill>
                  <a:schemeClr val="tx1"/>
                </a:solidFill>
                <a:latin typeface="Arial" panose="020B0604020202020204" pitchFamily="34" charset="0"/>
              </a:rPr>
              <a:t>Обстоятельства причины отвечают на вопросы:</a:t>
            </a:r>
          </a:p>
          <a:p>
            <a:pPr marL="0" indent="0" algn="just">
              <a:buNone/>
            </a:pPr>
            <a:r>
              <a:rPr lang="ru-RU" dirty="0">
                <a:solidFill>
                  <a:schemeClr val="tx1"/>
                </a:solidFill>
                <a:latin typeface="Arial" panose="020B0604020202020204" pitchFamily="34" charset="0"/>
              </a:rPr>
              <a:t>	- почему</a:t>
            </a:r>
          </a:p>
          <a:p>
            <a:pPr marL="0" indent="0" algn="just">
              <a:buNone/>
            </a:pPr>
            <a:r>
              <a:rPr lang="ru-RU" b="0" i="1" dirty="0"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	-отчего?</a:t>
            </a:r>
          </a:p>
          <a:p>
            <a:pPr marL="0" indent="0" algn="just">
              <a:buNone/>
            </a:pPr>
            <a:r>
              <a:rPr lang="ru-RU" b="0" i="1" dirty="0"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	-по какой причине?</a:t>
            </a:r>
          </a:p>
          <a:p>
            <a:pPr algn="just"/>
            <a:r>
              <a:rPr lang="ru-RU" b="0" i="0" dirty="0"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Обстоятельства причины, выраженные деепричастиями или деепричастными оборотами, выделяются запятыми</a:t>
            </a:r>
            <a:r>
              <a:rPr lang="ru-RU" b="0" i="0" dirty="0">
                <a:solidFill>
                  <a:srgbClr val="49525C"/>
                </a:solidFill>
                <a:effectLst/>
                <a:latin typeface="Arial" panose="020B0604020202020204" pitchFamily="34" charset="0"/>
              </a:rPr>
              <a:t>.</a:t>
            </a:r>
            <a:endParaRPr lang="ru-RU" b="0" i="1" dirty="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6706034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517324-3C4F-4320-897C-C0F8E67347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010478"/>
          </a:xfrm>
        </p:spPr>
        <p:txBody>
          <a:bodyPr>
            <a:normAutofit/>
          </a:bodyPr>
          <a:lstStyle/>
          <a:p>
            <a:r>
              <a:rPr lang="ru-RU" dirty="0"/>
              <a:t>Обстоятельства цели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D06FDA-52C0-4629-B343-FDAED0C8F0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444487"/>
            <a:ext cx="9601200" cy="4422913"/>
          </a:xfrm>
        </p:spPr>
        <p:txBody>
          <a:bodyPr>
            <a:normAutofit/>
          </a:bodyPr>
          <a:lstStyle/>
          <a:p>
            <a:pPr algn="just"/>
            <a:r>
              <a:rPr lang="ru-RU" b="0" i="0" dirty="0"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Обстоятельства цели выражаются неопределённой формой глагола, существительными в косвенных падежах и редко наречиями. Обстоятельства цели обычно относятся к членам предложения, выраженным глаголами.</a:t>
            </a:r>
            <a:endParaRPr lang="tr-TR" b="0" i="0" dirty="0"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algn="just"/>
            <a:r>
              <a:rPr lang="ru-RU" b="0" i="1" dirty="0"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Обстоятельствами цели</a:t>
            </a:r>
            <a:r>
              <a:rPr lang="ru-RU" b="0" i="0" dirty="0"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 называются второстепенные члены предложения, которые отвечают на вопросы </a:t>
            </a:r>
            <a:endParaRPr lang="tr-TR" dirty="0">
              <a:solidFill>
                <a:schemeClr val="tx1"/>
              </a:solidFill>
              <a:latin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tr-TR" b="0" i="1" dirty="0"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	-</a:t>
            </a:r>
            <a:r>
              <a:rPr lang="ru-RU" b="0" i="1" dirty="0"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зачем?</a:t>
            </a:r>
            <a:r>
              <a:rPr lang="ru-RU" b="0" i="0" dirty="0"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 </a:t>
            </a:r>
            <a:endParaRPr lang="tr-TR" b="0" i="0" dirty="0"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tr-TR" dirty="0">
                <a:solidFill>
                  <a:schemeClr val="tx1"/>
                </a:solidFill>
                <a:latin typeface="Arial" panose="020B0604020202020204" pitchFamily="34" charset="0"/>
              </a:rPr>
              <a:t>	-</a:t>
            </a:r>
            <a:r>
              <a:rPr lang="ru-RU" b="0" i="1" dirty="0"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для чего?</a:t>
            </a:r>
            <a:r>
              <a:rPr lang="ru-RU" b="0" i="0" dirty="0"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 </a:t>
            </a:r>
            <a:endParaRPr lang="tr-TR" b="0" i="0" dirty="0"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ru-RU" b="0" i="0" dirty="0"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Пример:</a:t>
            </a:r>
            <a:r>
              <a:rPr lang="ru-RU" b="0" i="1" dirty="0">
                <a:solidFill>
                  <a:schemeClr val="tx1"/>
                </a:solidFill>
                <a:effectLst/>
                <a:latin typeface="Lato"/>
              </a:rPr>
              <a:t> Я сделал это</a:t>
            </a:r>
            <a:r>
              <a:rPr lang="ru-RU" b="0" i="0" dirty="0">
                <a:solidFill>
                  <a:schemeClr val="tx1"/>
                </a:solidFill>
                <a:effectLst/>
                <a:latin typeface="Lato"/>
              </a:rPr>
              <a:t> (зачем? с какой целью?) </a:t>
            </a:r>
            <a:r>
              <a:rPr lang="ru-RU" b="0" i="1" u="none" strike="noStrike" dirty="0">
                <a:solidFill>
                  <a:schemeClr val="tx1"/>
                </a:solidFill>
                <a:effectLst/>
                <a:latin typeface="Lato"/>
              </a:rPr>
              <a:t>назло</a:t>
            </a:r>
            <a:r>
              <a:rPr lang="ru-RU" b="0" i="0" dirty="0">
                <a:solidFill>
                  <a:schemeClr val="tx1"/>
                </a:solidFill>
                <a:effectLst/>
                <a:latin typeface="Lato"/>
              </a:rPr>
              <a:t>.</a:t>
            </a:r>
          </a:p>
          <a:p>
            <a:pPr marL="0" indent="0" algn="just">
              <a:buNone/>
            </a:pPr>
            <a:r>
              <a:rPr lang="ru-RU" b="0" i="1" dirty="0">
                <a:solidFill>
                  <a:schemeClr val="tx1"/>
                </a:solidFill>
                <a:effectLst/>
                <a:latin typeface="Lato"/>
              </a:rPr>
              <a:t>	Мы остановились</a:t>
            </a:r>
            <a:r>
              <a:rPr lang="ru-RU" b="0" i="0" dirty="0">
                <a:solidFill>
                  <a:schemeClr val="tx1"/>
                </a:solidFill>
                <a:effectLst/>
                <a:latin typeface="Lato"/>
              </a:rPr>
              <a:t> (для чего? с какой целью?) </a:t>
            </a:r>
            <a:r>
              <a:rPr lang="ru-RU" b="0" i="1" u="none" strike="noStrike" dirty="0">
                <a:solidFill>
                  <a:schemeClr val="tx1"/>
                </a:solidFill>
                <a:effectLst/>
                <a:latin typeface="Lato"/>
              </a:rPr>
              <a:t>на ночлег</a:t>
            </a:r>
            <a:r>
              <a:rPr lang="ru-RU" b="0" i="1" dirty="0">
                <a:solidFill>
                  <a:schemeClr val="tx1"/>
                </a:solidFill>
                <a:effectLst/>
                <a:latin typeface="Lato"/>
              </a:rPr>
              <a:t>.</a:t>
            </a:r>
          </a:p>
          <a:p>
            <a:pPr marL="0" indent="0" algn="just">
              <a:buNone/>
            </a:pPr>
            <a:r>
              <a:rPr lang="ru-RU" b="0" i="1" dirty="0">
                <a:solidFill>
                  <a:schemeClr val="tx1"/>
                </a:solidFill>
                <a:effectLst/>
                <a:latin typeface="Lato"/>
              </a:rPr>
              <a:t>	Я пошёл</a:t>
            </a:r>
            <a:r>
              <a:rPr lang="ru-RU" b="0" i="0" dirty="0">
                <a:solidFill>
                  <a:schemeClr val="tx1"/>
                </a:solidFill>
                <a:effectLst/>
                <a:latin typeface="Lato"/>
              </a:rPr>
              <a:t> (с какой целью?) </a:t>
            </a:r>
            <a:r>
              <a:rPr lang="ru-RU" b="0" i="1" u="none" strike="noStrike" dirty="0">
                <a:solidFill>
                  <a:schemeClr val="tx1"/>
                </a:solidFill>
                <a:effectLst/>
                <a:latin typeface="Lato"/>
              </a:rPr>
              <a:t>проведать</a:t>
            </a:r>
            <a:r>
              <a:rPr lang="ru-RU" b="0" i="1" dirty="0">
                <a:solidFill>
                  <a:schemeClr val="tx1"/>
                </a:solidFill>
                <a:effectLst/>
                <a:latin typeface="Lato"/>
              </a:rPr>
              <a:t> друга.</a:t>
            </a:r>
            <a:endParaRPr lang="ru-RU" b="0" i="1" dirty="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10897862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517324-3C4F-4320-897C-C0F8E67347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010478"/>
          </a:xfrm>
        </p:spPr>
        <p:txBody>
          <a:bodyPr>
            <a:normAutofit/>
          </a:bodyPr>
          <a:lstStyle/>
          <a:p>
            <a:r>
              <a:rPr lang="ru-RU" dirty="0"/>
              <a:t>Обстоятельства условия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D06FDA-52C0-4629-B343-FDAED0C8F0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444487"/>
            <a:ext cx="9601200" cy="4422913"/>
          </a:xfrm>
        </p:spPr>
        <p:txBody>
          <a:bodyPr>
            <a:normAutofit/>
          </a:bodyPr>
          <a:lstStyle/>
          <a:p>
            <a:pPr algn="just"/>
            <a:r>
              <a:rPr lang="ru-RU" b="1" i="0" dirty="0">
                <a:solidFill>
                  <a:schemeClr val="tx1"/>
                </a:solidFill>
                <a:effectLst/>
              </a:rPr>
              <a:t>Обстоятельство условия</a:t>
            </a:r>
            <a:r>
              <a:rPr lang="ru-RU" b="0" i="0" dirty="0">
                <a:solidFill>
                  <a:schemeClr val="tx1"/>
                </a:solidFill>
                <a:effectLst/>
              </a:rPr>
              <a:t> выражает, при каком условии происходило, совершается или состоится действие, и отвечает на вопрос</a:t>
            </a:r>
          </a:p>
          <a:p>
            <a:pPr marL="0" indent="0" algn="just">
              <a:buNone/>
            </a:pPr>
            <a:r>
              <a:rPr lang="ru-RU" dirty="0">
                <a:solidFill>
                  <a:schemeClr val="tx1"/>
                </a:solidFill>
              </a:rPr>
              <a:t>	-</a:t>
            </a:r>
            <a:r>
              <a:rPr lang="ru-RU" b="0" i="0" dirty="0">
                <a:solidFill>
                  <a:schemeClr val="tx1"/>
                </a:solidFill>
                <a:effectLst/>
              </a:rPr>
              <a:t> </a:t>
            </a:r>
            <a:r>
              <a:rPr lang="ru-RU" b="0" i="1" dirty="0">
                <a:solidFill>
                  <a:schemeClr val="tx1"/>
                </a:solidFill>
                <a:effectLst/>
              </a:rPr>
              <a:t>при каком условии?</a:t>
            </a:r>
          </a:p>
          <a:p>
            <a:pPr algn="just"/>
            <a:r>
              <a:rPr lang="ru-RU" b="0" i="0" dirty="0">
                <a:solidFill>
                  <a:schemeClr val="tx1"/>
                </a:solidFill>
                <a:effectLst/>
              </a:rPr>
              <a:t>Этот </a:t>
            </a:r>
            <a:r>
              <a:rPr lang="ru-RU" b="0" i="0" u="none" strike="noStrike" dirty="0">
                <a:solidFill>
                  <a:schemeClr val="tx1"/>
                </a:solidFill>
                <a:effectLst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вид обстоятельств</a:t>
            </a:r>
            <a:r>
              <a:rPr lang="ru-RU" b="0" i="0" dirty="0">
                <a:solidFill>
                  <a:schemeClr val="tx1"/>
                </a:solidFill>
                <a:effectLst/>
              </a:rPr>
              <a:t> выражается существительными в форме косвенных падежей, деепричастием или деепричастным оборотом.</a:t>
            </a:r>
            <a:endParaRPr lang="ru-RU" i="1" dirty="0">
              <a:solidFill>
                <a:schemeClr val="tx1"/>
              </a:solidFill>
            </a:endParaRPr>
          </a:p>
          <a:p>
            <a:pPr marL="0" indent="0" algn="just">
              <a:buNone/>
            </a:pPr>
            <a:r>
              <a:rPr lang="ru-RU" b="0" i="1" dirty="0">
                <a:solidFill>
                  <a:schemeClr val="tx1"/>
                </a:solidFill>
                <a:effectLst/>
              </a:rPr>
              <a:t>Пример: Он просил позвонить</a:t>
            </a:r>
            <a:r>
              <a:rPr lang="ru-RU" b="0" i="0" dirty="0">
                <a:solidFill>
                  <a:schemeClr val="tx1"/>
                </a:solidFill>
                <a:effectLst/>
              </a:rPr>
              <a:t> (при каком условии?) </a:t>
            </a:r>
            <a:r>
              <a:rPr lang="ru-RU" b="0" i="1" dirty="0">
                <a:solidFill>
                  <a:schemeClr val="tx1"/>
                </a:solidFill>
                <a:effectLst/>
              </a:rPr>
              <a:t>в случае </a:t>
            </a:r>
            <a:r>
              <a:rPr lang="ru-RU" b="0" i="1" u="none" strike="noStrike" dirty="0">
                <a:solidFill>
                  <a:schemeClr val="tx1"/>
                </a:solidFill>
                <a:effectLst/>
              </a:rPr>
              <a:t>необходимости</a:t>
            </a:r>
            <a:r>
              <a:rPr lang="ru-RU" b="0" i="0" dirty="0">
                <a:solidFill>
                  <a:schemeClr val="tx1"/>
                </a:solidFill>
                <a:effectLst/>
              </a:rPr>
              <a:t>.</a:t>
            </a:r>
          </a:p>
          <a:p>
            <a:pPr marL="0" indent="0" algn="just">
              <a:buNone/>
            </a:pPr>
            <a:br>
              <a:rPr lang="ru-RU" dirty="0">
                <a:solidFill>
                  <a:schemeClr val="tx1"/>
                </a:solidFill>
              </a:rPr>
            </a:br>
            <a:r>
              <a:rPr lang="ru-RU" dirty="0">
                <a:solidFill>
                  <a:schemeClr val="tx1"/>
                </a:solidFill>
              </a:rPr>
              <a:t>	</a:t>
            </a:r>
            <a:r>
              <a:rPr lang="ru-RU" b="0" i="1" dirty="0">
                <a:solidFill>
                  <a:schemeClr val="tx1"/>
                </a:solidFill>
                <a:effectLst/>
              </a:rPr>
              <a:t>Чуден Днепр</a:t>
            </a:r>
            <a:r>
              <a:rPr lang="ru-RU" b="0" i="0" dirty="0">
                <a:solidFill>
                  <a:schemeClr val="tx1"/>
                </a:solidFill>
                <a:effectLst/>
              </a:rPr>
              <a:t> (при каком условии?) </a:t>
            </a:r>
            <a:r>
              <a:rPr lang="ru-RU" b="0" i="1" u="none" strike="noStrike" dirty="0">
                <a:solidFill>
                  <a:schemeClr val="tx1"/>
                </a:solidFill>
                <a:effectLst/>
              </a:rPr>
              <a:t>при тихой погоде</a:t>
            </a:r>
            <a:r>
              <a:rPr lang="ru-RU" b="0" i="1" dirty="0">
                <a:solidFill>
                  <a:schemeClr val="tx1"/>
                </a:solidFill>
                <a:effectLst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158580530"/>
      </p:ext>
    </p:extLst>
  </p:cSld>
  <p:clrMapOvr>
    <a:masterClrMapping/>
  </p:clrMapOvr>
</p:sld>
</file>

<file path=ppt/theme/theme1.xml><?xml version="1.0" encoding="utf-8"?>
<a:theme xmlns:a="http://schemas.openxmlformats.org/drawingml/2006/main" name="Crop">
  <a:themeElements>
    <a:clrScheme name="Crop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Crop</Template>
  <TotalTime>1463</TotalTime>
  <Words>941</Words>
  <Application>Microsoft Office PowerPoint</Application>
  <PresentationFormat>Widescreen</PresentationFormat>
  <Paragraphs>89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Franklin Gothic Book</vt:lpstr>
      <vt:lpstr>inherit</vt:lpstr>
      <vt:lpstr>Lato</vt:lpstr>
      <vt:lpstr>Crop</vt:lpstr>
      <vt:lpstr>Синтаксис I</vt:lpstr>
      <vt:lpstr>Обстоятельство</vt:lpstr>
      <vt:lpstr>PowerPoint Presentation</vt:lpstr>
      <vt:lpstr>Обстоятельства места</vt:lpstr>
      <vt:lpstr>Обстоятельства времени</vt:lpstr>
      <vt:lpstr>Обстоятельства образа действия, меры и степени</vt:lpstr>
      <vt:lpstr>Обстоятельства причины</vt:lpstr>
      <vt:lpstr>Обстоятельства цели</vt:lpstr>
      <vt:lpstr>Обстоятельства условия</vt:lpstr>
      <vt:lpstr>Обстоятельства уступки</vt:lpstr>
      <vt:lpstr>Kaynakça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Синтаксис II</dc:title>
  <dc:creator>asus</dc:creator>
  <cp:lastModifiedBy>asus</cp:lastModifiedBy>
  <cp:revision>274</cp:revision>
  <dcterms:created xsi:type="dcterms:W3CDTF">2020-03-16T17:46:39Z</dcterms:created>
  <dcterms:modified xsi:type="dcterms:W3CDTF">2020-06-27T15:06:25Z</dcterms:modified>
</cp:coreProperties>
</file>