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942975"/>
          </a:xfrm>
        </p:spPr>
        <p:txBody>
          <a:bodyPr/>
          <a:lstStyle/>
          <a:p>
            <a:r>
              <a:rPr lang="en-US" altLang="tr-TR" smtClean="0"/>
              <a:t>Maliyetler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1981200" y="1217613"/>
            <a:ext cx="8229600" cy="4908550"/>
          </a:xfrm>
        </p:spPr>
        <p:txBody>
          <a:bodyPr/>
          <a:lstStyle/>
          <a:p>
            <a:r>
              <a:rPr lang="en-US" altLang="tr-TR" smtClean="0"/>
              <a:t>Kar maksimizasyonu için önemli</a:t>
            </a:r>
          </a:p>
          <a:p>
            <a:r>
              <a:rPr lang="en-US" altLang="tr-TR" smtClean="0"/>
              <a:t>Seçimlere dayanır/fırsat maliyeti-firma açısından girdinin en iyi ikinci alternatifinde kullanılmaması</a:t>
            </a:r>
            <a:r>
              <a:rPr lang="is-IS" altLang="tr-TR" smtClean="0"/>
              <a:t>…</a:t>
            </a:r>
            <a:endParaRPr lang="en-US" altLang="tr-TR" smtClean="0"/>
          </a:p>
          <a:p>
            <a:r>
              <a:rPr lang="en-US" altLang="tr-TR" smtClean="0"/>
              <a:t>Muhasebe maliyeti(açık maliyet) ve ekonomik maliyet(Fırsat maliyeti/örtük maliyet) farkı</a:t>
            </a:r>
          </a:p>
          <a:p>
            <a:r>
              <a:rPr lang="en-US" altLang="tr-TR" smtClean="0"/>
              <a:t>Batık maliyet</a:t>
            </a:r>
          </a:p>
          <a:p>
            <a:endParaRPr lang="en-US" altLang="tr-TR" smtClean="0"/>
          </a:p>
          <a:p>
            <a:endParaRPr lang="en-US" altLang="tr-TR" smtClean="0"/>
          </a:p>
          <a:p>
            <a:pPr>
              <a:buFont typeface="Arial" panose="020B0604020202020204" pitchFamily="34" charset="0"/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13944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Kısa Dönemde Maliyet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Q</a:t>
            </a:r>
            <a:r>
              <a:rPr lang="en-US" altLang="tr-TR" baseline="-25000" smtClean="0"/>
              <a:t>x</a:t>
            </a:r>
            <a:r>
              <a:rPr lang="en-US" altLang="tr-TR" smtClean="0"/>
              <a:t>=f (</a:t>
            </a:r>
            <a:r>
              <a:rPr lang="en-US" altLang="tr-TR" b="1" smtClean="0"/>
              <a:t>K</a:t>
            </a:r>
            <a:r>
              <a:rPr lang="en-US" altLang="tr-TR" smtClean="0"/>
              <a:t>,L)-en az biri sabit</a:t>
            </a:r>
          </a:p>
          <a:p>
            <a:r>
              <a:rPr lang="en-US" altLang="tr-TR" smtClean="0"/>
              <a:t>Toplam Sabit maliyet (TFC)-üretimden bağımsız</a:t>
            </a:r>
          </a:p>
          <a:p>
            <a:r>
              <a:rPr lang="en-US" altLang="tr-TR" smtClean="0"/>
              <a:t>Toplam değişken maliyet (TVC)-</a:t>
            </a:r>
            <a:r>
              <a:rPr lang="en-US" altLang="tr-TR" i="1" smtClean="0">
                <a:solidFill>
                  <a:srgbClr val="953735"/>
                </a:solidFill>
              </a:rPr>
              <a:t>değişken girdilerden dolayı firmanın uğradığı maliyet</a:t>
            </a:r>
          </a:p>
          <a:p>
            <a:pPr lvl="1"/>
            <a:r>
              <a:rPr lang="en-US" altLang="tr-TR" i="1" smtClean="0">
                <a:solidFill>
                  <a:srgbClr val="953735"/>
                </a:solidFill>
              </a:rPr>
              <a:t>Değişken girdi artarsa hem TC hem Q artar</a:t>
            </a:r>
          </a:p>
          <a:p>
            <a:pPr lvl="1"/>
            <a:r>
              <a:rPr lang="en-US" altLang="tr-TR" i="1" smtClean="0">
                <a:solidFill>
                  <a:srgbClr val="953735"/>
                </a:solidFill>
              </a:rPr>
              <a:t>Alternatif, TVC= w*L   </a:t>
            </a:r>
          </a:p>
          <a:p>
            <a:r>
              <a:rPr lang="en-US" altLang="tr-TR" smtClean="0"/>
              <a:t>Kısa dönem toplam maliyet ((SR)TC) =TVC+TFC</a:t>
            </a:r>
          </a:p>
          <a:p>
            <a:pPr>
              <a:buFont typeface="Arial" panose="020B0604020202020204" pitchFamily="34" charset="0"/>
              <a:buNone/>
            </a:pPr>
            <a:endParaRPr lang="en-US" altLang="tr-TR" smtClean="0"/>
          </a:p>
          <a:p>
            <a:pPr>
              <a:buFont typeface="Arial" panose="020B0604020202020204" pitchFamily="34" charset="0"/>
              <a:buNone/>
            </a:pPr>
            <a:endParaRPr lang="en-US" altLang="tr-TR" smtClean="0"/>
          </a:p>
          <a:p>
            <a:endParaRPr lang="en-US" altLang="tr-TR" smtClean="0"/>
          </a:p>
          <a:p>
            <a:endParaRPr lang="en-US" altLang="tr-TR" smtClean="0"/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74358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Kısa Dönemde Ortalama Maliyetler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022850"/>
          </a:xfrm>
        </p:spPr>
        <p:txBody>
          <a:bodyPr/>
          <a:lstStyle/>
          <a:p>
            <a:endParaRPr lang="en-US" altLang="tr-TR" smtClean="0"/>
          </a:p>
          <a:p>
            <a:r>
              <a:rPr lang="en-US" altLang="tr-TR" smtClean="0"/>
              <a:t>Ortalama maliyet(AC) =TC/Q=TFC/Q+TVC/Q</a:t>
            </a:r>
          </a:p>
          <a:p>
            <a:r>
              <a:rPr lang="en-US" altLang="tr-TR" smtClean="0"/>
              <a:t>Ortalama sabit maliyet AFC- </a:t>
            </a:r>
            <a:r>
              <a:rPr lang="en-US" altLang="tr-TR" i="1">
                <a:solidFill>
                  <a:srgbClr val="953735"/>
                </a:solidFill>
              </a:rPr>
              <a:t>bir birim çıktı başına düşen toplam sabit maliyeti gösterir, çıktı arttıkça azalır.</a:t>
            </a:r>
          </a:p>
          <a:p>
            <a:r>
              <a:rPr lang="en-US" altLang="tr-TR"/>
              <a:t>Ortalama değişken maliyet-</a:t>
            </a:r>
            <a:r>
              <a:rPr lang="en-US" altLang="tr-TR" i="1">
                <a:solidFill>
                  <a:srgbClr val="953735"/>
                </a:solidFill>
              </a:rPr>
              <a:t>bir birim çıktı başına düşen değişken maliyeti gösterir, çıktı arttıkça azalır.</a:t>
            </a:r>
          </a:p>
          <a:p>
            <a:pPr lvl="2"/>
            <a:r>
              <a:rPr lang="en-US" altLang="tr-TR"/>
              <a:t>Önce düşer,sonra yükselir-U şeklindedir.AVC=TVC/Q =w*L/Q</a:t>
            </a:r>
          </a:p>
          <a:p>
            <a:pPr lvl="2"/>
            <a:r>
              <a:rPr lang="en-US" altLang="en-US"/>
              <a:t>“</a:t>
            </a:r>
            <a:r>
              <a:rPr lang="en-US" altLang="ja-JP"/>
              <a:t>Azalan verimler yasası </a:t>
            </a:r>
          </a:p>
          <a:p>
            <a:pPr lvl="2"/>
            <a:r>
              <a:rPr lang="en-US" altLang="tr-TR"/>
              <a:t>Önce AVC artar sonra ATC</a:t>
            </a:r>
          </a:p>
          <a:p>
            <a:pPr>
              <a:buFont typeface="Arial" panose="020B0604020202020204" pitchFamily="34" charset="0"/>
              <a:buNone/>
            </a:pPr>
            <a:endParaRPr lang="en-US" altLang="tr-TR" smtClean="0"/>
          </a:p>
          <a:p>
            <a:endParaRPr lang="en-US" altLang="tr-TR" smtClean="0"/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60003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Kısa Dönemde Marjinal Maliyetler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tr-TR" smtClean="0"/>
          </a:p>
          <a:p>
            <a:pPr>
              <a:buFont typeface="Arial" panose="020B0604020202020204" pitchFamily="34" charset="0"/>
              <a:buNone/>
            </a:pPr>
            <a:endParaRPr lang="en-US" altLang="tr-TR">
              <a:solidFill>
                <a:srgbClr val="000000"/>
              </a:solidFill>
            </a:endParaRPr>
          </a:p>
          <a:p>
            <a:r>
              <a:rPr lang="en-US" altLang="tr-TR" smtClean="0"/>
              <a:t>MC=ΔTC/ΔQ =w*ΔL/ΔQ=w*1/MP</a:t>
            </a:r>
          </a:p>
          <a:p>
            <a:r>
              <a:rPr lang="en-US" altLang="tr-TR" smtClean="0"/>
              <a:t>MP=ΔQ/ΔL</a:t>
            </a:r>
          </a:p>
          <a:p>
            <a:endParaRPr lang="en-US" altLang="tr-TR" smtClean="0"/>
          </a:p>
          <a:p>
            <a:r>
              <a:rPr lang="en-US" altLang="tr-TR" smtClean="0"/>
              <a:t>Marjinal maliyet,üretim miktarındaki 1 birim artışın maliyete etkisi</a:t>
            </a:r>
          </a:p>
          <a:p>
            <a:endParaRPr lang="en-US" altLang="tr-TR" smtClean="0"/>
          </a:p>
          <a:p>
            <a:endParaRPr lang="en-US" altLang="tr-TR" smtClean="0"/>
          </a:p>
          <a:p>
            <a:endParaRPr lang="en-US" altLang="tr-TR" smtClean="0"/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68285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50887"/>
          </a:xfrm>
        </p:spPr>
        <p:txBody>
          <a:bodyPr/>
          <a:lstStyle/>
          <a:p>
            <a:r>
              <a:rPr lang="en-US" altLang="tr-TR" smtClean="0"/>
              <a:t>Maliyet eğrileri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1981200" y="1217613"/>
            <a:ext cx="8229600" cy="4908550"/>
          </a:xfrm>
        </p:spPr>
        <p:txBody>
          <a:bodyPr/>
          <a:lstStyle/>
          <a:p>
            <a:r>
              <a:rPr lang="en-US" altLang="tr-TR" smtClean="0"/>
              <a:t>TC=TVC+TFC</a:t>
            </a:r>
          </a:p>
          <a:p>
            <a:r>
              <a:rPr lang="en-US" altLang="tr-TR" smtClean="0"/>
              <a:t>AC=AVC+AFC</a:t>
            </a:r>
          </a:p>
          <a:p>
            <a:r>
              <a:rPr lang="en-US" altLang="tr-TR" smtClean="0"/>
              <a:t>AFC eğrisi üretim miktarı arttıkça azalır</a:t>
            </a:r>
          </a:p>
          <a:p>
            <a:r>
              <a:rPr lang="en-US" altLang="tr-TR" smtClean="0"/>
              <a:t>AC ve MC eğrileri üretim arttıkça önce azalır,sonra tekrar artmaya başlar</a:t>
            </a:r>
          </a:p>
          <a:p>
            <a:r>
              <a:rPr lang="en-US" altLang="tr-TR" smtClean="0"/>
              <a:t>MC,AC</a:t>
            </a:r>
            <a:r>
              <a:rPr lang="en-US" altLang="en-US" smtClean="0"/>
              <a:t>’</a:t>
            </a:r>
            <a:r>
              <a:rPr lang="en-US" altLang="tr-TR" smtClean="0"/>
              <a:t>dan önce minimuma ulaşır</a:t>
            </a:r>
          </a:p>
          <a:p>
            <a:r>
              <a:rPr lang="en-US" altLang="tr-TR" smtClean="0"/>
              <a:t>MC ve AC eğrileri AC</a:t>
            </a:r>
            <a:r>
              <a:rPr lang="en-US" altLang="en-US" smtClean="0"/>
              <a:t>’</a:t>
            </a:r>
            <a:r>
              <a:rPr lang="en-US" altLang="tr-TR" smtClean="0"/>
              <a:t>nin min.noktasında kesişir.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79115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KAR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Kar=TR*TC</a:t>
            </a:r>
          </a:p>
          <a:p>
            <a:r>
              <a:rPr lang="en-US" altLang="tr-TR" smtClean="0"/>
              <a:t>TR =P*Q</a:t>
            </a:r>
          </a:p>
          <a:p>
            <a:r>
              <a:rPr lang="en-US" altLang="tr-TR" smtClean="0"/>
              <a:t>Kar maksimize noktası MR=MC</a:t>
            </a:r>
          </a:p>
        </p:txBody>
      </p:sp>
    </p:spTree>
    <p:extLst>
      <p:ext uri="{BB962C8B-B14F-4D97-AF65-F5344CB8AC3E}">
        <p14:creationId xmlns:p14="http://schemas.microsoft.com/office/powerpoint/2010/main" val="214521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942975"/>
          </a:xfrm>
        </p:spPr>
        <p:txBody>
          <a:bodyPr/>
          <a:lstStyle/>
          <a:p>
            <a:r>
              <a:rPr lang="en-US" altLang="tr-TR" smtClean="0"/>
              <a:t>Uzun dönem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1981200" y="1217613"/>
            <a:ext cx="8229600" cy="5270500"/>
          </a:xfrm>
        </p:spPr>
        <p:txBody>
          <a:bodyPr/>
          <a:lstStyle/>
          <a:p>
            <a:r>
              <a:rPr lang="en-US" altLang="tr-TR" smtClean="0"/>
              <a:t>Girdilerin tamamı değişebilir,planlama dönemi,</a:t>
            </a:r>
          </a:p>
          <a:p>
            <a:r>
              <a:rPr lang="en-US" altLang="tr-TR" smtClean="0"/>
              <a:t>Ölçeğe göre getiri kavramı kullanılarak girdi ayarlaması yapılır,maliyetler ve üretim kararları etkilenir.</a:t>
            </a:r>
          </a:p>
          <a:p>
            <a:r>
              <a:rPr lang="en-US" altLang="tr-TR" smtClean="0"/>
              <a:t>Azalan verimler yasası yerine ölçek verimliliği geçerlidir.</a:t>
            </a:r>
          </a:p>
        </p:txBody>
      </p:sp>
    </p:spTree>
    <p:extLst>
      <p:ext uri="{BB962C8B-B14F-4D97-AF65-F5344CB8AC3E}">
        <p14:creationId xmlns:p14="http://schemas.microsoft.com/office/powerpoint/2010/main" val="376479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942975"/>
          </a:xfrm>
        </p:spPr>
        <p:txBody>
          <a:bodyPr/>
          <a:lstStyle/>
          <a:p>
            <a:r>
              <a:rPr lang="en-US" altLang="tr-TR" smtClean="0"/>
              <a:t>Uzun dönem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1981200" y="1217613"/>
            <a:ext cx="8229600" cy="5453062"/>
          </a:xfrm>
        </p:spPr>
        <p:txBody>
          <a:bodyPr/>
          <a:lstStyle/>
          <a:p>
            <a:r>
              <a:rPr lang="en-US" altLang="tr-TR" smtClean="0"/>
              <a:t>Ölçeğe göre getiri= %ΔTP/%Δ(K+L)</a:t>
            </a:r>
          </a:p>
          <a:p>
            <a:r>
              <a:rPr lang="en-US" altLang="tr-TR"/>
              <a:t>ÖGG=1 sabit getiri</a:t>
            </a:r>
          </a:p>
          <a:p>
            <a:r>
              <a:rPr lang="en-US" altLang="tr-TR"/>
              <a:t>ÖGG&gt;1 artan getiri</a:t>
            </a:r>
          </a:p>
          <a:p>
            <a:r>
              <a:rPr lang="en-US" altLang="tr-TR"/>
              <a:t>ÖGG&lt;1 azalan getiri</a:t>
            </a:r>
          </a:p>
          <a:p>
            <a:r>
              <a:rPr lang="en-US" altLang="tr-TR" smtClean="0"/>
              <a:t>Uzun dönem,</a:t>
            </a:r>
          </a:p>
          <a:p>
            <a:pPr lvl="1"/>
            <a:r>
              <a:rPr lang="en-US" altLang="tr-TR" smtClean="0"/>
              <a:t>Sermaye</a:t>
            </a:r>
          </a:p>
          <a:p>
            <a:pPr lvl="1"/>
            <a:r>
              <a:rPr lang="en-US" altLang="tr-TR" smtClean="0"/>
              <a:t>Büyüklük</a:t>
            </a:r>
          </a:p>
          <a:p>
            <a:pPr lvl="1"/>
            <a:r>
              <a:rPr lang="en-US" altLang="tr-TR" smtClean="0"/>
              <a:t>Planlama </a:t>
            </a:r>
          </a:p>
          <a:p>
            <a:pPr lvl="1"/>
            <a:r>
              <a:rPr lang="tr-TR" altLang="tr-TR" smtClean="0"/>
              <a:t>Y</a:t>
            </a:r>
            <a:r>
              <a:rPr lang="en-US" altLang="tr-TR" smtClean="0"/>
              <a:t>atırım (sabit sermaye)</a:t>
            </a:r>
          </a:p>
          <a:p>
            <a:pPr lvl="1"/>
            <a:r>
              <a:rPr lang="en-US" altLang="tr-TR" b="1" smtClean="0"/>
              <a:t>LRTC&lt;SRTC !!!!</a:t>
            </a:r>
          </a:p>
          <a:p>
            <a:pPr lvl="1"/>
            <a:endParaRPr lang="en-US" altLang="tr-TR" smtClean="0"/>
          </a:p>
          <a:p>
            <a:pPr lvl="1"/>
            <a:endParaRPr lang="en-US" altLang="tr-TR" smtClean="0"/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28336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259</Words>
  <Application>Microsoft Office PowerPoint</Application>
  <PresentationFormat>Geniş ekran</PresentationFormat>
  <Paragraphs>61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游ゴシック</vt:lpstr>
      <vt:lpstr>Arial</vt:lpstr>
      <vt:lpstr>Calibri</vt:lpstr>
      <vt:lpstr>Calibri Light</vt:lpstr>
      <vt:lpstr>Office Teması</vt:lpstr>
      <vt:lpstr>Maliyetler</vt:lpstr>
      <vt:lpstr>Kısa Dönemde Maliyet</vt:lpstr>
      <vt:lpstr>Kısa Dönemde Ortalama Maliyetler</vt:lpstr>
      <vt:lpstr>Kısa Dönemde Marjinal Maliyetler</vt:lpstr>
      <vt:lpstr>Maliyet eğrileri</vt:lpstr>
      <vt:lpstr>KAR</vt:lpstr>
      <vt:lpstr>Uzun dönem</vt:lpstr>
      <vt:lpstr>Uzun dönem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2</cp:revision>
  <dcterms:created xsi:type="dcterms:W3CDTF">2020-01-07T09:34:30Z</dcterms:created>
  <dcterms:modified xsi:type="dcterms:W3CDTF">2020-01-07T09:54:47Z</dcterms:modified>
</cp:coreProperties>
</file>