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1" r:id="rId5"/>
    <p:sldId id="259" r:id="rId6"/>
    <p:sldId id="26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8394" y="1779186"/>
            <a:ext cx="9144000" cy="2387600"/>
          </a:xfrm>
        </p:spPr>
        <p:txBody>
          <a:bodyPr/>
          <a:lstStyle/>
          <a:p>
            <a:r>
              <a:rPr lang="tr-TR" b="1" dirty="0" smtClean="0">
                <a:latin typeface="Times New Roman" pitchFamily="18" charset="0"/>
                <a:cs typeface="Times New Roman" pitchFamily="18" charset="0"/>
              </a:rPr>
              <a:t>IX. ANAYASA YARGISI</a:t>
            </a:r>
            <a:r>
              <a:rPr lang="tr-TR" dirty="0"/>
              <a:t/>
            </a:r>
            <a:br>
              <a:rPr lang="tr-TR" dirty="0"/>
            </a:br>
            <a:endParaRPr lang="tr-TR" dirty="0"/>
          </a:p>
        </p:txBody>
      </p:sp>
    </p:spTree>
    <p:extLst>
      <p:ext uri="{BB962C8B-B14F-4D97-AF65-F5344CB8AC3E}">
        <p14:creationId xmlns:p14="http://schemas.microsoft.com/office/powerpoint/2010/main" val="4117497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1687" y="2593171"/>
            <a:ext cx="10515600" cy="1325563"/>
          </a:xfrm>
        </p:spPr>
        <p:txBody>
          <a:bodyPr>
            <a:noAutofit/>
          </a:bodyPr>
          <a:lstStyle/>
          <a:p>
            <a:pPr>
              <a:lnSpc>
                <a:spcPct val="150000"/>
              </a:lnSpc>
            </a:pPr>
            <a:r>
              <a:rPr lang="tr-TR" sz="4000" dirty="0" smtClean="0">
                <a:latin typeface="Times New Roman" pitchFamily="18" charset="0"/>
                <a:cs typeface="Times New Roman" pitchFamily="18" charset="0"/>
              </a:rPr>
              <a:t/>
            </a:r>
            <a:br>
              <a:rPr lang="tr-TR" sz="40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A. Anayasa Yargısı Kavramı ve Tarihsel Gelişimi</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B. Anayasa Yargısı Modelleri</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C. Anayasa Yargısında Denetim Yolları</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D. </a:t>
            </a:r>
            <a:r>
              <a:rPr lang="tr-TR" sz="3200" dirty="0">
                <a:latin typeface="Times New Roman" pitchFamily="18" charset="0"/>
                <a:cs typeface="Times New Roman" pitchFamily="18" charset="0"/>
              </a:rPr>
              <a:t>Anayasa Yargısında </a:t>
            </a:r>
            <a:r>
              <a:rPr lang="tr-TR" sz="3200" dirty="0" smtClean="0">
                <a:latin typeface="Times New Roman" pitchFamily="18" charset="0"/>
                <a:cs typeface="Times New Roman" pitchFamily="18" charset="0"/>
              </a:rPr>
              <a:t>Denetimin Zamanı, Kapsamı ve Sonuçları</a:t>
            </a:r>
            <a:r>
              <a:rPr lang="tr-TR" sz="3600" b="1" dirty="0" smtClean="0">
                <a:latin typeface="Times New Roman" pitchFamily="18" charset="0"/>
                <a:cs typeface="Times New Roman" pitchFamily="18" charset="0"/>
              </a:rPr>
              <a:t/>
            </a:r>
            <a:br>
              <a:rPr lang="tr-TR" sz="3600" b="1" dirty="0" smtClean="0">
                <a:latin typeface="Times New Roman" pitchFamily="18" charset="0"/>
                <a:cs typeface="Times New Roman" pitchFamily="18" charset="0"/>
              </a:rPr>
            </a:br>
            <a:endParaRPr lang="tr-TR" sz="3600" b="1" dirty="0">
              <a:latin typeface="Times New Roman" pitchFamily="18" charset="0"/>
              <a:cs typeface="Times New Roman" pitchFamily="18" charset="0"/>
            </a:endParaRPr>
          </a:p>
        </p:txBody>
      </p:sp>
      <p:sp>
        <p:nvSpPr>
          <p:cNvPr id="3" name="2 Metin kutusu"/>
          <p:cNvSpPr txBox="1"/>
          <p:nvPr/>
        </p:nvSpPr>
        <p:spPr>
          <a:xfrm>
            <a:off x="228600" y="489857"/>
            <a:ext cx="7772400" cy="707886"/>
          </a:xfrm>
          <a:prstGeom prst="rect">
            <a:avLst/>
          </a:prstGeom>
          <a:noFill/>
        </p:spPr>
        <p:txBody>
          <a:bodyPr wrap="square" rtlCol="0">
            <a:spAutoFit/>
          </a:bodyPr>
          <a:lstStyle/>
          <a:p>
            <a:r>
              <a:rPr lang="tr-TR" sz="4000" b="1" dirty="0" smtClean="0">
                <a:latin typeface="Times New Roman" pitchFamily="18" charset="0"/>
                <a:cs typeface="Times New Roman" pitchFamily="18" charset="0"/>
              </a:rPr>
              <a:t>IX. Anayasa Yargısı</a:t>
            </a:r>
            <a:endParaRPr lang="tr-TR"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58627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538843" y="489858"/>
          <a:ext cx="10548257" cy="4935426"/>
        </p:xfrm>
        <a:graphic>
          <a:graphicData uri="http://schemas.openxmlformats.org/drawingml/2006/table">
            <a:tbl>
              <a:tblPr/>
              <a:tblGrid>
                <a:gridCol w="3151819"/>
                <a:gridCol w="3149709"/>
                <a:gridCol w="4246729"/>
              </a:tblGrid>
              <a:tr h="76721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800" b="1" dirty="0" smtClean="0">
                          <a:latin typeface="Times New Roman"/>
                          <a:ea typeface="Times New Roman"/>
                          <a:cs typeface="Times New Roman"/>
                        </a:rPr>
                        <a:t>“</a:t>
                      </a:r>
                      <a:r>
                        <a:rPr lang="tr-TR" sz="2800" b="1" dirty="0" smtClean="0">
                          <a:latin typeface="Times New Roman" pitchFamily="18" charset="0"/>
                          <a:cs typeface="Times New Roman" pitchFamily="18" charset="0"/>
                        </a:rPr>
                        <a:t>Anayasa Yargısı</a:t>
                      </a:r>
                      <a:r>
                        <a:rPr lang="tr-TR" sz="2800" b="1" dirty="0" smtClean="0">
                          <a:latin typeface="Times New Roman"/>
                          <a:ea typeface="Times New Roman"/>
                          <a:cs typeface="Times New Roman"/>
                        </a:rPr>
                        <a:t>” Konusu için Genel Kaynakça</a:t>
                      </a:r>
                    </a:p>
                    <a:p>
                      <a:pPr>
                        <a:lnSpc>
                          <a:spcPct val="115000"/>
                        </a:lnSpc>
                        <a:spcAft>
                          <a:spcPts val="0"/>
                        </a:spcAft>
                      </a:pPr>
                      <a:endParaRPr lang="tr-TR" sz="1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881">
                <a:tc>
                  <a:txBody>
                    <a:bodyPr/>
                    <a:lstStyle/>
                    <a:p>
                      <a:pPr algn="ctr">
                        <a:lnSpc>
                          <a:spcPct val="115000"/>
                        </a:lnSpc>
                        <a:spcAft>
                          <a:spcPts val="0"/>
                        </a:spcAft>
                      </a:pPr>
                      <a:r>
                        <a:rPr lang="tr-TR" sz="2400" b="1" u="sng" dirty="0" smtClean="0">
                          <a:latin typeface="Times New Roman" pitchFamily="18" charset="0"/>
                          <a:ea typeface="Times New Roman"/>
                          <a:cs typeface="Times New Roman" pitchFamily="18" charset="0"/>
                        </a:rPr>
                        <a:t>Konu Alt Başlıkları</a:t>
                      </a:r>
                      <a:endParaRPr lang="tr-TR" sz="2400" b="1" u="sng"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smtClean="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smtClean="0">
                        <a:latin typeface="Times New Roman" pitchFamily="18" charset="0"/>
                        <a:ea typeface="Times New Roman"/>
                        <a:cs typeface="Times New Roman" pitchFamily="18" charset="0"/>
                      </a:endParaRPr>
                    </a:p>
                    <a:p>
                      <a:pPr algn="ctr">
                        <a:lnSpc>
                          <a:spcPct val="115000"/>
                        </a:lnSpc>
                        <a:spcAft>
                          <a:spcPts val="0"/>
                        </a:spcAft>
                      </a:pP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079">
                <a:tc>
                  <a:txBody>
                    <a:bodyPr/>
                    <a:lstStyle/>
                    <a:p>
                      <a:pPr>
                        <a:lnSpc>
                          <a:spcPct val="115000"/>
                        </a:lnSpc>
                        <a:spcAft>
                          <a:spcPts val="0"/>
                        </a:spcAft>
                      </a:pPr>
                      <a:r>
                        <a:rPr lang="tr-TR" sz="2400" b="1" u="sng">
                          <a:solidFill>
                            <a:srgbClr val="000000"/>
                          </a:solidFill>
                          <a:latin typeface="Times New Roman"/>
                          <a:ea typeface="Times New Roman"/>
                          <a:cs typeface="Times New Roman"/>
                        </a:rPr>
                        <a:t>Anayasa Yargısı:</a:t>
                      </a:r>
                      <a:endParaRPr lang="tr-TR" sz="2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solidFill>
                            <a:srgbClr val="000000"/>
                          </a:solidFill>
                          <a:latin typeface="Times New Roman"/>
                          <a:ea typeface="Times New Roman"/>
                          <a:cs typeface="Times New Roman"/>
                        </a:rPr>
                        <a:t>-</a:t>
                      </a:r>
                      <a:endParaRPr lang="tr-TR" sz="2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a:solidFill>
                            <a:srgbClr val="000000"/>
                          </a:solidFill>
                          <a:latin typeface="Times New Roman"/>
                          <a:ea typeface="Times New Roman"/>
                          <a:cs typeface="Times New Roman"/>
                        </a:rPr>
                        <a:t>437-492 (genel olarak)</a:t>
                      </a:r>
                      <a:endParaRPr lang="tr-TR"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a:txBody>
                    <a:bodyPr/>
                    <a:lstStyle/>
                    <a:p>
                      <a:pPr>
                        <a:lnSpc>
                          <a:spcPct val="115000"/>
                        </a:lnSpc>
                        <a:spcAft>
                          <a:spcPts val="0"/>
                        </a:spcAft>
                      </a:pPr>
                      <a:r>
                        <a:rPr lang="tr-TR" sz="1800" dirty="0">
                          <a:solidFill>
                            <a:srgbClr val="000000"/>
                          </a:solidFill>
                          <a:latin typeface="Times New Roman"/>
                          <a:ea typeface="Times New Roman"/>
                          <a:cs typeface="Times New Roman"/>
                        </a:rPr>
                        <a:t>Kanunların Anayasa Uygunluğunun</a:t>
                      </a:r>
                      <a:endParaRPr lang="tr-TR" sz="1800" dirty="0">
                        <a:latin typeface="Times New Roman"/>
                        <a:ea typeface="Times New Roman"/>
                        <a:cs typeface="Times New Roman"/>
                      </a:endParaRPr>
                    </a:p>
                    <a:p>
                      <a:pPr>
                        <a:lnSpc>
                          <a:spcPct val="115000"/>
                        </a:lnSpc>
                        <a:spcAft>
                          <a:spcPts val="0"/>
                        </a:spcAft>
                      </a:pPr>
                      <a:r>
                        <a:rPr lang="tr-TR" sz="1800" dirty="0">
                          <a:solidFill>
                            <a:srgbClr val="000000"/>
                          </a:solidFill>
                          <a:latin typeface="Times New Roman"/>
                          <a:ea typeface="Times New Roman"/>
                          <a:cs typeface="Times New Roman"/>
                        </a:rPr>
                        <a:t>Siyasal ve Yargısal Denetimi</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2400">
                        <a:solidFill>
                          <a:srgbClr val="000000"/>
                        </a:solidFill>
                        <a:latin typeface="Times New Roman"/>
                        <a:ea typeface="Times New Roman"/>
                        <a:cs typeface="Times New Roman"/>
                      </a:endParaRPr>
                    </a:p>
                    <a:p>
                      <a:pPr algn="ctr">
                        <a:lnSpc>
                          <a:spcPct val="115000"/>
                        </a:lnSpc>
                        <a:spcAft>
                          <a:spcPts val="0"/>
                        </a:spcAft>
                      </a:pPr>
                      <a:r>
                        <a:rPr lang="tr-TR" sz="2400">
                          <a:solidFill>
                            <a:srgbClr val="000000"/>
                          </a:solidFill>
                          <a:latin typeface="Times New Roman"/>
                          <a:ea typeface="Times New Roman"/>
                          <a:cs typeface="Times New Roman"/>
                        </a:rPr>
                        <a:t>Genel olarak 211 vd.</a:t>
                      </a:r>
                      <a:endParaRPr lang="tr-TR"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2400" dirty="0">
                        <a:solidFill>
                          <a:srgbClr val="000000"/>
                        </a:solidFill>
                        <a:latin typeface="Times New Roman"/>
                        <a:ea typeface="Times New Roman"/>
                        <a:cs typeface="Times New Roman"/>
                      </a:endParaRPr>
                    </a:p>
                    <a:p>
                      <a:pPr algn="ctr">
                        <a:lnSpc>
                          <a:spcPct val="115000"/>
                        </a:lnSpc>
                        <a:spcAft>
                          <a:spcPts val="0"/>
                        </a:spcAft>
                      </a:pPr>
                      <a:r>
                        <a:rPr lang="tr-TR" sz="2400" dirty="0">
                          <a:solidFill>
                            <a:srgbClr val="000000"/>
                          </a:solidFill>
                          <a:latin typeface="Times New Roman"/>
                          <a:ea typeface="Times New Roman"/>
                          <a:cs typeface="Times New Roman"/>
                        </a:rPr>
                        <a:t>438-492</a:t>
                      </a:r>
                      <a:endParaRPr lang="tr-TR"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gridSpan="3">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200" b="1" u="sng" kern="1200" dirty="0" smtClean="0">
                          <a:solidFill>
                            <a:schemeClr val="tx1"/>
                          </a:solidFill>
                          <a:latin typeface="Times New Roman" pitchFamily="18" charset="0"/>
                          <a:ea typeface="+mn-ea"/>
                          <a:cs typeface="Times New Roman" pitchFamily="18" charset="0"/>
                        </a:rPr>
                        <a:t>Not:</a:t>
                      </a:r>
                      <a:r>
                        <a:rPr lang="tr-TR" sz="1200" b="1" u="none" kern="1200" baseline="0" dirty="0" smtClean="0">
                          <a:solidFill>
                            <a:schemeClr val="tx1"/>
                          </a:solidFill>
                          <a:latin typeface="Times New Roman" pitchFamily="18" charset="0"/>
                          <a:ea typeface="+mn-ea"/>
                          <a:cs typeface="Times New Roman" pitchFamily="18" charset="0"/>
                        </a:rPr>
                        <a:t> </a:t>
                      </a:r>
                      <a:r>
                        <a:rPr lang="tr-TR" sz="1200" kern="1200" dirty="0" smtClean="0">
                          <a:solidFill>
                            <a:schemeClr val="tx1"/>
                          </a:solidFill>
                          <a:latin typeface="Times New Roman" pitchFamily="18" charset="0"/>
                          <a:ea typeface="+mn-ea"/>
                          <a:cs typeface="Times New Roman" pitchFamily="18" charset="0"/>
                        </a:rPr>
                        <a:t>“Okuma Çizelgesi”, öğrencilerin </a:t>
                      </a:r>
                      <a:r>
                        <a:rPr lang="tr-TR" sz="1200" u="sng" kern="1200" dirty="0" smtClean="0">
                          <a:solidFill>
                            <a:schemeClr val="tx1"/>
                          </a:solidFill>
                          <a:latin typeface="Times New Roman" pitchFamily="18" charset="0"/>
                          <a:ea typeface="+mn-ea"/>
                          <a:cs typeface="Times New Roman" pitchFamily="18" charset="0"/>
                        </a:rPr>
                        <a:t>2017-2018 güz yarı yılında</a:t>
                      </a:r>
                      <a:r>
                        <a:rPr lang="tr-TR" sz="12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200" u="sng" kern="1200" dirty="0" smtClean="0">
                          <a:solidFill>
                            <a:schemeClr val="tx1"/>
                          </a:solidFill>
                          <a:latin typeface="Times New Roman" pitchFamily="18" charset="0"/>
                          <a:ea typeface="+mn-ea"/>
                          <a:cs typeface="Times New Roman" pitchFamily="18" charset="0"/>
                        </a:rPr>
                        <a:t>derslerde işlene konuların hepsini kapsamamaktadır.</a:t>
                      </a:r>
                      <a:endParaRPr lang="tr-TR" sz="12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0775" y="2618928"/>
            <a:ext cx="10515600" cy="1325563"/>
          </a:xfrm>
        </p:spPr>
        <p:txBody>
          <a:bodyPr>
            <a:noAutofit/>
          </a:bodyPr>
          <a:lstStyle/>
          <a:p>
            <a:r>
              <a:rPr lang="tr-TR" sz="4000" b="1" dirty="0" smtClean="0">
                <a:latin typeface="Times New Roman" pitchFamily="18" charset="0"/>
                <a:cs typeface="Times New Roman" pitchFamily="18" charset="0"/>
              </a:rPr>
              <a:t>“Anayasa Yargısı” </a:t>
            </a:r>
            <a:r>
              <a:rPr lang="tr-TR" sz="3600" b="1" dirty="0" smtClean="0">
                <a:latin typeface="Times New Roman" pitchFamily="18" charset="0"/>
                <a:cs typeface="Times New Roman" pitchFamily="18" charset="0"/>
              </a:rPr>
              <a:t>Konusu için Seçilmiş Kaynakça </a:t>
            </a:r>
            <a:r>
              <a:rPr lang="tr-TR" sz="3500" dirty="0" smtClean="0">
                <a:latin typeface="Times New Roman" pitchFamily="18" charset="0"/>
                <a:cs typeface="Times New Roman" pitchFamily="18" charset="0"/>
              </a:rPr>
              <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dirty="0">
                <a:latin typeface="Times New Roman" pitchFamily="18" charset="0"/>
                <a:cs typeface="Times New Roman" pitchFamily="18" charset="0"/>
              </a:rPr>
              <a:t>İbrahim Ö. Kaboğlu, </a:t>
            </a:r>
            <a:r>
              <a:rPr lang="tr-TR" sz="3500" b="1" dirty="0">
                <a:latin typeface="Times New Roman" pitchFamily="18" charset="0"/>
                <a:cs typeface="Times New Roman" pitchFamily="18" charset="0"/>
              </a:rPr>
              <a:t>Anayasa Yargısı - Avrupa Modeli </a:t>
            </a:r>
            <a:r>
              <a:rPr lang="tr-TR" sz="3500" b="1" dirty="0" smtClean="0">
                <a:latin typeface="Times New Roman" pitchFamily="18" charset="0"/>
                <a:cs typeface="Times New Roman" pitchFamily="18" charset="0"/>
              </a:rPr>
              <a:t>	ve </a:t>
            </a:r>
            <a:r>
              <a:rPr lang="tr-TR" sz="3500" b="1" dirty="0">
                <a:latin typeface="Times New Roman" pitchFamily="18" charset="0"/>
                <a:cs typeface="Times New Roman" pitchFamily="18" charset="0"/>
              </a:rPr>
              <a:t>Türkiye</a:t>
            </a:r>
            <a:r>
              <a:rPr lang="tr-TR" sz="3500" dirty="0">
                <a:latin typeface="Times New Roman" pitchFamily="18" charset="0"/>
                <a:cs typeface="Times New Roman" pitchFamily="18" charset="0"/>
              </a:rPr>
              <a:t>, 4.b., İmge Kitabevi, Ankara 2007</a:t>
            </a:r>
            <a:r>
              <a:rPr lang="tr-TR" sz="3500" dirty="0" smtClean="0">
                <a:latin typeface="Times New Roman" pitchFamily="18" charset="0"/>
                <a:cs typeface="Times New Roman" pitchFamily="18" charset="0"/>
              </a:rPr>
              <a:t>.</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dirty="0">
                <a:latin typeface="Times New Roman" pitchFamily="18" charset="0"/>
                <a:cs typeface="Times New Roman" pitchFamily="18" charset="0"/>
              </a:rPr>
              <a:t>O. Korkut Kanadoğlu, </a:t>
            </a:r>
            <a:r>
              <a:rPr lang="tr-TR" sz="3500" b="1" dirty="0">
                <a:latin typeface="Times New Roman" pitchFamily="18" charset="0"/>
                <a:cs typeface="Times New Roman" pitchFamily="18" charset="0"/>
              </a:rPr>
              <a:t>Anayasa Mahkemesi</a:t>
            </a:r>
            <a:r>
              <a:rPr lang="tr-TR" sz="3500" dirty="0">
                <a:latin typeface="Times New Roman" pitchFamily="18" charset="0"/>
                <a:cs typeface="Times New Roman" pitchFamily="18" charset="0"/>
              </a:rPr>
              <a:t>, Beta, </a:t>
            </a:r>
            <a:r>
              <a:rPr lang="tr-TR" sz="3500" dirty="0" smtClean="0">
                <a:latin typeface="Times New Roman" pitchFamily="18" charset="0"/>
                <a:cs typeface="Times New Roman" pitchFamily="18" charset="0"/>
              </a:rPr>
              <a:t>	İstanbul </a:t>
            </a:r>
            <a:r>
              <a:rPr lang="tr-TR" sz="3500" dirty="0">
                <a:latin typeface="Times New Roman" pitchFamily="18" charset="0"/>
                <a:cs typeface="Times New Roman" pitchFamily="18" charset="0"/>
              </a:rPr>
              <a:t>2004.</a:t>
            </a:r>
            <a:br>
              <a:rPr lang="tr-TR" sz="3500" dirty="0">
                <a:latin typeface="Times New Roman" pitchFamily="18" charset="0"/>
                <a:cs typeface="Times New Roman" pitchFamily="18" charset="0"/>
              </a:rPr>
            </a:br>
            <a:endParaRPr lang="tr-TR" sz="3500" dirty="0">
              <a:latin typeface="Times New Roman" pitchFamily="18" charset="0"/>
              <a:cs typeface="Times New Roman" pitchFamily="18" charset="0"/>
            </a:endParaRPr>
          </a:p>
        </p:txBody>
      </p:sp>
    </p:spTree>
    <p:extLst>
      <p:ext uri="{BB962C8B-B14F-4D97-AF65-F5344CB8AC3E}">
        <p14:creationId xmlns:p14="http://schemas.microsoft.com/office/powerpoint/2010/main" val="201004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837" y="2528775"/>
            <a:ext cx="10515600" cy="1325563"/>
          </a:xfrm>
        </p:spPr>
        <p:txBody>
          <a:bodyPr>
            <a:noAutofit/>
          </a:bodyPr>
          <a:lstStyle/>
          <a:p>
            <a:r>
              <a:rPr lang="tr-TR" sz="2800" b="1" u="sng" dirty="0" smtClean="0">
                <a:latin typeface="Times New Roman" pitchFamily="18" charset="0"/>
                <a:cs typeface="Times New Roman" pitchFamily="18" charset="0"/>
              </a:rPr>
              <a:t/>
            </a:r>
            <a:br>
              <a:rPr lang="tr-TR" sz="2800" b="1" u="sng" dirty="0" smtClean="0">
                <a:latin typeface="Times New Roman" pitchFamily="18" charset="0"/>
                <a:cs typeface="Times New Roman" pitchFamily="18" charset="0"/>
              </a:rPr>
            </a:br>
            <a:r>
              <a:rPr lang="tr-TR" sz="2800" b="1" u="sng" dirty="0" smtClean="0">
                <a:latin typeface="Times New Roman" pitchFamily="18" charset="0"/>
                <a:cs typeface="Times New Roman" pitchFamily="18" charset="0"/>
              </a:rPr>
              <a:t/>
            </a:r>
            <a:br>
              <a:rPr lang="tr-TR" sz="2800" b="1" u="sng" dirty="0" smtClean="0">
                <a:latin typeface="Times New Roman" pitchFamily="18" charset="0"/>
                <a:cs typeface="Times New Roman" pitchFamily="18" charset="0"/>
              </a:rPr>
            </a:br>
            <a:r>
              <a:rPr lang="tr-TR" sz="2800" b="1" u="sng" dirty="0" smtClean="0">
                <a:latin typeface="Times New Roman" pitchFamily="18" charset="0"/>
                <a:cs typeface="Times New Roman" pitchFamily="18" charset="0"/>
              </a:rPr>
              <a:t/>
            </a:r>
            <a:br>
              <a:rPr lang="tr-TR" sz="2800" b="1" u="sng" dirty="0" smtClean="0">
                <a:latin typeface="Times New Roman" pitchFamily="18" charset="0"/>
                <a:cs typeface="Times New Roman" pitchFamily="18" charset="0"/>
              </a:rPr>
            </a:br>
            <a:r>
              <a:rPr lang="tr-TR" sz="3500" b="1" u="sng" dirty="0" smtClean="0">
                <a:latin typeface="Times New Roman" pitchFamily="18" charset="0"/>
                <a:cs typeface="Times New Roman" pitchFamily="18" charset="0"/>
              </a:rPr>
              <a:t>SORU ÖRNEKLERİ</a:t>
            </a:r>
            <a:r>
              <a:rPr lang="tr-TR" sz="3500" dirty="0" smtClean="0">
                <a:latin typeface="Times New Roman" pitchFamily="18" charset="0"/>
                <a:cs typeface="Times New Roman" pitchFamily="18" charset="0"/>
              </a:rPr>
              <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b="1" dirty="0" smtClean="0">
                <a:latin typeface="Times New Roman" pitchFamily="18" charset="0"/>
                <a:cs typeface="Times New Roman" pitchFamily="18" charset="0"/>
              </a:rPr>
              <a:t>1. </a:t>
            </a:r>
            <a:r>
              <a:rPr lang="tr-TR" sz="3500" dirty="0">
                <a:latin typeface="Times New Roman" pitchFamily="18" charset="0"/>
                <a:cs typeface="Times New Roman" pitchFamily="18" charset="0"/>
              </a:rPr>
              <a:t>Anayasa yargısı, son </a:t>
            </a:r>
            <a:r>
              <a:rPr lang="tr-TR" sz="3500" dirty="0" err="1">
                <a:latin typeface="Times New Roman" pitchFamily="18" charset="0"/>
                <a:cs typeface="Times New Roman" pitchFamily="18" charset="0"/>
              </a:rPr>
              <a:t>üçyüz</a:t>
            </a:r>
            <a:r>
              <a:rPr lang="tr-TR" sz="3500" dirty="0">
                <a:latin typeface="Times New Roman" pitchFamily="18" charset="0"/>
                <a:cs typeface="Times New Roman" pitchFamily="18" charset="0"/>
              </a:rPr>
              <a:t> yıldaki siyasî ve hukukî gelişmeler içinde, bazı temel kavramlar üzerinde belli bir anlayışa varılmasıyla ortaya çıkmış ve yayılmıştır. Anayasa yargısının benimsenmesinde rol oynayan bu temel kavramlar hakkında kısaca bilgi </a:t>
            </a:r>
            <a:r>
              <a:rPr lang="tr-TR" sz="3500" dirty="0" smtClean="0">
                <a:latin typeface="Times New Roman" pitchFamily="18" charset="0"/>
                <a:cs typeface="Times New Roman" pitchFamily="18" charset="0"/>
              </a:rPr>
              <a:t>veriniz.</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b="1" dirty="0" smtClean="0">
                <a:latin typeface="Times New Roman" pitchFamily="18" charset="0"/>
                <a:cs typeface="Times New Roman" pitchFamily="18" charset="0"/>
              </a:rPr>
              <a:t>2. </a:t>
            </a:r>
            <a:r>
              <a:rPr lang="tr-TR" sz="3500" dirty="0">
                <a:latin typeface="Times New Roman" pitchFamily="18" charset="0"/>
                <a:cs typeface="Times New Roman" pitchFamily="18" charset="0"/>
              </a:rPr>
              <a:t>“Katı anayasa” ve “çoğulcu demokrasi” kavramlarının anayasa yargısının benimsenmesindeki etkileri konusunda kısaca bilgi </a:t>
            </a:r>
            <a:r>
              <a:rPr lang="tr-TR" sz="3500" dirty="0" smtClean="0">
                <a:latin typeface="Times New Roman" pitchFamily="18" charset="0"/>
                <a:cs typeface="Times New Roman" pitchFamily="18" charset="0"/>
              </a:rPr>
              <a:t>veriniz.</a:t>
            </a:r>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r>
              <a:rPr lang="tr-TR" sz="2800" b="1" dirty="0">
                <a:latin typeface="Times New Roman" pitchFamily="18" charset="0"/>
                <a:cs typeface="Times New Roman" pitchFamily="18" charset="0"/>
              </a:rPr>
              <a:t/>
            </a:r>
            <a:br>
              <a:rPr lang="tr-TR" sz="2800" b="1" dirty="0">
                <a:latin typeface="Times New Roman" pitchFamily="18" charset="0"/>
                <a:cs typeface="Times New Roman" pitchFamily="18" charset="0"/>
              </a:rPr>
            </a:b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320443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1079" y="925551"/>
            <a:ext cx="10515600" cy="4449337"/>
          </a:xfrm>
        </p:spPr>
        <p:txBody>
          <a:bodyPr>
            <a:noAutofit/>
          </a:bodyPr>
          <a:lstStyle/>
          <a:p>
            <a:r>
              <a:rPr lang="tr-TR" sz="3500" b="1" dirty="0">
                <a:latin typeface="Times New Roman" pitchFamily="18" charset="0"/>
                <a:cs typeface="Times New Roman" pitchFamily="18" charset="0"/>
              </a:rPr>
              <a:t>3. </a:t>
            </a:r>
            <a:r>
              <a:rPr lang="tr-TR" sz="3500" dirty="0" smtClean="0">
                <a:latin typeface="Times New Roman" pitchFamily="18" charset="0"/>
                <a:cs typeface="Times New Roman" pitchFamily="18" charset="0"/>
              </a:rPr>
              <a:t>Aşağıdakileri </a:t>
            </a:r>
            <a:r>
              <a:rPr lang="tr-TR" sz="3500" dirty="0" smtClean="0">
                <a:latin typeface="Times New Roman" pitchFamily="18" charset="0"/>
                <a:cs typeface="Times New Roman" pitchFamily="18" charset="0"/>
              </a:rPr>
              <a:t>açıklayınız:</a:t>
            </a: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b="1" dirty="0">
                <a:latin typeface="Times New Roman" pitchFamily="18" charset="0"/>
                <a:cs typeface="Times New Roman" pitchFamily="18" charset="0"/>
              </a:rPr>
              <a:t>a. </a:t>
            </a:r>
            <a:r>
              <a:rPr lang="tr-TR" sz="3500" dirty="0" smtClean="0">
                <a:latin typeface="Times New Roman" pitchFamily="18" charset="0"/>
                <a:cs typeface="Times New Roman" pitchFamily="18" charset="0"/>
              </a:rPr>
              <a:t>John Marshall ve kanunların anayasaya uygunluğunun yargısal denetimi</a:t>
            </a:r>
            <a:br>
              <a:rPr lang="tr-TR" sz="3500" dirty="0" smtClean="0">
                <a:latin typeface="Times New Roman" pitchFamily="18" charset="0"/>
                <a:cs typeface="Times New Roman" pitchFamily="18" charset="0"/>
              </a:rPr>
            </a:br>
            <a:r>
              <a:rPr lang="tr-TR" sz="3500" b="1" dirty="0" smtClean="0">
                <a:latin typeface="Times New Roman" pitchFamily="18" charset="0"/>
                <a:cs typeface="Times New Roman" pitchFamily="18" charset="0"/>
              </a:rPr>
              <a:t/>
            </a:r>
            <a:br>
              <a:rPr lang="tr-TR" sz="3500" b="1" dirty="0" smtClean="0">
                <a:latin typeface="Times New Roman" pitchFamily="18" charset="0"/>
                <a:cs typeface="Times New Roman" pitchFamily="18" charset="0"/>
              </a:rPr>
            </a:br>
            <a:r>
              <a:rPr lang="tr-TR" sz="3500" b="1" dirty="0" smtClean="0">
                <a:latin typeface="Times New Roman" pitchFamily="18" charset="0"/>
                <a:cs typeface="Times New Roman" pitchFamily="18" charset="0"/>
              </a:rPr>
              <a:t>b.</a:t>
            </a:r>
            <a:r>
              <a:rPr lang="tr-TR" sz="3500" dirty="0" smtClean="0">
                <a:latin typeface="Times New Roman" pitchFamily="18" charset="0"/>
                <a:cs typeface="Times New Roman" pitchFamily="18" charset="0"/>
              </a:rPr>
              <a:t>Merkezileşmemiş </a:t>
            </a:r>
            <a:r>
              <a:rPr lang="tr-TR" sz="3500" dirty="0">
                <a:latin typeface="Times New Roman" pitchFamily="18" charset="0"/>
                <a:cs typeface="Times New Roman" pitchFamily="18" charset="0"/>
              </a:rPr>
              <a:t>anayasa </a:t>
            </a:r>
            <a:r>
              <a:rPr lang="tr-TR" sz="3500" dirty="0" smtClean="0">
                <a:latin typeface="Times New Roman" pitchFamily="18" charset="0"/>
                <a:cs typeface="Times New Roman" pitchFamily="18" charset="0"/>
              </a:rPr>
              <a:t>yargısı</a:t>
            </a:r>
            <a:br>
              <a:rPr lang="tr-TR" sz="3500" dirty="0" smtClean="0">
                <a:latin typeface="Times New Roman" pitchFamily="18" charset="0"/>
                <a:cs typeface="Times New Roman" pitchFamily="18" charset="0"/>
              </a:rPr>
            </a:b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b="1" dirty="0">
                <a:latin typeface="Times New Roman" pitchFamily="18" charset="0"/>
                <a:cs typeface="Times New Roman" pitchFamily="18" charset="0"/>
              </a:rPr>
              <a:t>c</a:t>
            </a:r>
            <a:r>
              <a:rPr lang="tr-TR" sz="3500" b="1" dirty="0" smtClean="0">
                <a:latin typeface="Times New Roman" pitchFamily="18" charset="0"/>
                <a:cs typeface="Times New Roman" pitchFamily="18" charset="0"/>
              </a:rPr>
              <a:t>. </a:t>
            </a:r>
            <a:r>
              <a:rPr lang="tr-TR" sz="3500" dirty="0">
                <a:latin typeface="Times New Roman" pitchFamily="18" charset="0"/>
                <a:cs typeface="Times New Roman" pitchFamily="18" charset="0"/>
              </a:rPr>
              <a:t>Önleyici </a:t>
            </a:r>
            <a:r>
              <a:rPr lang="tr-TR" sz="3500" dirty="0" smtClean="0">
                <a:latin typeface="Times New Roman" pitchFamily="18" charset="0"/>
                <a:cs typeface="Times New Roman" pitchFamily="18" charset="0"/>
              </a:rPr>
              <a:t>Denetim</a:t>
            </a:r>
            <a:r>
              <a:rPr lang="tr-TR" sz="3500" dirty="0">
                <a:latin typeface="Times New Roman" pitchFamily="18" charset="0"/>
                <a:cs typeface="Times New Roman" pitchFamily="18" charset="0"/>
              </a:rPr>
              <a:t/>
            </a:r>
            <a:br>
              <a:rPr lang="tr-TR" sz="3500" dirty="0">
                <a:latin typeface="Times New Roman" pitchFamily="18" charset="0"/>
                <a:cs typeface="Times New Roman" pitchFamily="18" charset="0"/>
              </a:rPr>
            </a:br>
            <a:r>
              <a:rPr lang="tr-TR" sz="3500" b="1" dirty="0" smtClean="0">
                <a:latin typeface="Times New Roman" pitchFamily="18" charset="0"/>
                <a:cs typeface="Times New Roman" pitchFamily="18" charset="0"/>
              </a:rPr>
              <a:t> </a:t>
            </a:r>
            <a:r>
              <a:rPr lang="tr-TR" sz="3500" b="1" dirty="0">
                <a:latin typeface="Times New Roman" pitchFamily="18" charset="0"/>
                <a:cs typeface="Times New Roman" pitchFamily="18" charset="0"/>
              </a:rPr>
              <a:t/>
            </a:r>
            <a:br>
              <a:rPr lang="tr-TR" sz="3500" b="1" dirty="0">
                <a:latin typeface="Times New Roman" pitchFamily="18" charset="0"/>
                <a:cs typeface="Times New Roman" pitchFamily="18" charset="0"/>
              </a:rPr>
            </a:br>
            <a:endParaRPr lang="tr-TR" sz="3500" dirty="0">
              <a:latin typeface="Times New Roman" pitchFamily="18" charset="0"/>
              <a:cs typeface="Times New Roman" pitchFamily="18" charset="0"/>
            </a:endParaRPr>
          </a:p>
        </p:txBody>
      </p:sp>
    </p:spTree>
    <p:extLst>
      <p:ext uri="{BB962C8B-B14F-4D97-AF65-F5344CB8AC3E}">
        <p14:creationId xmlns:p14="http://schemas.microsoft.com/office/powerpoint/2010/main" val="16058710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108</Words>
  <Application>Microsoft Office PowerPoint</Application>
  <PresentationFormat>Custom</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Teması</vt:lpstr>
      <vt:lpstr>IX. ANAYASA YARGISI </vt:lpstr>
      <vt:lpstr> A. Anayasa Yargısı Kavramı ve Tarihsel Gelişimi B. Anayasa Yargısı Modelleri C. Anayasa Yargısında Denetim Yolları D. Anayasa Yargısında Denetimin Zamanı, Kapsamı ve Sonuçları </vt:lpstr>
      <vt:lpstr>PowerPoint Presentation</vt:lpstr>
      <vt:lpstr>“Anayasa Yargısı” Konusu için Seçilmiş Kaynakça   İbrahim Ö. Kaboğlu, Anayasa Yargısı - Avrupa Modeli  ve Türkiye, 4.b., İmge Kitabevi, Ankara 2007.  O. Korkut Kanadoğlu, Anayasa Mahkemesi, Beta,  İstanbul 2004. </vt:lpstr>
      <vt:lpstr>   SORU ÖRNEKLERİ  1. Anayasa yargısı, son üçyüz yıldaki siyasî ve hukukî gelişmeler içinde, bazı temel kavramlar üzerinde belli bir anlayışa varılmasıyla ortaya çıkmış ve yayılmıştır. Anayasa yargısının benimsenmesinde rol oynayan bu temel kavramlar hakkında kısaca bilgi veriniz.  2. “Katı anayasa” ve “çoğulcu demokrasi” kavramlarının anayasa yargısının benimsenmesindeki etkileri konusunda kısaca bilgi veriniz.  </vt:lpstr>
      <vt:lpstr>3. Aşağıdakileri açıklayınız:  a. John Marshall ve kanunların anayasaya uygunluğunun yargısal denetimi  b.Merkezileşmemiş anayasa yargısı  c. Önleyici Denetim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16</cp:revision>
  <dcterms:created xsi:type="dcterms:W3CDTF">2017-10-23T13:24:59Z</dcterms:created>
  <dcterms:modified xsi:type="dcterms:W3CDTF">2017-11-27T15:13:54Z</dcterms:modified>
</cp:coreProperties>
</file>