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7" r:id="rId2"/>
    <p:sldId id="278" r:id="rId3"/>
    <p:sldId id="277" r:id="rId4"/>
    <p:sldId id="273" r:id="rId5"/>
    <p:sldId id="275" r:id="rId6"/>
    <p:sldId id="280" r:id="rId7"/>
    <p:sldId id="274" r:id="rId8"/>
    <p:sldId id="279" r:id="rId9"/>
    <p:sldId id="276" r:id="rId10"/>
    <p:sldId id="258" r:id="rId11"/>
    <p:sldId id="281"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3" d="100"/>
          <a:sy n="53"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826D4B-CCC6-B847-B589-749C61E0B6DA}" type="datetimeFigureOut">
              <a:rPr lang="en-US" smtClean="0"/>
              <a:t>05/05/20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845A74-3E45-B547-A6B5-9D08455F51EB}" type="slidenum">
              <a:rPr lang="en-US" smtClean="0"/>
              <a:t>‹#›</a:t>
            </a:fld>
            <a:endParaRPr lang="en-US"/>
          </a:p>
        </p:txBody>
      </p:sp>
    </p:spTree>
    <p:extLst>
      <p:ext uri="{BB962C8B-B14F-4D97-AF65-F5344CB8AC3E}">
        <p14:creationId xmlns:p14="http://schemas.microsoft.com/office/powerpoint/2010/main" val="294340165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AF95CFE8-0438-7B41-8703-C45B46098C09}"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7372A4-A629-D643-9343-FCFF787B38C8}" type="slidenum">
              <a:rPr lang="en-US" smtClean="0"/>
              <a:t>‹#›</a:t>
            </a:fld>
            <a:endParaRPr lang="en-US"/>
          </a:p>
        </p:txBody>
      </p:sp>
    </p:spTree>
    <p:extLst>
      <p:ext uri="{BB962C8B-B14F-4D97-AF65-F5344CB8AC3E}">
        <p14:creationId xmlns:p14="http://schemas.microsoft.com/office/powerpoint/2010/main" val="3439011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F95CFE8-0438-7B41-8703-C45B46098C09}"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7372A4-A629-D643-9343-FCFF787B38C8}" type="slidenum">
              <a:rPr lang="en-US" smtClean="0"/>
              <a:t>‹#›</a:t>
            </a:fld>
            <a:endParaRPr lang="en-US"/>
          </a:p>
        </p:txBody>
      </p:sp>
    </p:spTree>
    <p:extLst>
      <p:ext uri="{BB962C8B-B14F-4D97-AF65-F5344CB8AC3E}">
        <p14:creationId xmlns:p14="http://schemas.microsoft.com/office/powerpoint/2010/main" val="912810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F95CFE8-0438-7B41-8703-C45B46098C09}"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7372A4-A629-D643-9343-FCFF787B38C8}" type="slidenum">
              <a:rPr lang="en-US" smtClean="0"/>
              <a:t>‹#›</a:t>
            </a:fld>
            <a:endParaRPr lang="en-US"/>
          </a:p>
        </p:txBody>
      </p:sp>
    </p:spTree>
    <p:extLst>
      <p:ext uri="{BB962C8B-B14F-4D97-AF65-F5344CB8AC3E}">
        <p14:creationId xmlns:p14="http://schemas.microsoft.com/office/powerpoint/2010/main" val="3177878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F95CFE8-0438-7B41-8703-C45B46098C09}"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7372A4-A629-D643-9343-FCFF787B38C8}" type="slidenum">
              <a:rPr lang="en-US" smtClean="0"/>
              <a:t>‹#›</a:t>
            </a:fld>
            <a:endParaRPr lang="en-US"/>
          </a:p>
        </p:txBody>
      </p:sp>
    </p:spTree>
    <p:extLst>
      <p:ext uri="{BB962C8B-B14F-4D97-AF65-F5344CB8AC3E}">
        <p14:creationId xmlns:p14="http://schemas.microsoft.com/office/powerpoint/2010/main" val="34850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F95CFE8-0438-7B41-8703-C45B46098C09}"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7372A4-A629-D643-9343-FCFF787B38C8}" type="slidenum">
              <a:rPr lang="en-US" smtClean="0"/>
              <a:t>‹#›</a:t>
            </a:fld>
            <a:endParaRPr lang="en-US"/>
          </a:p>
        </p:txBody>
      </p:sp>
    </p:spTree>
    <p:extLst>
      <p:ext uri="{BB962C8B-B14F-4D97-AF65-F5344CB8AC3E}">
        <p14:creationId xmlns:p14="http://schemas.microsoft.com/office/powerpoint/2010/main" val="945325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AF95CFE8-0438-7B41-8703-C45B46098C09}"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7372A4-A629-D643-9343-FCFF787B38C8}" type="slidenum">
              <a:rPr lang="en-US" smtClean="0"/>
              <a:t>‹#›</a:t>
            </a:fld>
            <a:endParaRPr lang="en-US"/>
          </a:p>
        </p:txBody>
      </p:sp>
    </p:spTree>
    <p:extLst>
      <p:ext uri="{BB962C8B-B14F-4D97-AF65-F5344CB8AC3E}">
        <p14:creationId xmlns:p14="http://schemas.microsoft.com/office/powerpoint/2010/main" val="1146963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AF95CFE8-0438-7B41-8703-C45B46098C09}"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7372A4-A629-D643-9343-FCFF787B38C8}" type="slidenum">
              <a:rPr lang="en-US" smtClean="0"/>
              <a:t>‹#›</a:t>
            </a:fld>
            <a:endParaRPr lang="en-US"/>
          </a:p>
        </p:txBody>
      </p:sp>
    </p:spTree>
    <p:extLst>
      <p:ext uri="{BB962C8B-B14F-4D97-AF65-F5344CB8AC3E}">
        <p14:creationId xmlns:p14="http://schemas.microsoft.com/office/powerpoint/2010/main" val="2771150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AF95CFE8-0438-7B41-8703-C45B46098C09}"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7372A4-A629-D643-9343-FCFF787B38C8}" type="slidenum">
              <a:rPr lang="en-US" smtClean="0"/>
              <a:t>‹#›</a:t>
            </a:fld>
            <a:endParaRPr lang="en-US"/>
          </a:p>
        </p:txBody>
      </p:sp>
    </p:spTree>
    <p:extLst>
      <p:ext uri="{BB962C8B-B14F-4D97-AF65-F5344CB8AC3E}">
        <p14:creationId xmlns:p14="http://schemas.microsoft.com/office/powerpoint/2010/main" val="56861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95CFE8-0438-7B41-8703-C45B46098C09}"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7372A4-A629-D643-9343-FCFF787B38C8}" type="slidenum">
              <a:rPr lang="en-US" smtClean="0"/>
              <a:t>‹#›</a:t>
            </a:fld>
            <a:endParaRPr lang="en-US"/>
          </a:p>
        </p:txBody>
      </p:sp>
    </p:spTree>
    <p:extLst>
      <p:ext uri="{BB962C8B-B14F-4D97-AF65-F5344CB8AC3E}">
        <p14:creationId xmlns:p14="http://schemas.microsoft.com/office/powerpoint/2010/main" val="2734692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F95CFE8-0438-7B41-8703-C45B46098C09}"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7372A4-A629-D643-9343-FCFF787B38C8}" type="slidenum">
              <a:rPr lang="en-US" smtClean="0"/>
              <a:t>‹#›</a:t>
            </a:fld>
            <a:endParaRPr lang="en-US"/>
          </a:p>
        </p:txBody>
      </p:sp>
    </p:spTree>
    <p:extLst>
      <p:ext uri="{BB962C8B-B14F-4D97-AF65-F5344CB8AC3E}">
        <p14:creationId xmlns:p14="http://schemas.microsoft.com/office/powerpoint/2010/main" val="2547082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F95CFE8-0438-7B41-8703-C45B46098C09}"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7372A4-A629-D643-9343-FCFF787B38C8}" type="slidenum">
              <a:rPr lang="en-US" smtClean="0"/>
              <a:t>‹#›</a:t>
            </a:fld>
            <a:endParaRPr lang="en-US"/>
          </a:p>
        </p:txBody>
      </p:sp>
    </p:spTree>
    <p:extLst>
      <p:ext uri="{BB962C8B-B14F-4D97-AF65-F5344CB8AC3E}">
        <p14:creationId xmlns:p14="http://schemas.microsoft.com/office/powerpoint/2010/main" val="306544138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95CFE8-0438-7B41-8703-C45B46098C09}"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372A4-A629-D643-9343-FCFF787B38C8}" type="slidenum">
              <a:rPr lang="en-US" smtClean="0"/>
              <a:t>‹#›</a:t>
            </a:fld>
            <a:endParaRPr lang="en-US"/>
          </a:p>
        </p:txBody>
      </p:sp>
    </p:spTree>
    <p:extLst>
      <p:ext uri="{BB962C8B-B14F-4D97-AF65-F5344CB8AC3E}">
        <p14:creationId xmlns:p14="http://schemas.microsoft.com/office/powerpoint/2010/main" val="1361330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Ohio </a:t>
            </a:r>
            <a:r>
              <a:rPr lang="tr-TR" b="1" dirty="0" err="1" smtClean="0"/>
              <a:t>State</a:t>
            </a:r>
            <a:r>
              <a:rPr lang="tr-TR" b="1" dirty="0" smtClean="0"/>
              <a:t> Üniversitesi Araştırmaları</a:t>
            </a:r>
            <a:endParaRPr lang="tr-TR" dirty="0"/>
          </a:p>
        </p:txBody>
      </p:sp>
      <p:sp>
        <p:nvSpPr>
          <p:cNvPr id="3" name="2 İçerik Yer Tutucusu"/>
          <p:cNvSpPr>
            <a:spLocks noGrp="1"/>
          </p:cNvSpPr>
          <p:nvPr>
            <p:ph idx="1"/>
          </p:nvPr>
        </p:nvSpPr>
        <p:spPr>
          <a:xfrm>
            <a:off x="285720" y="1785926"/>
            <a:ext cx="8572560" cy="4786346"/>
          </a:xfrm>
        </p:spPr>
        <p:txBody>
          <a:bodyPr>
            <a:normAutofit/>
          </a:bodyPr>
          <a:lstStyle/>
          <a:p>
            <a:r>
              <a:rPr lang="tr-TR" dirty="0" smtClean="0"/>
              <a:t>Davranışsal teorilerin en kapsamlısı Ohio </a:t>
            </a:r>
            <a:r>
              <a:rPr lang="tr-TR" dirty="0" err="1" smtClean="0"/>
              <a:t>State</a:t>
            </a:r>
            <a:r>
              <a:rPr lang="tr-TR" dirty="0" smtClean="0"/>
              <a:t> Üniversitesinde 1940’ </a:t>
            </a:r>
            <a:r>
              <a:rPr lang="tr-TR" dirty="0" err="1" smtClean="0"/>
              <a:t>ların</a:t>
            </a:r>
            <a:r>
              <a:rPr lang="tr-TR" dirty="0" smtClean="0"/>
              <a:t> sonunda başlayan araştırmaların sonucunda ortaya çıkmıştır. </a:t>
            </a: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Tree>
    <p:extLst>
      <p:ext uri="{BB962C8B-B14F-4D97-AF65-F5344CB8AC3E}">
        <p14:creationId xmlns:p14="http://schemas.microsoft.com/office/powerpoint/2010/main" val="2968859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Slayt Numarası Yer Tutucusu 2"/>
          <p:cNvSpPr>
            <a:spLocks noGrp="1"/>
          </p:cNvSpPr>
          <p:nvPr>
            <p:ph type="sldNum" sz="quarter" idx="12"/>
          </p:nvPr>
        </p:nvSpPr>
        <p:spPr/>
        <p:txBody>
          <a:bodyPr/>
          <a:lstStyle/>
          <a:p>
            <a:fld id="{B1DEFA8C-F947-479F-BE07-76B6B3F80BF1}" type="slidenum">
              <a:rPr lang="tr-TR" smtClean="0"/>
              <a:pPr/>
              <a:t>10</a:t>
            </a:fld>
            <a:endParaRPr lang="tr-TR"/>
          </a:p>
        </p:txBody>
      </p:sp>
      <p:pic>
        <p:nvPicPr>
          <p:cNvPr id="4" name="Resim 3"/>
          <p:cNvPicPr>
            <a:picLocks noChangeAspect="1"/>
          </p:cNvPicPr>
          <p:nvPr/>
        </p:nvPicPr>
        <p:blipFill>
          <a:blip r:embed="rId2"/>
          <a:stretch>
            <a:fillRect/>
          </a:stretch>
        </p:blipFill>
        <p:spPr>
          <a:xfrm>
            <a:off x="971600" y="980728"/>
            <a:ext cx="7488832" cy="5420072"/>
          </a:xfrm>
          <a:prstGeom prst="rect">
            <a:avLst/>
          </a:prstGeom>
        </p:spPr>
      </p:pic>
    </p:spTree>
    <p:extLst>
      <p:ext uri="{BB962C8B-B14F-4D97-AF65-F5344CB8AC3E}">
        <p14:creationId xmlns:p14="http://schemas.microsoft.com/office/powerpoint/2010/main" val="3026982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p:txBody>
          <a:bodyPr>
            <a:normAutofit fontScale="40000" lnSpcReduction="20000"/>
          </a:bodyPr>
          <a:lstStyle/>
          <a:p>
            <a:pPr lvl="0"/>
            <a:r>
              <a:rPr lang="tr-TR" dirty="0"/>
              <a:t>KOÇEL, T., (2011). İŞLETME YÖNETİCİLİĞİ. 8. BASKI. BETA BASIM, İSTANBUL.</a:t>
            </a:r>
            <a:endParaRPr lang="en-US" dirty="0"/>
          </a:p>
          <a:p>
            <a:pPr lvl="0"/>
            <a:r>
              <a:rPr lang="tr-TR" dirty="0"/>
              <a:t>KREITNER, R. KINICKI, A.(2008) ORGANİZATİONAL BEHAVİOR, 9. BS., ARİZONA: MC GRAW HİLL,  S.467.</a:t>
            </a:r>
            <a:endParaRPr lang="en-US" dirty="0"/>
          </a:p>
          <a:p>
            <a:pPr lvl="0"/>
            <a:r>
              <a:rPr lang="tr-TR" dirty="0"/>
              <a:t>ARSLAN, Ş. (2013), DUYGUSAL ZEKA (DÖNÜŞÜMCÜ VE ETKİLEŞİMCİ LİDERLİK), EĞİTİM KİTABEVİ YAYINLARI, KONYA, 2013</a:t>
            </a:r>
            <a:endParaRPr lang="en-US" dirty="0"/>
          </a:p>
          <a:p>
            <a:pPr lvl="0"/>
            <a:r>
              <a:rPr lang="en-US" dirty="0"/>
              <a:t>D</a:t>
            </a:r>
            <a:r>
              <a:rPr lang="tr-TR" dirty="0"/>
              <a:t>AFT</a:t>
            </a:r>
            <a:r>
              <a:rPr lang="en-US" dirty="0"/>
              <a:t>, RICHARD </a:t>
            </a:r>
            <a:r>
              <a:rPr lang="tr-TR" dirty="0"/>
              <a:t>L. </a:t>
            </a:r>
            <a:r>
              <a:rPr lang="en-US" dirty="0"/>
              <a:t>LEADERSHIP THEORY AND PRACTICE, ORLANDO, DRYDEN PRESS,1999, S.</a:t>
            </a:r>
            <a:r>
              <a:rPr lang="tr-TR" dirty="0"/>
              <a:t>39</a:t>
            </a:r>
            <a:endParaRPr lang="en-US" dirty="0"/>
          </a:p>
          <a:p>
            <a:pPr lvl="0"/>
            <a:r>
              <a:rPr lang="en-US" dirty="0"/>
              <a:t>TEKİN Y.</a:t>
            </a:r>
            <a:r>
              <a:rPr lang="tr-TR" dirty="0"/>
              <a:t>,</a:t>
            </a:r>
            <a:r>
              <a:rPr lang="en-US" dirty="0"/>
              <a:t> EHTİYAR R. / JOURNAL OF YAŞAR UNIVERSITY 2011 24(6) 4007-4023 </a:t>
            </a:r>
            <a:r>
              <a:rPr lang="tr-TR" dirty="0"/>
              <a:t> BAŞARININ TEMEL AKTÖRLERİ: VİZYONER LİDERLER </a:t>
            </a:r>
            <a:endParaRPr lang="en-US" dirty="0"/>
          </a:p>
          <a:p>
            <a:pPr lvl="0"/>
            <a:r>
              <a:rPr lang="tr-TR" dirty="0"/>
              <a:t>AYKANAT, Z., KARAMANOĞLU MEHMETBEY ÜNİVERSİTESİ SOSYAL BİLİMLER ENSTİTÜSÜKARİZMATİK LİDERLİK VE ÖRGÜT KÜLTÜRÜ İLİŞKİSİ ÜZERİNE BİR UYGULAMA</a:t>
            </a:r>
            <a:endParaRPr lang="en-US" dirty="0"/>
          </a:p>
          <a:p>
            <a:pPr lvl="0"/>
            <a:r>
              <a:rPr lang="tr-TR" dirty="0"/>
              <a:t>KAYA, S. (2013), SAĞLIK KURUMLARINDA KALİTE YÖNETİMİ T.C. ANADOLU ÜNİVERSİTESİ YAYINI N: 2858, AÇIKÖĞRETİM FAKÜLTESİ YAYINI NO: 1821</a:t>
            </a:r>
            <a:endParaRPr lang="en-US" dirty="0"/>
          </a:p>
          <a:p>
            <a:pPr lvl="0"/>
            <a:r>
              <a:rPr lang="tr-TR" dirty="0"/>
              <a:t>ÇELİK, Y. (2013), SAĞLIK KURUMLARI YÖNETİMİ T.C. ANADOLU ÜNİVERSİTESİ YAYINI N: 2858, AÇIKÖĞRETİM FAKÜLTESİ YAYINI NO: 1818</a:t>
            </a:r>
            <a:endParaRPr lang="en-US" dirty="0"/>
          </a:p>
          <a:p>
            <a:pPr lvl="0"/>
            <a:r>
              <a:rPr lang="tr-TR" dirty="0"/>
              <a:t>SELEN DOGAN, ÖZGE DEMRAL KURUMLARIN BASARISINDA DUYGUSAL ZEKANIN ROLÜ VE ÖNEMİ </a:t>
            </a:r>
            <a:r>
              <a:rPr lang="tr-TR" i="1" dirty="0"/>
              <a:t>YÖNETİM VE EKONOMİ</a:t>
            </a:r>
            <a:r>
              <a:rPr lang="tr-TR" dirty="0"/>
              <a:t> </a:t>
            </a:r>
            <a:r>
              <a:rPr lang="tr-TR" i="1" dirty="0"/>
              <a:t>YIL:2007 CİLT:14 SAYI:1 CELAL BAYAR ÜNİVERSİTESİ ..B.F. MANSA</a:t>
            </a:r>
            <a:endParaRPr lang="en-US" dirty="0"/>
          </a:p>
          <a:p>
            <a:pPr lvl="0"/>
            <a:r>
              <a:rPr lang="tr-TR"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dirty="0"/>
          </a:p>
          <a:p>
            <a:pPr lvl="0"/>
            <a:r>
              <a:rPr lang="tr-TR" dirty="0"/>
              <a:t>CAN H., 1999, ORGANİZASYON VE YÖNETİM, SİYASAL KİTAP EVİ, ANKARA</a:t>
            </a:r>
            <a:endParaRPr lang="en-US" dirty="0"/>
          </a:p>
          <a:p>
            <a:pPr lvl="0"/>
            <a:r>
              <a:rPr lang="tr-TR" dirty="0"/>
              <a:t>TÜRKMEN, İ., 2001,YÖNETİCİLER İÇİN İLETİŞİM MODELİ, MPM BASIM EVİ, ANKARA</a:t>
            </a:r>
            <a:endParaRPr lang="en-US" dirty="0"/>
          </a:p>
          <a:p>
            <a:pPr lvl="0"/>
            <a:r>
              <a:rPr lang="tr-TR" dirty="0"/>
              <a:t>TENGİLİMOĞLU, D. VE ÖZTÜRK, Y. 2004, İŞLETMELERDE HALKLA İLİŞKİLER, ANKARA:SEÇKİN YAYINCILIK. </a:t>
            </a:r>
            <a:endParaRPr lang="en-US" dirty="0"/>
          </a:p>
          <a:p>
            <a:pPr lvl="0"/>
            <a:r>
              <a:rPr lang="tr-TR" dirty="0"/>
              <a:t>BİTER, A. 2007, İŞLETMELERDE İLETİŞİMİN İŞLETME VERİMLİLİĞİNE ETKİLERİ KAHRAMANMARAŞ SÜTÇÜ İMAM ÜNİVERSİTESİ SOSYAL BİLİMLER ENSTİTÜSÜ İŞLETME ANABİLİM DALI YÜKSEK LİSANS PROJESİ</a:t>
            </a:r>
            <a:endParaRPr lang="en-US" dirty="0"/>
          </a:p>
          <a:p>
            <a:endParaRPr lang="en-US" dirty="0"/>
          </a:p>
        </p:txBody>
      </p:sp>
    </p:spTree>
    <p:extLst>
      <p:ext uri="{BB962C8B-B14F-4D97-AF65-F5344CB8AC3E}">
        <p14:creationId xmlns:p14="http://schemas.microsoft.com/office/powerpoint/2010/main" val="213335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Ohio </a:t>
            </a:r>
            <a:r>
              <a:rPr lang="tr-TR" b="1" dirty="0" err="1" smtClean="0"/>
              <a:t>State</a:t>
            </a:r>
            <a:r>
              <a:rPr lang="tr-TR" b="1" dirty="0" smtClean="0"/>
              <a:t> Üniversitesi Araştırmaları</a:t>
            </a:r>
            <a:endParaRPr lang="tr-TR" dirty="0"/>
          </a:p>
        </p:txBody>
      </p:sp>
      <p:sp>
        <p:nvSpPr>
          <p:cNvPr id="3" name="2 İçerik Yer Tutucusu"/>
          <p:cNvSpPr>
            <a:spLocks noGrp="1"/>
          </p:cNvSpPr>
          <p:nvPr>
            <p:ph idx="1"/>
          </p:nvPr>
        </p:nvSpPr>
        <p:spPr>
          <a:xfrm>
            <a:off x="285720" y="1785926"/>
            <a:ext cx="8572560" cy="4786346"/>
          </a:xfrm>
        </p:spPr>
        <p:txBody>
          <a:bodyPr>
            <a:normAutofit/>
          </a:bodyPr>
          <a:lstStyle/>
          <a:p>
            <a:r>
              <a:rPr lang="tr-TR" dirty="0" smtClean="0"/>
              <a:t>Çalışmalar lider davranışının bağımsız boyutlarını belirlemeye çalışmıştır. </a:t>
            </a: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404609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Araştırmacılar 1000’den fazla davranış boyutu ile başlamışlar daha sonra listeyi astlar tarafından tanımlanan </a:t>
            </a:r>
            <a:r>
              <a:rPr lang="tr-TR" dirty="0" smtClean="0"/>
              <a:t>liderlik </a:t>
            </a:r>
            <a:r>
              <a:rPr lang="tr-TR" dirty="0"/>
              <a:t>davranışlarının çoğunu kapsayan iki kategoriye indirmişlerdir. </a:t>
            </a:r>
          </a:p>
          <a:p>
            <a:endParaRPr lang="en-US" dirty="0"/>
          </a:p>
        </p:txBody>
      </p:sp>
    </p:spTree>
    <p:extLst>
      <p:ext uri="{BB962C8B-B14F-4D97-AF65-F5344CB8AC3E}">
        <p14:creationId xmlns:p14="http://schemas.microsoft.com/office/powerpoint/2010/main" val="4232941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smtClean="0"/>
              <a:t>- </a:t>
            </a:r>
            <a:r>
              <a:rPr lang="tr-TR" b="1" dirty="0" smtClean="0"/>
              <a:t>İşe ağırlık verme ya da yapıyı harekete geçirme</a:t>
            </a:r>
            <a:r>
              <a:rPr lang="tr-TR" dirty="0" smtClean="0"/>
              <a:t>, amaçlara ulaşmak için önderin kendi rolünü ve astlarının rolünü tamamlama ve yapılandırma derecesidir. </a:t>
            </a:r>
            <a:endParaRPr lang="en-US" dirty="0"/>
          </a:p>
        </p:txBody>
      </p:sp>
    </p:spTree>
    <p:extLst>
      <p:ext uri="{BB962C8B-B14F-4D97-AF65-F5344CB8AC3E}">
        <p14:creationId xmlns:p14="http://schemas.microsoft.com/office/powerpoint/2010/main" val="744154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a:t>- </a:t>
            </a:r>
            <a:r>
              <a:rPr lang="tr-TR" b="1" dirty="0"/>
              <a:t>İşe ağırlık verme ya da yapıyı harekete geçirme</a:t>
            </a:r>
            <a:r>
              <a:rPr lang="tr-TR" dirty="0"/>
              <a:t>, </a:t>
            </a:r>
          </a:p>
          <a:p>
            <a:r>
              <a:rPr lang="tr-TR" dirty="0" smtClean="0"/>
              <a:t>İşi, iş ilişkilerini ve amaçları örgütlemeye çalışan davranışları kapsar. </a:t>
            </a:r>
          </a:p>
          <a:p>
            <a:endParaRPr lang="tr-TR" dirty="0"/>
          </a:p>
          <a:p>
            <a:pPr marL="0" indent="0">
              <a:buNone/>
            </a:pPr>
            <a:endParaRPr lang="en-US" dirty="0"/>
          </a:p>
        </p:txBody>
      </p:sp>
    </p:spTree>
    <p:extLst>
      <p:ext uri="{BB962C8B-B14F-4D97-AF65-F5344CB8AC3E}">
        <p14:creationId xmlns:p14="http://schemas.microsoft.com/office/powerpoint/2010/main" val="1996342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a:t>- </a:t>
            </a:r>
            <a:r>
              <a:rPr lang="tr-TR" b="1" dirty="0"/>
              <a:t>İşe ağırlık verme ya da yapıyı harekete geçirme</a:t>
            </a:r>
            <a:r>
              <a:rPr lang="tr-TR" dirty="0"/>
              <a:t>, </a:t>
            </a:r>
          </a:p>
          <a:p>
            <a:pPr marL="0" indent="0">
              <a:buNone/>
            </a:pPr>
            <a:endParaRPr lang="tr-TR" dirty="0"/>
          </a:p>
          <a:p>
            <a:r>
              <a:rPr lang="tr-TR" dirty="0" smtClean="0"/>
              <a:t>Böyle bir lider, grup üyelerini belirli işlere tahsis eder. Üyelerin performans standartlarını tamamen korumalarını bekler işin zamanında yapılması üzerinde durur.</a:t>
            </a:r>
          </a:p>
          <a:p>
            <a:endParaRPr lang="en-US" dirty="0"/>
          </a:p>
        </p:txBody>
      </p:sp>
    </p:spTree>
    <p:extLst>
      <p:ext uri="{BB962C8B-B14F-4D97-AF65-F5344CB8AC3E}">
        <p14:creationId xmlns:p14="http://schemas.microsoft.com/office/powerpoint/2010/main" val="1441791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b="1" dirty="0" smtClean="0"/>
              <a:t>Kişiyi dikkate alma ya da anlayış, </a:t>
            </a:r>
            <a:r>
              <a:rPr lang="tr-TR" dirty="0" smtClean="0"/>
              <a:t>bir kişinin karşılıklı güvene, astların fikirlerine saygı ve düşüncelerine ilgi göstermeye dayalı iş ilişkileri olarak tanımlanır. </a:t>
            </a:r>
          </a:p>
          <a:p>
            <a:endParaRPr lang="tr-TR" dirty="0" smtClean="0"/>
          </a:p>
        </p:txBody>
      </p:sp>
    </p:spTree>
    <p:extLst>
      <p:ext uri="{BB962C8B-B14F-4D97-AF65-F5344CB8AC3E}">
        <p14:creationId xmlns:p14="http://schemas.microsoft.com/office/powerpoint/2010/main" val="898161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b="1" dirty="0" smtClean="0"/>
              <a:t>Kişiyi dikkate alma ya da anlayış,</a:t>
            </a:r>
          </a:p>
          <a:p>
            <a:endParaRPr lang="tr-TR" dirty="0" smtClean="0"/>
          </a:p>
          <a:p>
            <a:r>
              <a:rPr lang="tr-TR" dirty="0" smtClean="0"/>
              <a:t>Bu tür liderler, izleyenlerinin rahatına, refahına, statüsüne ve tatminine ilgi gösterirler. </a:t>
            </a:r>
            <a:endParaRPr lang="en-US" dirty="0"/>
          </a:p>
        </p:txBody>
      </p:sp>
    </p:spTree>
    <p:extLst>
      <p:ext uri="{BB962C8B-B14F-4D97-AF65-F5344CB8AC3E}">
        <p14:creationId xmlns:p14="http://schemas.microsoft.com/office/powerpoint/2010/main" val="652201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Kişiyi dikkate alma derecesi çok olan bir lider astlarının kişisel problemlerine yardım eden, arkadaşça olan ve tüm astlara eşit davranan biri olarak tanımlanabilir.</a:t>
            </a:r>
          </a:p>
          <a:p>
            <a:endParaRPr lang="en-US" dirty="0"/>
          </a:p>
        </p:txBody>
      </p:sp>
    </p:spTree>
    <p:extLst>
      <p:ext uri="{BB962C8B-B14F-4D97-AF65-F5344CB8AC3E}">
        <p14:creationId xmlns:p14="http://schemas.microsoft.com/office/powerpoint/2010/main" val="3053594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TotalTime>
  <Words>543</Words>
  <Application>Microsoft Macintosh PowerPoint</Application>
  <PresentationFormat>On-screen Show (4:3)</PresentationFormat>
  <Paragraphs>34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Ohio State Üniversitesi Araştırmaları</vt:lpstr>
      <vt:lpstr>Ohio State Üniversitesi Araştırmaları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Ohio State Üniversitesi Araştırmaları</dc:title>
  <dc:creator>ece</dc:creator>
  <cp:lastModifiedBy>ece</cp:lastModifiedBy>
  <cp:revision>4</cp:revision>
  <dcterms:created xsi:type="dcterms:W3CDTF">2019-11-21T19:37:22Z</dcterms:created>
  <dcterms:modified xsi:type="dcterms:W3CDTF">2020-05-05T11:41:47Z</dcterms:modified>
</cp:coreProperties>
</file>