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CCF538A-9361-45CA-AB0F-444C194F64CB}"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A936F72-10A9-4614-989E-8F4F1152FE43}" type="slidenum">
              <a:rPr lang="tr-TR" smtClean="0"/>
              <a:t>‹#›</a:t>
            </a:fld>
            <a:endParaRPr lang="tr-TR"/>
          </a:p>
        </p:txBody>
      </p:sp>
    </p:spTree>
    <p:extLst>
      <p:ext uri="{BB962C8B-B14F-4D97-AF65-F5344CB8AC3E}">
        <p14:creationId xmlns:p14="http://schemas.microsoft.com/office/powerpoint/2010/main" val="812278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CCF538A-9361-45CA-AB0F-444C194F64CB}"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A936F72-10A9-4614-989E-8F4F1152FE43}" type="slidenum">
              <a:rPr lang="tr-TR" smtClean="0"/>
              <a:t>‹#›</a:t>
            </a:fld>
            <a:endParaRPr lang="tr-TR"/>
          </a:p>
        </p:txBody>
      </p:sp>
    </p:spTree>
    <p:extLst>
      <p:ext uri="{BB962C8B-B14F-4D97-AF65-F5344CB8AC3E}">
        <p14:creationId xmlns:p14="http://schemas.microsoft.com/office/powerpoint/2010/main" val="2307148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CCF538A-9361-45CA-AB0F-444C194F64CB}"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A936F72-10A9-4614-989E-8F4F1152FE43}" type="slidenum">
              <a:rPr lang="tr-TR" smtClean="0"/>
              <a:t>‹#›</a:t>
            </a:fld>
            <a:endParaRPr lang="tr-TR"/>
          </a:p>
        </p:txBody>
      </p:sp>
    </p:spTree>
    <p:extLst>
      <p:ext uri="{BB962C8B-B14F-4D97-AF65-F5344CB8AC3E}">
        <p14:creationId xmlns:p14="http://schemas.microsoft.com/office/powerpoint/2010/main" val="3783792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CCF538A-9361-45CA-AB0F-444C194F64CB}"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A936F72-10A9-4614-989E-8F4F1152FE43}" type="slidenum">
              <a:rPr lang="tr-TR" smtClean="0"/>
              <a:t>‹#›</a:t>
            </a:fld>
            <a:endParaRPr lang="tr-TR"/>
          </a:p>
        </p:txBody>
      </p:sp>
    </p:spTree>
    <p:extLst>
      <p:ext uri="{BB962C8B-B14F-4D97-AF65-F5344CB8AC3E}">
        <p14:creationId xmlns:p14="http://schemas.microsoft.com/office/powerpoint/2010/main" val="2066431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CCF538A-9361-45CA-AB0F-444C194F64CB}"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A936F72-10A9-4614-989E-8F4F1152FE43}" type="slidenum">
              <a:rPr lang="tr-TR" smtClean="0"/>
              <a:t>‹#›</a:t>
            </a:fld>
            <a:endParaRPr lang="tr-TR"/>
          </a:p>
        </p:txBody>
      </p:sp>
    </p:spTree>
    <p:extLst>
      <p:ext uri="{BB962C8B-B14F-4D97-AF65-F5344CB8AC3E}">
        <p14:creationId xmlns:p14="http://schemas.microsoft.com/office/powerpoint/2010/main" val="4283391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CCF538A-9361-45CA-AB0F-444C194F64CB}"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A936F72-10A9-4614-989E-8F4F1152FE43}" type="slidenum">
              <a:rPr lang="tr-TR" smtClean="0"/>
              <a:t>‹#›</a:t>
            </a:fld>
            <a:endParaRPr lang="tr-TR"/>
          </a:p>
        </p:txBody>
      </p:sp>
    </p:spTree>
    <p:extLst>
      <p:ext uri="{BB962C8B-B14F-4D97-AF65-F5344CB8AC3E}">
        <p14:creationId xmlns:p14="http://schemas.microsoft.com/office/powerpoint/2010/main" val="670420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CCF538A-9361-45CA-AB0F-444C194F64CB}" type="datetimeFigureOut">
              <a:rPr lang="tr-TR" smtClean="0"/>
              <a:t>18.03.2020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A936F72-10A9-4614-989E-8F4F1152FE43}" type="slidenum">
              <a:rPr lang="tr-TR" smtClean="0"/>
              <a:t>‹#›</a:t>
            </a:fld>
            <a:endParaRPr lang="tr-TR"/>
          </a:p>
        </p:txBody>
      </p:sp>
    </p:spTree>
    <p:extLst>
      <p:ext uri="{BB962C8B-B14F-4D97-AF65-F5344CB8AC3E}">
        <p14:creationId xmlns:p14="http://schemas.microsoft.com/office/powerpoint/2010/main" val="128075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CCF538A-9361-45CA-AB0F-444C194F64CB}" type="datetimeFigureOut">
              <a:rPr lang="tr-TR" smtClean="0"/>
              <a:t>18.03.2020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A936F72-10A9-4614-989E-8F4F1152FE43}" type="slidenum">
              <a:rPr lang="tr-TR" smtClean="0"/>
              <a:t>‹#›</a:t>
            </a:fld>
            <a:endParaRPr lang="tr-TR"/>
          </a:p>
        </p:txBody>
      </p:sp>
    </p:spTree>
    <p:extLst>
      <p:ext uri="{BB962C8B-B14F-4D97-AF65-F5344CB8AC3E}">
        <p14:creationId xmlns:p14="http://schemas.microsoft.com/office/powerpoint/2010/main" val="2255819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CCF538A-9361-45CA-AB0F-444C194F64CB}" type="datetimeFigureOut">
              <a:rPr lang="tr-TR" smtClean="0"/>
              <a:t>18.03.2020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A936F72-10A9-4614-989E-8F4F1152FE43}" type="slidenum">
              <a:rPr lang="tr-TR" smtClean="0"/>
              <a:t>‹#›</a:t>
            </a:fld>
            <a:endParaRPr lang="tr-TR"/>
          </a:p>
        </p:txBody>
      </p:sp>
    </p:spTree>
    <p:extLst>
      <p:ext uri="{BB962C8B-B14F-4D97-AF65-F5344CB8AC3E}">
        <p14:creationId xmlns:p14="http://schemas.microsoft.com/office/powerpoint/2010/main" val="501072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CCF538A-9361-45CA-AB0F-444C194F64CB}"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A936F72-10A9-4614-989E-8F4F1152FE43}" type="slidenum">
              <a:rPr lang="tr-TR" smtClean="0"/>
              <a:t>‹#›</a:t>
            </a:fld>
            <a:endParaRPr lang="tr-TR"/>
          </a:p>
        </p:txBody>
      </p:sp>
    </p:spTree>
    <p:extLst>
      <p:ext uri="{BB962C8B-B14F-4D97-AF65-F5344CB8AC3E}">
        <p14:creationId xmlns:p14="http://schemas.microsoft.com/office/powerpoint/2010/main" val="3808224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CCF538A-9361-45CA-AB0F-444C194F64CB}"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A936F72-10A9-4614-989E-8F4F1152FE43}" type="slidenum">
              <a:rPr lang="tr-TR" smtClean="0"/>
              <a:t>‹#›</a:t>
            </a:fld>
            <a:endParaRPr lang="tr-TR"/>
          </a:p>
        </p:txBody>
      </p:sp>
    </p:spTree>
    <p:extLst>
      <p:ext uri="{BB962C8B-B14F-4D97-AF65-F5344CB8AC3E}">
        <p14:creationId xmlns:p14="http://schemas.microsoft.com/office/powerpoint/2010/main" val="640227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CF538A-9361-45CA-AB0F-444C194F64CB}" type="datetimeFigureOut">
              <a:rPr lang="tr-TR" smtClean="0"/>
              <a:t>18.03.2020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936F72-10A9-4614-989E-8F4F1152FE43}" type="slidenum">
              <a:rPr lang="tr-TR" smtClean="0"/>
              <a:t>‹#›</a:t>
            </a:fld>
            <a:endParaRPr lang="tr-TR"/>
          </a:p>
        </p:txBody>
      </p:sp>
    </p:spTree>
    <p:extLst>
      <p:ext uri="{BB962C8B-B14F-4D97-AF65-F5344CB8AC3E}">
        <p14:creationId xmlns:p14="http://schemas.microsoft.com/office/powerpoint/2010/main" val="36383288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a:t>4</a:t>
            </a:r>
            <a:r>
              <a:rPr lang="tr-TR" dirty="0" smtClean="0"/>
              <a:t>. Ders: </a:t>
            </a:r>
            <a:r>
              <a:rPr lang="tr-TR" dirty="0" err="1" smtClean="0"/>
              <a:t>Saussure</a:t>
            </a:r>
            <a:r>
              <a:rPr lang="tr-TR" dirty="0" smtClean="0"/>
              <a:t>- Dilbilim Alanına Katkıları</a:t>
            </a:r>
            <a:endParaRPr lang="tr-TR" dirty="0"/>
          </a:p>
        </p:txBody>
      </p:sp>
      <p:sp>
        <p:nvSpPr>
          <p:cNvPr id="3" name="2 İçerik Yer Tutucusu"/>
          <p:cNvSpPr>
            <a:spLocks noGrp="1"/>
          </p:cNvSpPr>
          <p:nvPr>
            <p:ph idx="1"/>
          </p:nvPr>
        </p:nvSpPr>
        <p:spPr/>
        <p:txBody>
          <a:bodyPr/>
          <a:lstStyle/>
          <a:p>
            <a:endParaRPr lang="tr-TR"/>
          </a:p>
        </p:txBody>
      </p:sp>
    </p:spTree>
    <p:extLst>
      <p:ext uri="{BB962C8B-B14F-4D97-AF65-F5344CB8AC3E}">
        <p14:creationId xmlns:p14="http://schemas.microsoft.com/office/powerpoint/2010/main" val="1923346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Saussure</a:t>
            </a:r>
            <a:r>
              <a:rPr lang="tr-TR" dirty="0" smtClean="0"/>
              <a:t>: dile bakışı</a:t>
            </a:r>
            <a:endParaRPr lang="tr-TR" dirty="0"/>
          </a:p>
        </p:txBody>
      </p:sp>
      <p:sp>
        <p:nvSpPr>
          <p:cNvPr id="3" name="2 İçerik Yer Tutucusu"/>
          <p:cNvSpPr>
            <a:spLocks noGrp="1"/>
          </p:cNvSpPr>
          <p:nvPr>
            <p:ph idx="1"/>
          </p:nvPr>
        </p:nvSpPr>
        <p:spPr/>
        <p:txBody>
          <a:bodyPr>
            <a:normAutofit fontScale="92500" lnSpcReduction="20000"/>
          </a:bodyPr>
          <a:lstStyle/>
          <a:p>
            <a:r>
              <a:rPr lang="tr-TR" dirty="0" err="1" smtClean="0"/>
              <a:t>Saussure’e</a:t>
            </a:r>
            <a:r>
              <a:rPr lang="tr-TR" dirty="0" smtClean="0"/>
              <a:t> (1916/1998) göre “olguyu ne biçimde ele alırsak alalım, dil olayının her zaman iki yüzü vardır; bunlar birbirinin karşılığıdır, birbirinin değerini belirler. Örnek verelim: </a:t>
            </a:r>
          </a:p>
          <a:p>
            <a:r>
              <a:rPr lang="tr-TR" dirty="0" smtClean="0"/>
              <a:t>1. Oluşturulan seslemler kulağın algıladığı işitim izlenimleridir. Demek ki dili sese indirgeyemeyeceğimiz gibi sesi de ağız eklemlemesinden ayıramayız. </a:t>
            </a:r>
          </a:p>
          <a:p>
            <a:r>
              <a:rPr lang="tr-TR" dirty="0" smtClean="0"/>
              <a:t>2. Ama biz gene de sesi yalın bir olgu sayalım. Dil yetisine oluşturan ses midir? Hayır değildir. Ses yalnızca düşüncenin aracıdır, tek başına varlıktan yoksundur. </a:t>
            </a:r>
          </a:p>
          <a:p>
            <a:r>
              <a:rPr lang="tr-TR" dirty="0" smtClean="0"/>
              <a:t>3. Dil yetisinin hem bireysel bir yanı, hem de toplumsal bir yanı vardır. Bunların biri olmadan öbürü düşünülemez. </a:t>
            </a:r>
          </a:p>
          <a:p>
            <a:r>
              <a:rPr lang="tr-TR" dirty="0" smtClean="0"/>
              <a:t>4. Dil yetisi her an yerleşik bir dizgeyle bir evrim içerir, hem çoğalan bir kurumdur, hem de geçmişin ürünüdür her an”. </a:t>
            </a:r>
          </a:p>
        </p:txBody>
      </p:sp>
    </p:spTree>
    <p:extLst>
      <p:ext uri="{BB962C8B-B14F-4D97-AF65-F5344CB8AC3E}">
        <p14:creationId xmlns:p14="http://schemas.microsoft.com/office/powerpoint/2010/main" val="117640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smtClean="0"/>
              <a:t>O halde dilin yetisi sese, ses örgenlerine, işitim izlenimlerine, düşünceye, bireye, topluma ve yerleşik dizgeyi oluşturmaya bağlıdır. </a:t>
            </a:r>
          </a:p>
          <a:p>
            <a:r>
              <a:rPr lang="tr-TR" dirty="0" smtClean="0"/>
              <a:t>“Bizce bütün bu güçlükleri ortadan kaldıracak bir tek çözüm yolu vardır. Hemen toplumsal nitelikli dile ya da bundan sonra kısaca dil diye adlandıracağımız alana yönelerek bunu dil yetisinin bütün öbür gerçekleşmelerinin kuralı, ilkesi saymak gerekir. Gerçekten de bunca ikilik arasında, bir tek o bağımsız bir biçimde tanımlanmaya elverişli görünür, usu doyurucu bir olanak sunar” (</a:t>
            </a:r>
            <a:r>
              <a:rPr lang="tr-TR" dirty="0" err="1" smtClean="0"/>
              <a:t>Saussure</a:t>
            </a:r>
            <a:r>
              <a:rPr lang="tr-TR" dirty="0" smtClean="0"/>
              <a:t>, 1916/1998). </a:t>
            </a:r>
          </a:p>
          <a:p>
            <a:r>
              <a:rPr lang="tr-TR" dirty="0" smtClean="0"/>
              <a:t>“Dil yetisi birçok alan açılır: hem fiziksel, fizyolojik ve anlıksal niteliklidir, hem de bireysel ve toplumsal özelliklidir. Dil bir sözleşme, bir uzlaşımdır ve üstünde anlaşmaya varılan göstergenin öz niteliği önemsizdir” (</a:t>
            </a:r>
            <a:r>
              <a:rPr lang="tr-TR" dirty="0" err="1" smtClean="0"/>
              <a:t>Saussure</a:t>
            </a:r>
            <a:r>
              <a:rPr lang="tr-TR" dirty="0" smtClean="0"/>
              <a:t>, 1916/1998). </a:t>
            </a:r>
            <a:endParaRPr lang="tr-TR" dirty="0"/>
          </a:p>
        </p:txBody>
      </p:sp>
    </p:spTree>
    <p:extLst>
      <p:ext uri="{BB962C8B-B14F-4D97-AF65-F5344CB8AC3E}">
        <p14:creationId xmlns:p14="http://schemas.microsoft.com/office/powerpoint/2010/main" val="3051992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err="1"/>
              <a:t>Saussure’e</a:t>
            </a:r>
            <a:r>
              <a:rPr lang="tr-TR" sz="2800" dirty="0"/>
              <a:t> (1916/1998) göre “dilin niteliklerini özetleyelim: </a:t>
            </a:r>
            <a:br>
              <a:rPr lang="tr-TR" sz="2800" dirty="0"/>
            </a:br>
            <a:endParaRPr lang="tr-TR" sz="2800" dirty="0"/>
          </a:p>
        </p:txBody>
      </p:sp>
      <p:sp>
        <p:nvSpPr>
          <p:cNvPr id="3" name="2 İçerik Yer Tutucusu"/>
          <p:cNvSpPr>
            <a:spLocks noGrp="1"/>
          </p:cNvSpPr>
          <p:nvPr>
            <p:ph idx="1"/>
          </p:nvPr>
        </p:nvSpPr>
        <p:spPr/>
        <p:txBody>
          <a:bodyPr>
            <a:normAutofit fontScale="70000" lnSpcReduction="20000"/>
          </a:bodyPr>
          <a:lstStyle/>
          <a:p>
            <a:r>
              <a:rPr lang="tr-TR" dirty="0" smtClean="0"/>
              <a:t>1. Çok karışık nitelikli dil yetisi olgularının oluşturduğu bütün içinde dil, kesin çizgilerle ayırt edilebilecek bir konudur. Bir duyma imgesinin çevrim içinde bir kavramla buluştuğu noktaya yerleştirebiliriz onu. Dil yetisinin birey dışında kalan toplumsal bölümüdür dil ve birey onu tek başına ne yaratabilir ne de değiştirebilir. </a:t>
            </a:r>
          </a:p>
          <a:p>
            <a:r>
              <a:rPr lang="tr-TR" dirty="0" smtClean="0"/>
              <a:t>2. Sözden ayrı olan dil ondan bağımsız biçimde incelenebilecek bir konudur. Ölü dilleri konuşmuyoruz ama onların dilsel düzenini pek ala öğrenebiliriz. </a:t>
            </a:r>
            <a:r>
              <a:rPr lang="tr-TR" i="1" dirty="0" smtClean="0"/>
              <a:t>Dilbilimi, dil yetisinin öbür öğelerini ele almasa da olur dersek doğru fakat eksik bir yargıda bulunmuş oluruz; bu bilim ancak öbür öğeler işe karıştırılmazsa olanaklıdır demeliyiz. </a:t>
            </a:r>
          </a:p>
          <a:p>
            <a:r>
              <a:rPr lang="tr-TR" dirty="0" smtClean="0"/>
              <a:t>3. Dil yetisinin ayrışık öğelerden oluşmasına karşın, böylece sınırlandırılan dil, türdeşlik gösterir. Bir göstergeler dizgesidir o. Bu dizgede önemli olan anlamla işitim imgesinin birleşimidir ve göstergenin bu iki yanı da aynı oranda anlıksaldır. </a:t>
            </a:r>
          </a:p>
          <a:p>
            <a:r>
              <a:rPr lang="tr-TR" dirty="0" smtClean="0"/>
              <a:t>4. Dil de söz gibi somut niteliklidir. Bu da incelemeye büyük bir kolaylık sağlar. Toplumun onayladığı ve tümü dili oluşturan birleştirmeler, özeği beyinde yer alan gerçekliklerdir. Yazı bunları uzlaşımsal, saymaca görüntülerle saptayabilir. Oysa söz edimlerinin bütün ayrıntılarını fotoğrafla saklamak olanaksızdır. Ne denli kısa olursa olsun, bir sözcük, seslemede, hem saptanması, hem de gösterilmesi son derece güç sayısız kas devinimiyle gerçekleşir. Buna karşılık, dilde yalnız işitim imgesi vardır ve bu da değişmez bir görsel imgeye dönüştürülebilir”. </a:t>
            </a:r>
            <a:endParaRPr lang="tr-TR" dirty="0"/>
          </a:p>
        </p:txBody>
      </p:sp>
    </p:spTree>
    <p:extLst>
      <p:ext uri="{BB962C8B-B14F-4D97-AF65-F5344CB8AC3E}">
        <p14:creationId xmlns:p14="http://schemas.microsoft.com/office/powerpoint/2010/main" val="3811042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dirty="0" smtClean="0"/>
              <a:t>“Kimilerine göre, dil temel ilkesine indirgendiğinde bir ad dizini yeteneğiyle karşımıza çıkar; daha açık bir deyişle, dil bir terimler dizgesidir ve burada yer alan her öğe bir nesnenin karşılığıdır. Bu görüş birçok açıdan eleştirilebilir. Bir kez, sözcüklerden önce var olan hazır kavramlar bulunduğu varsayımını içerir. Sonra, adın ses özellikli mi, yoksa anlıksal mı olduğunu belirtmez</a:t>
            </a:r>
            <a:endParaRPr lang="tr-TR" dirty="0"/>
          </a:p>
        </p:txBody>
      </p:sp>
    </p:spTree>
    <p:extLst>
      <p:ext uri="{BB962C8B-B14F-4D97-AF65-F5344CB8AC3E}">
        <p14:creationId xmlns:p14="http://schemas.microsoft.com/office/powerpoint/2010/main" val="1808575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pPr>
              <a:buNone/>
            </a:pPr>
            <a:r>
              <a:rPr lang="tr-TR" dirty="0" err="1" smtClean="0"/>
              <a:t>Saussure’e</a:t>
            </a:r>
            <a:r>
              <a:rPr lang="tr-TR" dirty="0" smtClean="0"/>
              <a:t> (1916/1998) göre “dil göstergesi bir nesneyle bir adı birleştirmez, bir kavramlar bir işitim imgesini birleştirir. İşitim imgesi salt fiziksel nitelikli olan özdeksel ses değildir; sesin anlıksal izidir, duygularımızın tanıklığı yoluyla biz de oluşan tasarımdır. Duyumsaldır bu imge. Eğer yer yer </a:t>
            </a:r>
            <a:r>
              <a:rPr lang="tr-TR" i="1" dirty="0" smtClean="0"/>
              <a:t>özdeksel diye de nitelendirilirse bundan yalnızca imgenin duyumsallığı ve genellikle daha soyut olan öbür çağrışım öğesinin kavramın karşıtı olarak ele alındığı anlaşılmalıdır. Kendi dil yetimizi gözlemlediğimizde işitim imgelerimizin anlıksal özelliği iyi ortaya çıkar. Dudaklarımızı da dilimizi de kıpırdatmadan kendi kendimize konuşabilir, bir şiiri içimizden ezbere okuyabiliriz. Dildeki sözcükler bizim için işitim imgeleri olduğundan bunları oluşturan sesbirimlerden söz etmekten kaçınmak gerekir. Bu terim bir ses eylemi düşüncesi içerdiğinden ancak konuşma düzlemindeki sözcüğe iç imgenin söylemde gerçekleşen biçimine uygun düşebilir. İşitim imgesine değinildiğini unutmamak koşuluyla, bir sözcüğün sesleriyle seslemlerinden söz ederek bu türlü bir yanlış anlamayı önleriz. Demek ki dil göstergesi iki yönlü anlıksal bir kendilik. Bunu şöyle gösterebiliriz: Bu iki öğe birbirine sıkı sıkıya bağlıdır ve birbirini çağrıştırır.  </a:t>
            </a:r>
            <a:endParaRPr lang="tr-TR" dirty="0"/>
          </a:p>
        </p:txBody>
      </p:sp>
    </p:spTree>
    <p:extLst>
      <p:ext uri="{BB962C8B-B14F-4D97-AF65-F5344CB8AC3E}">
        <p14:creationId xmlns:p14="http://schemas.microsoft.com/office/powerpoint/2010/main" val="2274803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“Bu tanım ortaya önemli bir terim sorunu çıkarır. Kavramla işitim imgesinin birleşimine </a:t>
            </a:r>
            <a:r>
              <a:rPr lang="tr-TR" i="1" dirty="0" smtClean="0"/>
              <a:t>gösterge diyoruz: Ne var ki genellikle bu terim yalnız işitim imgesini, örneğin bir sözcüğü (</a:t>
            </a:r>
            <a:r>
              <a:rPr lang="tr-TR" i="1" dirty="0" err="1" smtClean="0"/>
              <a:t>arbor</a:t>
            </a:r>
            <a:r>
              <a:rPr lang="tr-TR" i="1" dirty="0" smtClean="0"/>
              <a:t>) belirtir. Çünkü şu unutulur: Eğer </a:t>
            </a:r>
            <a:r>
              <a:rPr lang="tr-TR" i="1" dirty="0" err="1" smtClean="0"/>
              <a:t>arbor’a</a:t>
            </a:r>
            <a:r>
              <a:rPr lang="tr-TR" i="1" dirty="0" smtClean="0"/>
              <a:t> gösterge deniliyorsa bunun biricik nedeni sözcüğün ağaç kavramına taşıyıcılık etmesidir; duyumsal bölümün uyandırdığı kavram bütünün de varlığını içerir. </a:t>
            </a:r>
            <a:endParaRPr lang="tr-TR" dirty="0"/>
          </a:p>
        </p:txBody>
      </p:sp>
    </p:spTree>
    <p:extLst>
      <p:ext uri="{BB962C8B-B14F-4D97-AF65-F5344CB8AC3E}">
        <p14:creationId xmlns:p14="http://schemas.microsoft.com/office/powerpoint/2010/main" val="174645842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822</Words>
  <Application>Microsoft Office PowerPoint</Application>
  <PresentationFormat>Geniş ekran</PresentationFormat>
  <Paragraphs>18</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4. Ders: Saussure- Dilbilim Alanına Katkıları</vt:lpstr>
      <vt:lpstr>Saussure: dile bakışı</vt:lpstr>
      <vt:lpstr>PowerPoint Sunusu</vt:lpstr>
      <vt:lpstr>Saussure’e (1916/1998) göre “dilin niteliklerini özetleyelim:  </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Ders: Saussure- Dilbilim Alanına Katkıları</dc:title>
  <dc:creator>SEDA</dc:creator>
  <cp:lastModifiedBy>SEDA</cp:lastModifiedBy>
  <cp:revision>1</cp:revision>
  <dcterms:created xsi:type="dcterms:W3CDTF">2020-03-18T08:07:11Z</dcterms:created>
  <dcterms:modified xsi:type="dcterms:W3CDTF">2020-03-18T08:07:16Z</dcterms:modified>
</cp:coreProperties>
</file>